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9" r:id="rId4"/>
    <p:sldId id="260" r:id="rId5"/>
    <p:sldId id="263" r:id="rId6"/>
    <p:sldId id="261" r:id="rId7"/>
    <p:sldId id="264" r:id="rId8"/>
    <p:sldId id="265" r:id="rId9"/>
    <p:sldId id="269" r:id="rId10"/>
    <p:sldId id="262"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9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drugs.com/humira.html" TargetMode="External"/><Relationship Id="rId4" Type="http://schemas.openxmlformats.org/officeDocument/2006/relationships/hyperlink" Target="http://www.rxlist.com/humira-drug.htm" TargetMode="External"/><Relationship Id="rId1" Type="http://schemas.openxmlformats.org/officeDocument/2006/relationships/slideLayout" Target="../slideLayouts/slideLayout2.xml"/><Relationship Id="rId2" Type="http://schemas.openxmlformats.org/officeDocument/2006/relationships/hyperlink" Target="https://www.humira.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rugbank.ca/drugs/DB00065" TargetMode="External"/><Relationship Id="rId4" Type="http://schemas.openxmlformats.org/officeDocument/2006/relationships/hyperlink" Target="http://www.drugbank.ca/drugs/DB06372" TargetMode="External"/><Relationship Id="rId5" Type="http://schemas.openxmlformats.org/officeDocument/2006/relationships/hyperlink" Target="http://www.drugbank.ca/drugs/DB08895" TargetMode="External"/><Relationship Id="rId6" Type="http://schemas.openxmlformats.org/officeDocument/2006/relationships/hyperlink" Target="http://www.drugbank.ca/drugs/DB00072" TargetMode="External"/><Relationship Id="rId1" Type="http://schemas.openxmlformats.org/officeDocument/2006/relationships/slideLayout" Target="../slideLayouts/slideLayout2.xml"/><Relationship Id="rId2" Type="http://schemas.openxmlformats.org/officeDocument/2006/relationships/hyperlink" Target="http://www.drugbank.ca/drugs/DB0616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6461760" cy="1394696"/>
          </a:xfrm>
        </p:spPr>
        <p:txBody>
          <a:bodyPr/>
          <a:lstStyle/>
          <a:p>
            <a:r>
              <a:rPr lang="en-US" dirty="0" err="1"/>
              <a:t>Adalimumab</a:t>
            </a:r>
            <a:r>
              <a:rPr lang="en-US" dirty="0"/>
              <a:t> </a:t>
            </a:r>
          </a:p>
        </p:txBody>
      </p:sp>
      <p:sp>
        <p:nvSpPr>
          <p:cNvPr id="3" name="Subtitle 2"/>
          <p:cNvSpPr>
            <a:spLocks noGrp="1"/>
          </p:cNvSpPr>
          <p:nvPr>
            <p:ph type="subTitle" idx="1"/>
          </p:nvPr>
        </p:nvSpPr>
        <p:spPr>
          <a:xfrm>
            <a:off x="536823" y="3784176"/>
            <a:ext cx="7253662" cy="1854624"/>
          </a:xfrm>
        </p:spPr>
        <p:txBody>
          <a:bodyPr/>
          <a:lstStyle/>
          <a:p>
            <a:r>
              <a:rPr lang="en-US" b="1" dirty="0" err="1" smtClean="0">
                <a:solidFill>
                  <a:schemeClr val="tx1"/>
                </a:solidFill>
              </a:rPr>
              <a:t>Drugbank</a:t>
            </a:r>
            <a:r>
              <a:rPr lang="en-US" b="1" dirty="0" smtClean="0">
                <a:solidFill>
                  <a:schemeClr val="tx1"/>
                </a:solidFill>
              </a:rPr>
              <a:t> ID </a:t>
            </a:r>
            <a:r>
              <a:rPr lang="en-US" dirty="0" smtClean="0">
                <a:solidFill>
                  <a:schemeClr val="tx1"/>
                </a:solidFill>
              </a:rPr>
              <a:t>: </a:t>
            </a:r>
            <a:r>
              <a:rPr lang="en-US" dirty="0">
                <a:solidFill>
                  <a:schemeClr val="tx1"/>
                </a:solidFill>
              </a:rPr>
              <a:t>DB00051</a:t>
            </a:r>
            <a:r>
              <a:rPr lang="en-US" dirty="0">
                <a:solidFill>
                  <a:schemeClr val="tx1"/>
                </a:solidFill>
              </a:rPr>
              <a:t> </a:t>
            </a:r>
            <a:endParaRPr lang="en-US" dirty="0" smtClean="0">
              <a:solidFill>
                <a:schemeClr val="tx1"/>
              </a:solidFill>
            </a:endParaRPr>
          </a:p>
          <a:p>
            <a:r>
              <a:rPr lang="en-US" b="1" dirty="0">
                <a:solidFill>
                  <a:schemeClr val="tx1"/>
                </a:solidFill>
              </a:rPr>
              <a:t>Protein chemical </a:t>
            </a:r>
            <a:r>
              <a:rPr lang="en-US" b="1" dirty="0" smtClean="0">
                <a:solidFill>
                  <a:schemeClr val="tx1"/>
                </a:solidFill>
              </a:rPr>
              <a:t>formula </a:t>
            </a:r>
            <a:r>
              <a:rPr lang="en-US" dirty="0" smtClean="0">
                <a:solidFill>
                  <a:schemeClr val="tx1"/>
                </a:solidFill>
              </a:rPr>
              <a:t>: C</a:t>
            </a:r>
            <a:r>
              <a:rPr lang="en-US" baseline="-25000" dirty="0" smtClean="0">
                <a:solidFill>
                  <a:schemeClr val="tx1"/>
                </a:solidFill>
              </a:rPr>
              <a:t>6428</a:t>
            </a:r>
            <a:r>
              <a:rPr lang="en-US" dirty="0" smtClean="0">
                <a:solidFill>
                  <a:schemeClr val="tx1"/>
                </a:solidFill>
              </a:rPr>
              <a:t>H</a:t>
            </a:r>
            <a:r>
              <a:rPr lang="en-US" baseline="-25000" dirty="0" smtClean="0">
                <a:solidFill>
                  <a:schemeClr val="tx1"/>
                </a:solidFill>
              </a:rPr>
              <a:t>9912</a:t>
            </a:r>
            <a:r>
              <a:rPr lang="en-US" dirty="0" smtClean="0">
                <a:solidFill>
                  <a:schemeClr val="tx1"/>
                </a:solidFill>
              </a:rPr>
              <a:t>N</a:t>
            </a:r>
            <a:r>
              <a:rPr lang="en-US" baseline="-25000" dirty="0" smtClean="0">
                <a:solidFill>
                  <a:schemeClr val="tx1"/>
                </a:solidFill>
              </a:rPr>
              <a:t>1694</a:t>
            </a:r>
            <a:r>
              <a:rPr lang="en-US" dirty="0" smtClean="0">
                <a:solidFill>
                  <a:schemeClr val="tx1"/>
                </a:solidFill>
              </a:rPr>
              <a:t>O</a:t>
            </a:r>
            <a:r>
              <a:rPr lang="en-US" baseline="-25000" dirty="0" smtClean="0">
                <a:solidFill>
                  <a:schemeClr val="tx1"/>
                </a:solidFill>
              </a:rPr>
              <a:t>1987</a:t>
            </a:r>
            <a:r>
              <a:rPr lang="en-US" dirty="0" smtClean="0">
                <a:solidFill>
                  <a:schemeClr val="tx1"/>
                </a:solidFill>
              </a:rPr>
              <a:t>S</a:t>
            </a:r>
            <a:r>
              <a:rPr lang="en-US" baseline="-25000" dirty="0" smtClean="0">
                <a:solidFill>
                  <a:schemeClr val="tx1"/>
                </a:solidFill>
              </a:rPr>
              <a:t>46</a:t>
            </a:r>
          </a:p>
          <a:p>
            <a:r>
              <a:rPr lang="en-US" b="1" dirty="0" smtClean="0">
                <a:solidFill>
                  <a:schemeClr val="tx1"/>
                </a:solidFill>
              </a:rPr>
              <a:t>Protein </a:t>
            </a:r>
            <a:r>
              <a:rPr lang="en-US" b="1" dirty="0">
                <a:solidFill>
                  <a:schemeClr val="tx1"/>
                </a:solidFill>
              </a:rPr>
              <a:t>average </a:t>
            </a:r>
            <a:r>
              <a:rPr lang="en-US" b="1" dirty="0" smtClean="0">
                <a:solidFill>
                  <a:schemeClr val="tx1"/>
                </a:solidFill>
              </a:rPr>
              <a:t>weight : </a:t>
            </a:r>
            <a:r>
              <a:rPr lang="en-US" dirty="0" smtClean="0">
                <a:solidFill>
                  <a:schemeClr val="tx1"/>
                </a:solidFill>
              </a:rPr>
              <a:t>144190.3000</a:t>
            </a:r>
            <a:endParaRPr lang="en-US" dirty="0">
              <a:solidFill>
                <a:schemeClr val="tx1"/>
              </a:solidFill>
            </a:endParaRPr>
          </a:p>
          <a:p>
            <a:r>
              <a:rPr lang="en-US" b="1" dirty="0">
                <a:solidFill>
                  <a:srgbClr val="2F2B20"/>
                </a:solidFill>
              </a:rPr>
              <a:t>Half-life</a:t>
            </a:r>
            <a:r>
              <a:rPr lang="en-US" b="1" dirty="0">
                <a:solidFill>
                  <a:srgbClr val="2F2B20"/>
                </a:solidFill>
              </a:rPr>
              <a:t> </a:t>
            </a:r>
            <a:r>
              <a:rPr lang="en-US" b="1" dirty="0" smtClean="0">
                <a:solidFill>
                  <a:srgbClr val="2F2B20"/>
                </a:solidFill>
              </a:rPr>
              <a:t>:  </a:t>
            </a:r>
            <a:r>
              <a:rPr lang="en-US" dirty="0">
                <a:solidFill>
                  <a:srgbClr val="2F2B20"/>
                </a:solidFill>
              </a:rPr>
              <a:t>10-20 days.</a:t>
            </a:r>
            <a:r>
              <a:rPr lang="en-US" dirty="0">
                <a:solidFill>
                  <a:srgbClr val="2F2B20"/>
                </a:solidFill>
              </a:rPr>
              <a:t> </a:t>
            </a:r>
            <a:endParaRPr lang="en-US" b="1" dirty="0">
              <a:solidFill>
                <a:srgbClr val="2F2B20"/>
              </a:solidFill>
            </a:endParaRPr>
          </a:p>
        </p:txBody>
      </p:sp>
    </p:spTree>
    <p:extLst>
      <p:ext uri="{BB962C8B-B14F-4D97-AF65-F5344CB8AC3E}">
        <p14:creationId xmlns:p14="http://schemas.microsoft.com/office/powerpoint/2010/main" val="191132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306" y="157128"/>
            <a:ext cx="7893894" cy="6243672"/>
          </a:xfrm>
        </p:spPr>
        <p:txBody>
          <a:bodyPr/>
          <a:lstStyle/>
          <a:p>
            <a:pPr marL="114300" indent="0">
              <a:buNone/>
            </a:pPr>
            <a:r>
              <a:rPr lang="en-US" b="1" dirty="0"/>
              <a:t> </a:t>
            </a:r>
            <a:r>
              <a:rPr lang="en-US" b="1" dirty="0" err="1"/>
              <a:t>Genral</a:t>
            </a:r>
            <a:r>
              <a:rPr lang="en-US" b="1" dirty="0"/>
              <a:t> References</a:t>
            </a:r>
            <a:r>
              <a:rPr lang="en-US" dirty="0"/>
              <a:t> </a:t>
            </a:r>
            <a:endParaRPr lang="en-US" dirty="0" smtClean="0"/>
          </a:p>
          <a:p>
            <a:pPr marL="114300" indent="0">
              <a:lnSpc>
                <a:spcPct val="150000"/>
              </a:lnSpc>
              <a:buNone/>
            </a:pPr>
            <a:r>
              <a:rPr lang="en-US" sz="1600" dirty="0"/>
              <a:t># PDB sequence "</a:t>
            </a:r>
            <a:r>
              <a:rPr lang="en-US" sz="1600" dirty="0" err="1"/>
              <a:t>Link":http</a:t>
            </a:r>
            <a:r>
              <a:rPr lang="en-US" sz="1600" dirty="0"/>
              <a:t>://</a:t>
            </a:r>
            <a:r>
              <a:rPr lang="en-US" sz="1600" dirty="0" err="1"/>
              <a:t>www.rcsb.org</a:t>
            </a:r>
            <a:r>
              <a:rPr lang="en-US" sz="1600" dirty="0"/>
              <a:t>/</a:t>
            </a:r>
            <a:r>
              <a:rPr lang="en-US" sz="1600" dirty="0" err="1"/>
              <a:t>pdb</a:t>
            </a:r>
            <a:r>
              <a:rPr lang="en-US" sz="1600" dirty="0"/>
              <a:t>/download/</a:t>
            </a:r>
            <a:r>
              <a:rPr lang="en-US" sz="1600" dirty="0" err="1"/>
              <a:t>downloadFile.do?fileFormat</a:t>
            </a:r>
            <a:r>
              <a:rPr lang="en-US" sz="1600" dirty="0"/>
              <a:t>=</a:t>
            </a:r>
            <a:r>
              <a:rPr lang="en-US" sz="1600" dirty="0" err="1"/>
              <a:t>FASTA&amp;amp;compression</a:t>
            </a:r>
            <a:r>
              <a:rPr lang="en-US" sz="1600" dirty="0"/>
              <a:t>=</a:t>
            </a:r>
            <a:r>
              <a:rPr lang="en-US" sz="1600" dirty="0" err="1"/>
              <a:t>NO&amp;amp;structureId</a:t>
            </a:r>
            <a:r>
              <a:rPr lang="en-US" sz="1600" dirty="0"/>
              <a:t>=</a:t>
            </a:r>
            <a:r>
              <a:rPr lang="en-US" sz="1600" dirty="0" smtClean="0"/>
              <a:t>1IGT</a:t>
            </a:r>
          </a:p>
          <a:p>
            <a:pPr marL="114300" indent="0">
              <a:lnSpc>
                <a:spcPct val="150000"/>
              </a:lnSpc>
              <a:buNone/>
            </a:pPr>
            <a:r>
              <a:rPr lang="en-US" sz="1600" dirty="0" smtClean="0"/>
              <a:t># </a:t>
            </a:r>
            <a:r>
              <a:rPr lang="en-US" sz="1600" dirty="0"/>
              <a:t>Patent Information "</a:t>
            </a:r>
            <a:r>
              <a:rPr lang="en-US" sz="1600" dirty="0" err="1"/>
              <a:t>Link":http</a:t>
            </a:r>
            <a:r>
              <a:rPr lang="en-US" sz="1600" dirty="0"/>
              <a:t>://</a:t>
            </a:r>
            <a:r>
              <a:rPr lang="en-US" sz="1600" dirty="0" err="1"/>
              <a:t>www.freepatentsonline.com</a:t>
            </a:r>
            <a:r>
              <a:rPr lang="en-US" sz="1600" dirty="0"/>
              <a:t>/6090382.html</a:t>
            </a:r>
            <a:r>
              <a:rPr lang="en-US" sz="1600" dirty="0"/>
              <a:t> </a:t>
            </a:r>
          </a:p>
        </p:txBody>
      </p:sp>
    </p:spTree>
    <p:extLst>
      <p:ext uri="{BB962C8B-B14F-4D97-AF65-F5344CB8AC3E}">
        <p14:creationId xmlns:p14="http://schemas.microsoft.com/office/powerpoint/2010/main" val="1720716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772" y="248787"/>
            <a:ext cx="7828428" cy="6152013"/>
          </a:xfrm>
        </p:spPr>
        <p:txBody>
          <a:bodyPr/>
          <a:lstStyle/>
          <a:p>
            <a:pPr marL="114300" indent="0">
              <a:buNone/>
            </a:pPr>
            <a:r>
              <a:rPr lang="en-US" b="1" dirty="0" err="1"/>
              <a:t>Refrence</a:t>
            </a:r>
            <a:r>
              <a:rPr lang="en-US" dirty="0"/>
              <a:t> </a:t>
            </a:r>
            <a:endParaRPr lang="en-US" dirty="0" smtClean="0"/>
          </a:p>
          <a:p>
            <a:pPr marL="114300" indent="0">
              <a:buNone/>
            </a:pPr>
            <a:r>
              <a:rPr lang="en-US" sz="1600" dirty="0">
                <a:solidFill>
                  <a:srgbClr val="2F2B20"/>
                </a:solidFill>
                <a:hlinkClick r:id="rId2"/>
              </a:rPr>
              <a:t>https://www.humira.com/</a:t>
            </a:r>
            <a:r>
              <a:rPr lang="en-US" sz="1600" dirty="0">
                <a:solidFill>
                  <a:srgbClr val="2F2B20"/>
                </a:solidFill>
              </a:rPr>
              <a:t> </a:t>
            </a:r>
            <a:endParaRPr lang="en-US" sz="1600" dirty="0" smtClean="0">
              <a:solidFill>
                <a:srgbClr val="2F2B20"/>
              </a:solidFill>
            </a:endParaRPr>
          </a:p>
          <a:p>
            <a:pPr marL="114300" indent="0">
              <a:buNone/>
            </a:pPr>
            <a:r>
              <a:rPr lang="en-US" sz="1600" dirty="0" smtClean="0">
                <a:solidFill>
                  <a:srgbClr val="2F2B20"/>
                </a:solidFill>
              </a:rPr>
              <a:t> </a:t>
            </a:r>
            <a:r>
              <a:rPr lang="en-US" sz="1600" dirty="0">
                <a:solidFill>
                  <a:srgbClr val="2F2B20"/>
                </a:solidFill>
                <a:hlinkClick r:id="rId3"/>
              </a:rPr>
              <a:t>http://www.drugs.com/humira.html</a:t>
            </a:r>
            <a:r>
              <a:rPr lang="en-US" sz="1600" dirty="0">
                <a:solidFill>
                  <a:srgbClr val="2F2B20"/>
                </a:solidFill>
              </a:rPr>
              <a:t> </a:t>
            </a:r>
            <a:endParaRPr lang="en-US" sz="1600" dirty="0">
              <a:solidFill>
                <a:srgbClr val="2F2B20"/>
              </a:solidFill>
            </a:endParaRPr>
          </a:p>
          <a:p>
            <a:pPr marL="114300" indent="0">
              <a:buNone/>
            </a:pPr>
            <a:r>
              <a:rPr lang="en-US" sz="1600" dirty="0" smtClean="0">
                <a:solidFill>
                  <a:srgbClr val="2F2B20"/>
                </a:solidFill>
                <a:hlinkClick r:id="rId4"/>
              </a:rPr>
              <a:t>http</a:t>
            </a:r>
            <a:r>
              <a:rPr lang="en-US" sz="1600" dirty="0">
                <a:solidFill>
                  <a:srgbClr val="2F2B20"/>
                </a:solidFill>
                <a:hlinkClick r:id="rId4"/>
              </a:rPr>
              <a:t>://www.rxlist.com/humira-drug.htm</a:t>
            </a:r>
            <a:r>
              <a:rPr lang="en-US" sz="1600" dirty="0">
                <a:solidFill>
                  <a:srgbClr val="2F2B20"/>
                </a:solidFill>
              </a:rPr>
              <a:t> </a:t>
            </a:r>
            <a:r>
              <a:rPr lang="en-US" sz="1600" dirty="0" smtClean="0">
                <a:solidFill>
                  <a:srgbClr val="2F2B20"/>
                </a:solidFill>
              </a:rPr>
              <a:t> </a:t>
            </a:r>
          </a:p>
        </p:txBody>
      </p:sp>
    </p:spTree>
    <p:extLst>
      <p:ext uri="{BB962C8B-B14F-4D97-AF65-F5344CB8AC3E}">
        <p14:creationId xmlns:p14="http://schemas.microsoft.com/office/powerpoint/2010/main" val="307084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212" y="170222"/>
            <a:ext cx="8026164" cy="6586299"/>
          </a:xfrm>
        </p:spPr>
        <p:txBody>
          <a:bodyPr>
            <a:normAutofit lnSpcReduction="10000"/>
          </a:bodyPr>
          <a:lstStyle/>
          <a:p>
            <a:pPr marL="114300" indent="0">
              <a:lnSpc>
                <a:spcPct val="150000"/>
              </a:lnSpc>
              <a:buNone/>
            </a:pPr>
            <a:r>
              <a:rPr lang="en-US" b="1" dirty="0"/>
              <a:t>Description</a:t>
            </a:r>
            <a:r>
              <a:rPr lang="en-US" dirty="0"/>
              <a:t> </a:t>
            </a:r>
            <a:endParaRPr lang="en-US" dirty="0" smtClean="0"/>
          </a:p>
          <a:p>
            <a:pPr marL="114300" indent="0">
              <a:lnSpc>
                <a:spcPct val="150000"/>
              </a:lnSpc>
              <a:buNone/>
            </a:pPr>
            <a:r>
              <a:rPr lang="en-US" sz="1600" dirty="0" err="1"/>
              <a:t>Adalimumab</a:t>
            </a:r>
            <a:r>
              <a:rPr lang="en-US" sz="1600" dirty="0"/>
              <a:t> is a human monoclonal antibody against TNF-alpha. It is produced by recombinant DNA technology using a mammalian cell expression system. It consists of 1330 amino acids and has a molecular weight of approximately 148 </a:t>
            </a:r>
            <a:r>
              <a:rPr lang="en-US" sz="1600" dirty="0" err="1"/>
              <a:t>kilodaltons</a:t>
            </a:r>
            <a:r>
              <a:rPr lang="en-US" sz="1600" dirty="0"/>
              <a:t>.</a:t>
            </a:r>
            <a:r>
              <a:rPr lang="en-US" sz="1600" dirty="0"/>
              <a:t> </a:t>
            </a:r>
            <a:endParaRPr lang="en-US" sz="1600" dirty="0" smtClean="0"/>
          </a:p>
          <a:p>
            <a:pPr marL="114300" indent="0">
              <a:lnSpc>
                <a:spcPct val="150000"/>
              </a:lnSpc>
              <a:buNone/>
            </a:pPr>
            <a:r>
              <a:rPr lang="en-US" b="1" dirty="0"/>
              <a:t>Indication</a:t>
            </a:r>
            <a:r>
              <a:rPr lang="en-US" dirty="0"/>
              <a:t> </a:t>
            </a:r>
            <a:endParaRPr lang="en-US" dirty="0" smtClean="0"/>
          </a:p>
          <a:p>
            <a:pPr marL="114300" indent="0">
              <a:lnSpc>
                <a:spcPct val="150000"/>
              </a:lnSpc>
              <a:buNone/>
            </a:pPr>
            <a:r>
              <a:rPr lang="en-US" sz="1600" dirty="0"/>
              <a:t>For treatment of rheumatoid arthritis, psoriatic arthritis, </a:t>
            </a:r>
            <a:r>
              <a:rPr lang="en-US" sz="1600" dirty="0" err="1"/>
              <a:t>ankylosing</a:t>
            </a:r>
            <a:r>
              <a:rPr lang="en-US" sz="1600" dirty="0"/>
              <a:t> spondylitis, and </a:t>
            </a:r>
            <a:r>
              <a:rPr lang="en-US" sz="1600" dirty="0" err="1"/>
              <a:t>Crohn's</a:t>
            </a:r>
            <a:r>
              <a:rPr lang="en-US" sz="1600" dirty="0"/>
              <a:t> disease.</a:t>
            </a:r>
            <a:r>
              <a:rPr lang="en-US" sz="1600" dirty="0"/>
              <a:t> </a:t>
            </a:r>
            <a:endParaRPr lang="en-US" sz="1600" dirty="0" smtClean="0"/>
          </a:p>
          <a:p>
            <a:pPr marL="114300" indent="0">
              <a:lnSpc>
                <a:spcPct val="150000"/>
              </a:lnSpc>
              <a:buNone/>
            </a:pPr>
            <a:r>
              <a:rPr lang="en-US" b="1" dirty="0"/>
              <a:t>Pharmacodynamics</a:t>
            </a:r>
            <a:r>
              <a:rPr lang="en-US" dirty="0"/>
              <a:t> </a:t>
            </a:r>
            <a:endParaRPr lang="en-US" dirty="0" smtClean="0"/>
          </a:p>
          <a:p>
            <a:pPr marL="114300" indent="0">
              <a:lnSpc>
                <a:spcPct val="150000"/>
              </a:lnSpc>
              <a:buNone/>
            </a:pPr>
            <a:r>
              <a:rPr lang="en-US" sz="1600" dirty="0"/>
              <a:t>Used in the treatment of immune system mediated diseases, </a:t>
            </a:r>
            <a:r>
              <a:rPr lang="en-US" sz="1600" dirty="0" err="1"/>
              <a:t>adalimumab</a:t>
            </a:r>
            <a:r>
              <a:rPr lang="en-US" sz="1600" dirty="0"/>
              <a:t> binds specifically to TNF-alpha and blocks its general cytokine effects, thereby reducing TNF-induced inflammation and halting tissue destruction.</a:t>
            </a:r>
            <a:r>
              <a:rPr lang="en-US" sz="1600" dirty="0"/>
              <a:t> </a:t>
            </a:r>
            <a:endParaRPr lang="en-US" sz="1600" dirty="0" smtClean="0"/>
          </a:p>
          <a:p>
            <a:pPr marL="114300" indent="0">
              <a:lnSpc>
                <a:spcPct val="150000"/>
              </a:lnSpc>
              <a:buNone/>
            </a:pPr>
            <a:r>
              <a:rPr lang="en-US" b="1" dirty="0"/>
              <a:t>Mechanism Of Action</a:t>
            </a:r>
            <a:r>
              <a:rPr lang="en-US" dirty="0"/>
              <a:t> </a:t>
            </a:r>
            <a:endParaRPr lang="en-US" dirty="0" smtClean="0"/>
          </a:p>
          <a:p>
            <a:pPr marL="114300" indent="0">
              <a:lnSpc>
                <a:spcPct val="150000"/>
              </a:lnSpc>
              <a:buNone/>
            </a:pPr>
            <a:r>
              <a:rPr lang="en-US" sz="1600" dirty="0" err="1"/>
              <a:t>Adalimumab</a:t>
            </a:r>
            <a:r>
              <a:rPr lang="en-US" sz="1600" dirty="0"/>
              <a:t> binds to TNF-alpha and blocks its interaction with the p55 and p75 cell surface TNF receptors. </a:t>
            </a:r>
            <a:r>
              <a:rPr lang="en-US" sz="1600" dirty="0" err="1"/>
              <a:t>Adalimumab</a:t>
            </a:r>
            <a:r>
              <a:rPr lang="en-US" sz="1600" dirty="0"/>
              <a:t> also lyses surface TNF expressing cells in vitro in the presence of complement</a:t>
            </a:r>
            <a:r>
              <a:rPr lang="en-US" dirty="0"/>
              <a:t>.</a:t>
            </a:r>
            <a:r>
              <a:rPr lang="en-US" dirty="0"/>
              <a:t> </a:t>
            </a:r>
          </a:p>
        </p:txBody>
      </p:sp>
    </p:spTree>
    <p:extLst>
      <p:ext uri="{BB962C8B-B14F-4D97-AF65-F5344CB8AC3E}">
        <p14:creationId xmlns:p14="http://schemas.microsoft.com/office/powerpoint/2010/main" val="195691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306" y="235693"/>
            <a:ext cx="7893894" cy="6165107"/>
          </a:xfrm>
        </p:spPr>
        <p:txBody>
          <a:bodyPr/>
          <a:lstStyle/>
          <a:p>
            <a:pPr marL="114300" indent="0">
              <a:lnSpc>
                <a:spcPct val="150000"/>
              </a:lnSpc>
              <a:buNone/>
            </a:pPr>
            <a:r>
              <a:rPr lang="en-US" b="1" dirty="0"/>
              <a:t>Metabolism</a:t>
            </a:r>
            <a:r>
              <a:rPr lang="en-US" dirty="0"/>
              <a:t> </a:t>
            </a:r>
            <a:endParaRPr lang="en-US" dirty="0" smtClean="0"/>
          </a:p>
          <a:p>
            <a:pPr marL="114300" indent="0">
              <a:lnSpc>
                <a:spcPct val="150000"/>
              </a:lnSpc>
              <a:buNone/>
            </a:pPr>
            <a:r>
              <a:rPr lang="en-US" sz="1600" dirty="0"/>
              <a:t>Most likely removed by </a:t>
            </a:r>
            <a:r>
              <a:rPr lang="en-US" sz="1600" dirty="0" err="1"/>
              <a:t>opsonization</a:t>
            </a:r>
            <a:r>
              <a:rPr lang="en-US" sz="1600" dirty="0"/>
              <a:t> via the </a:t>
            </a:r>
            <a:r>
              <a:rPr lang="en-US" sz="1600" dirty="0" err="1"/>
              <a:t>reticuloendothelial</a:t>
            </a:r>
            <a:r>
              <a:rPr lang="en-US" sz="1600" dirty="0"/>
              <a:t> system.</a:t>
            </a:r>
            <a:r>
              <a:rPr lang="en-US" sz="1600" dirty="0"/>
              <a:t> </a:t>
            </a:r>
            <a:endParaRPr lang="en-US" sz="1600" dirty="0" smtClean="0"/>
          </a:p>
          <a:p>
            <a:pPr marL="114300" indent="0">
              <a:lnSpc>
                <a:spcPct val="150000"/>
              </a:lnSpc>
              <a:buNone/>
            </a:pPr>
            <a:r>
              <a:rPr lang="en-US" b="1" dirty="0"/>
              <a:t>Clearance</a:t>
            </a:r>
            <a:r>
              <a:rPr lang="en-US" dirty="0"/>
              <a:t> </a:t>
            </a:r>
            <a:endParaRPr lang="en-US" dirty="0" smtClean="0"/>
          </a:p>
          <a:p>
            <a:pPr>
              <a:lnSpc>
                <a:spcPct val="150000"/>
              </a:lnSpc>
              <a:buFontTx/>
              <a:buChar char="•"/>
            </a:pPr>
            <a:r>
              <a:rPr lang="en-US" sz="1600" dirty="0" smtClean="0"/>
              <a:t>12 </a:t>
            </a:r>
            <a:r>
              <a:rPr lang="en-US" sz="1600" dirty="0"/>
              <a:t>mL/</a:t>
            </a:r>
            <a:r>
              <a:rPr lang="en-US" sz="1600" dirty="0" err="1"/>
              <a:t>hr</a:t>
            </a:r>
            <a:r>
              <a:rPr lang="en-US" sz="1600" dirty="0"/>
              <a:t> [RA patients with dose 0.25-10 mg/kg]</a:t>
            </a:r>
            <a:r>
              <a:rPr lang="en-US" sz="1600" dirty="0"/>
              <a:t> </a:t>
            </a:r>
            <a:endParaRPr lang="en-US" sz="1600" dirty="0" smtClean="0"/>
          </a:p>
          <a:p>
            <a:pPr marL="114300" indent="0">
              <a:lnSpc>
                <a:spcPct val="150000"/>
              </a:lnSpc>
              <a:buNone/>
            </a:pPr>
            <a:r>
              <a:rPr lang="en-US" b="1" dirty="0"/>
              <a:t>Categories</a:t>
            </a:r>
            <a:r>
              <a:rPr lang="en-US" dirty="0"/>
              <a:t> </a:t>
            </a:r>
            <a:endParaRPr lang="en-US" dirty="0" smtClean="0"/>
          </a:p>
          <a:p>
            <a:pPr marL="114300" indent="0">
              <a:lnSpc>
                <a:spcPct val="150000"/>
              </a:lnSpc>
              <a:buNone/>
            </a:pPr>
            <a:r>
              <a:rPr lang="en-US" sz="1600" dirty="0" err="1"/>
              <a:t>Antirheumatic</a:t>
            </a:r>
            <a:r>
              <a:rPr lang="en-US" sz="1600" dirty="0"/>
              <a:t> Agents </a:t>
            </a:r>
            <a:r>
              <a:rPr lang="en-US" sz="1600" dirty="0" smtClean="0"/>
              <a:t>and </a:t>
            </a:r>
            <a:r>
              <a:rPr lang="en-US" sz="1600" dirty="0"/>
              <a:t>Anti-Inflammatory Agents </a:t>
            </a:r>
            <a:r>
              <a:rPr lang="en-US" sz="1600" dirty="0" smtClean="0"/>
              <a:t>and </a:t>
            </a:r>
            <a:r>
              <a:rPr lang="en-US" sz="1600" dirty="0"/>
              <a:t>Immunosuppressive Agents </a:t>
            </a:r>
            <a:endParaRPr lang="en-US" sz="1600" dirty="0" smtClean="0"/>
          </a:p>
          <a:p>
            <a:pPr marL="114300" indent="0">
              <a:lnSpc>
                <a:spcPct val="150000"/>
              </a:lnSpc>
              <a:buNone/>
            </a:pPr>
            <a:r>
              <a:rPr lang="en-US" b="1" dirty="0"/>
              <a:t>Affected Organism</a:t>
            </a:r>
            <a:r>
              <a:rPr lang="en-US" dirty="0"/>
              <a:t> </a:t>
            </a:r>
            <a:endParaRPr lang="en-US" dirty="0" smtClean="0"/>
          </a:p>
          <a:p>
            <a:pPr marL="114300" indent="0">
              <a:lnSpc>
                <a:spcPct val="150000"/>
              </a:lnSpc>
              <a:buNone/>
            </a:pPr>
            <a:r>
              <a:rPr lang="en-US" sz="1600" dirty="0"/>
              <a:t>Humans and other mammals</a:t>
            </a:r>
            <a:r>
              <a:rPr lang="en-US" sz="1600" dirty="0"/>
              <a:t> </a:t>
            </a:r>
            <a:endParaRPr lang="en-US" sz="1600" dirty="0" smtClean="0"/>
          </a:p>
          <a:p>
            <a:pPr marL="114300" indent="0">
              <a:lnSpc>
                <a:spcPct val="150000"/>
              </a:lnSpc>
              <a:buNone/>
            </a:pPr>
            <a:r>
              <a:rPr lang="en-US" b="1" dirty="0"/>
              <a:t>Patents</a:t>
            </a:r>
            <a:r>
              <a:rPr lang="en-US" dirty="0"/>
              <a:t> </a:t>
            </a:r>
            <a:endParaRPr lang="en-US" dirty="0" smtClean="0"/>
          </a:p>
          <a:p>
            <a:pPr marL="114300" indent="0">
              <a:lnSpc>
                <a:spcPct val="150000"/>
              </a:lnSpc>
              <a:buNone/>
            </a:pPr>
            <a:r>
              <a:rPr lang="en-US" sz="1600" dirty="0" smtClean="0"/>
              <a:t>Country	Patent Number	Approved		Expires </a:t>
            </a:r>
            <a:endParaRPr lang="en-US" sz="1600" dirty="0"/>
          </a:p>
          <a:p>
            <a:pPr marL="114300" indent="0">
              <a:lnSpc>
                <a:spcPct val="150000"/>
              </a:lnSpc>
              <a:buNone/>
            </a:pPr>
            <a:r>
              <a:rPr lang="en-US" sz="1600" dirty="0" smtClean="0"/>
              <a:t>Canada	2243459		2002</a:t>
            </a:r>
            <a:r>
              <a:rPr lang="en-US" sz="1600" dirty="0"/>
              <a:t>-09-</a:t>
            </a:r>
            <a:r>
              <a:rPr lang="en-US" sz="1600" dirty="0" smtClean="0"/>
              <a:t>17	2017</a:t>
            </a:r>
            <a:r>
              <a:rPr lang="en-US" sz="1600" dirty="0"/>
              <a:t>-02-10</a:t>
            </a:r>
          </a:p>
        </p:txBody>
      </p:sp>
    </p:spTree>
    <p:extLst>
      <p:ext uri="{BB962C8B-B14F-4D97-AF65-F5344CB8AC3E}">
        <p14:creationId xmlns:p14="http://schemas.microsoft.com/office/powerpoint/2010/main" val="35266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196411"/>
            <a:ext cx="7880801" cy="6204389"/>
          </a:xfrm>
        </p:spPr>
        <p:txBody>
          <a:bodyPr/>
          <a:lstStyle/>
          <a:p>
            <a:pPr marL="114300" indent="0">
              <a:lnSpc>
                <a:spcPct val="150000"/>
              </a:lnSpc>
              <a:buNone/>
            </a:pPr>
            <a:r>
              <a:rPr lang="en-US" b="1" dirty="0"/>
              <a:t>Drug interaction</a:t>
            </a:r>
            <a:r>
              <a:rPr lang="en-US" dirty="0"/>
              <a:t> </a:t>
            </a:r>
            <a:endParaRPr lang="en-US" dirty="0" smtClean="0"/>
          </a:p>
          <a:p>
            <a:pPr marL="114300" indent="0">
              <a:lnSpc>
                <a:spcPct val="150000"/>
              </a:lnSpc>
              <a:buNone/>
            </a:pPr>
            <a:r>
              <a:rPr lang="en-US" sz="1600" dirty="0" smtClean="0">
                <a:hlinkClick r:id="rId2"/>
              </a:rPr>
              <a:t>Canakinumab</a:t>
            </a:r>
            <a:r>
              <a:rPr lang="en-US" sz="1600" dirty="0" smtClean="0"/>
              <a:t> : Increases </a:t>
            </a:r>
            <a:r>
              <a:rPr lang="en-US" sz="1600" dirty="0"/>
              <a:t>immunosuppressive effects and risk of infection</a:t>
            </a:r>
            <a:r>
              <a:rPr lang="en-US" sz="1600" dirty="0" smtClean="0"/>
              <a:t>.</a:t>
            </a:r>
          </a:p>
          <a:p>
            <a:pPr marL="114300" indent="0">
              <a:lnSpc>
                <a:spcPct val="150000"/>
              </a:lnSpc>
              <a:buNone/>
            </a:pPr>
            <a:r>
              <a:rPr lang="en-US" sz="1600" dirty="0" smtClean="0"/>
              <a:t> </a:t>
            </a:r>
            <a:r>
              <a:rPr lang="en-US" sz="1600" dirty="0" smtClean="0">
                <a:hlinkClick r:id="rId3"/>
              </a:rPr>
              <a:t>Infliximab</a:t>
            </a:r>
            <a:r>
              <a:rPr lang="en-US" sz="1600" dirty="0" smtClean="0"/>
              <a:t> : Both </a:t>
            </a:r>
            <a:r>
              <a:rPr lang="en-US" sz="1600" dirty="0"/>
              <a:t>bind to TNF </a:t>
            </a:r>
            <a:r>
              <a:rPr lang="en-US" sz="1600" dirty="0" err="1"/>
              <a:t>alfa</a:t>
            </a:r>
            <a:r>
              <a:rPr lang="en-US" sz="1600" dirty="0"/>
              <a:t> and thus combination results in enhanced immunosuppressive effect. It is recommended that simultaneous use of both agents be avoided. </a:t>
            </a:r>
            <a:endParaRPr lang="en-US" sz="1600" dirty="0" smtClean="0"/>
          </a:p>
          <a:p>
            <a:pPr marL="114300" indent="0">
              <a:lnSpc>
                <a:spcPct val="150000"/>
              </a:lnSpc>
              <a:buNone/>
            </a:pPr>
            <a:r>
              <a:rPr lang="en-US" sz="1600" dirty="0" smtClean="0">
                <a:hlinkClick r:id="rId4"/>
              </a:rPr>
              <a:t>Rilonacept</a:t>
            </a:r>
            <a:r>
              <a:rPr lang="en-US" sz="1600" dirty="0" smtClean="0"/>
              <a:t> : results </a:t>
            </a:r>
            <a:r>
              <a:rPr lang="en-US" sz="1600" dirty="0"/>
              <a:t>in increased immunosuppressive effects; increases the risk of infection. </a:t>
            </a:r>
            <a:endParaRPr lang="en-US" sz="1600" dirty="0" smtClean="0"/>
          </a:p>
          <a:p>
            <a:pPr marL="114300" indent="0">
              <a:lnSpc>
                <a:spcPct val="150000"/>
              </a:lnSpc>
              <a:buNone/>
            </a:pPr>
            <a:r>
              <a:rPr lang="en-US" sz="1600" dirty="0" smtClean="0">
                <a:hlinkClick r:id="rId5"/>
              </a:rPr>
              <a:t>Tofacitinib</a:t>
            </a:r>
            <a:r>
              <a:rPr lang="en-US" sz="1600" dirty="0" smtClean="0"/>
              <a:t> : </a:t>
            </a:r>
            <a:r>
              <a:rPr lang="en-US" sz="1600" dirty="0" err="1" smtClean="0"/>
              <a:t>Adalimumab</a:t>
            </a:r>
            <a:r>
              <a:rPr lang="en-US" sz="1600" dirty="0" smtClean="0"/>
              <a:t> </a:t>
            </a:r>
            <a:r>
              <a:rPr lang="en-US" sz="1600" dirty="0"/>
              <a:t>(and other anti-TNF </a:t>
            </a:r>
            <a:r>
              <a:rPr lang="en-US" sz="1600" dirty="0" err="1"/>
              <a:t>immunosuppressants</a:t>
            </a:r>
            <a:r>
              <a:rPr lang="en-US" sz="1600" dirty="0"/>
              <a:t>), when used in combination with </a:t>
            </a:r>
            <a:r>
              <a:rPr lang="en-US" sz="1600" dirty="0" err="1"/>
              <a:t>tofacitinib</a:t>
            </a:r>
            <a:r>
              <a:rPr lang="en-US" sz="1600" dirty="0"/>
              <a:t>, may increase the risk of added immunosuppression. It is recommended to avoid concurrent therapy</a:t>
            </a:r>
            <a:r>
              <a:rPr lang="en-US" sz="1600" dirty="0" smtClean="0"/>
              <a:t>.</a:t>
            </a:r>
          </a:p>
          <a:p>
            <a:pPr marL="114300" indent="0">
              <a:lnSpc>
                <a:spcPct val="150000"/>
              </a:lnSpc>
              <a:buNone/>
            </a:pPr>
            <a:r>
              <a:rPr lang="en-US" sz="1600" dirty="0" smtClean="0">
                <a:hlinkClick r:id="rId6"/>
              </a:rPr>
              <a:t>Trastuzumab</a:t>
            </a:r>
            <a:r>
              <a:rPr lang="en-US" sz="1600" dirty="0" smtClean="0"/>
              <a:t> : </a:t>
            </a:r>
            <a:r>
              <a:rPr lang="en-US" sz="1600" dirty="0" err="1" smtClean="0"/>
              <a:t>Trastuzumab</a:t>
            </a:r>
            <a:r>
              <a:rPr lang="en-US" sz="1600" dirty="0" smtClean="0"/>
              <a:t> </a:t>
            </a:r>
            <a:r>
              <a:rPr lang="en-US" sz="1600" dirty="0"/>
              <a:t>may increase the risk of neutropenia and anemia. Monitor closely for signs and symptoms of adverse events. </a:t>
            </a:r>
          </a:p>
        </p:txBody>
      </p:sp>
    </p:spTree>
    <p:extLst>
      <p:ext uri="{BB962C8B-B14F-4D97-AF65-F5344CB8AC3E}">
        <p14:creationId xmlns:p14="http://schemas.microsoft.com/office/powerpoint/2010/main" val="315533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314257"/>
            <a:ext cx="7880801" cy="6086543"/>
          </a:xfrm>
        </p:spPr>
        <p:txBody>
          <a:bodyPr/>
          <a:lstStyle/>
          <a:p>
            <a:pPr marL="114300" indent="0">
              <a:buNone/>
            </a:pPr>
            <a:r>
              <a:rPr lang="en-US" b="1" dirty="0"/>
              <a:t>Sequence</a:t>
            </a:r>
            <a:r>
              <a:rPr lang="en-US" dirty="0"/>
              <a:t> </a:t>
            </a:r>
            <a:endParaRPr lang="en-US" dirty="0" smtClean="0"/>
          </a:p>
          <a:p>
            <a:pPr marL="114300" indent="0">
              <a:lnSpc>
                <a:spcPct val="150000"/>
              </a:lnSpc>
              <a:buNone/>
            </a:pPr>
            <a:r>
              <a:rPr lang="en-US" sz="1600" dirty="0" smtClean="0"/>
              <a:t>Light </a:t>
            </a:r>
            <a:r>
              <a:rPr lang="en-US" sz="1600" dirty="0"/>
              <a:t>chain</a:t>
            </a:r>
            <a:r>
              <a:rPr lang="en-US" sz="1600" dirty="0" smtClean="0"/>
              <a:t>: DIQMTQSPSSLSASVGDRVTITCRASQGIRNYLAWYQQKPGKAPKLLIYAASTLQSGVPSRFSGSGSGTDFTLTISSLQPEDVATYYCQRYNRAPYTFGQGTKVEIKRTVAAPSVFIFPPSDEQLKSGTASVVCLLNNFYPREAKVQWKVDNALQSGNSQESVTEQDSKDSTYSLSSTLTLSKADYEKHKVYACEVTHQGLSSPVTKSFNRGEC </a:t>
            </a:r>
          </a:p>
          <a:p>
            <a:pPr marL="114300" indent="0">
              <a:lnSpc>
                <a:spcPct val="150000"/>
              </a:lnSpc>
              <a:buNone/>
            </a:pPr>
            <a:r>
              <a:rPr lang="en-US" sz="1600" dirty="0" smtClean="0"/>
              <a:t>Heavy </a:t>
            </a:r>
            <a:r>
              <a:rPr lang="en-US" sz="1600" dirty="0"/>
              <a:t>chain</a:t>
            </a:r>
            <a:r>
              <a:rPr lang="en-US" sz="1600" dirty="0" smtClean="0"/>
              <a:t>: EVQLVESGGGLVQPGRSLRLSCAASGFTFDDYAMHWVRQAPGKGLEWVSAITWNSGHIDYADSVEGRFTISRDNAKNSLYLQMNSLRAEDTAVYYCAKVSYLSTASSLDYWGQGTLVTVSSASTKGPSVFPLAPSSKSTSGGTAALGCLVKDYFPEPVTVSWNSGALTSGVHTFPAVLQSSGLYSLSSVVTVPSSSLGTQTYICNVNHKPSNTKVDKKVEPKSC </a:t>
            </a:r>
            <a:endParaRPr lang="en-US" sz="1600" dirty="0"/>
          </a:p>
        </p:txBody>
      </p:sp>
    </p:spTree>
    <p:extLst>
      <p:ext uri="{BB962C8B-B14F-4D97-AF65-F5344CB8AC3E}">
        <p14:creationId xmlns:p14="http://schemas.microsoft.com/office/powerpoint/2010/main" val="278282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585" y="209505"/>
            <a:ext cx="7854615" cy="6191295"/>
          </a:xfrm>
        </p:spPr>
        <p:txBody>
          <a:bodyPr/>
          <a:lstStyle/>
          <a:p>
            <a:pPr marL="114300" indent="0">
              <a:buNone/>
            </a:pPr>
            <a:r>
              <a:rPr lang="en-US" dirty="0" smtClean="0"/>
              <a:t> </a:t>
            </a:r>
            <a:r>
              <a:rPr lang="en-US" b="1" dirty="0"/>
              <a:t>Targets</a:t>
            </a:r>
            <a:r>
              <a:rPr lang="en-US" dirty="0"/>
              <a:t> </a:t>
            </a:r>
            <a:endParaRPr lang="en-US" dirty="0" smtClean="0"/>
          </a:p>
          <a:p>
            <a:pPr marL="114300" indent="0">
              <a:lnSpc>
                <a:spcPct val="150000"/>
              </a:lnSpc>
              <a:buNone/>
            </a:pPr>
            <a:r>
              <a:rPr lang="en-US" sz="1600" dirty="0"/>
              <a:t>Tumor necrosis factor</a:t>
            </a:r>
            <a:r>
              <a:rPr lang="en-US" sz="1600" dirty="0" smtClean="0"/>
              <a:t>, Low </a:t>
            </a:r>
            <a:r>
              <a:rPr lang="en-US" sz="1600" dirty="0"/>
              <a:t>affinity immunoglobulin gamma Fc region receptor III-B</a:t>
            </a:r>
            <a:r>
              <a:rPr lang="en-US" sz="1600" dirty="0" smtClean="0"/>
              <a:t>, Complement </a:t>
            </a:r>
            <a:r>
              <a:rPr lang="en-US" sz="1600" dirty="0"/>
              <a:t>C1r subcomponent</a:t>
            </a:r>
            <a:r>
              <a:rPr lang="en-US" sz="1600" dirty="0" smtClean="0"/>
              <a:t>, Complement </a:t>
            </a:r>
            <a:r>
              <a:rPr lang="en-US" sz="1600" dirty="0"/>
              <a:t>C1q subcomponent subunit A</a:t>
            </a:r>
            <a:r>
              <a:rPr lang="en-US" sz="1600" dirty="0" smtClean="0"/>
              <a:t>, Complement </a:t>
            </a:r>
            <a:r>
              <a:rPr lang="en-US" sz="1600" dirty="0"/>
              <a:t>C1q subcomponent subunit B</a:t>
            </a:r>
            <a:r>
              <a:rPr lang="en-US" sz="1600" dirty="0" smtClean="0"/>
              <a:t>, Complement </a:t>
            </a:r>
            <a:r>
              <a:rPr lang="en-US" sz="1600" dirty="0"/>
              <a:t>C1q subcomponent subunit C</a:t>
            </a:r>
            <a:r>
              <a:rPr lang="en-US" sz="1600" dirty="0" smtClean="0"/>
              <a:t>, Low </a:t>
            </a:r>
            <a:r>
              <a:rPr lang="en-US" sz="1600" dirty="0"/>
              <a:t>affinity immunoglobulin gamma Fc region receptor III-A</a:t>
            </a:r>
            <a:r>
              <a:rPr lang="en-US" sz="1600" dirty="0" smtClean="0"/>
              <a:t>, Complement </a:t>
            </a:r>
            <a:r>
              <a:rPr lang="en-US" sz="1600" dirty="0"/>
              <a:t>C1s subcomponent</a:t>
            </a:r>
            <a:r>
              <a:rPr lang="en-US" sz="1600" dirty="0" smtClean="0"/>
              <a:t>, High </a:t>
            </a:r>
            <a:r>
              <a:rPr lang="en-US" sz="1600" dirty="0"/>
              <a:t>affinity immunoglobulin gamma Fc receptor I</a:t>
            </a:r>
            <a:r>
              <a:rPr lang="en-US" sz="1600" dirty="0" smtClean="0"/>
              <a:t>, Low </a:t>
            </a:r>
            <a:r>
              <a:rPr lang="en-US" sz="1600" dirty="0"/>
              <a:t>affinity immunoglobulin gamma Fc region receptor II-a</a:t>
            </a:r>
            <a:r>
              <a:rPr lang="en-US" sz="1600" dirty="0" smtClean="0"/>
              <a:t>, Low </a:t>
            </a:r>
            <a:r>
              <a:rPr lang="en-US" sz="1600" dirty="0"/>
              <a:t>affinity immunoglobulin gamma Fc region receptor II-b</a:t>
            </a:r>
            <a:r>
              <a:rPr lang="en-US" sz="1600" dirty="0" smtClean="0"/>
              <a:t>, Low </a:t>
            </a:r>
            <a:r>
              <a:rPr lang="en-US" sz="1600" dirty="0"/>
              <a:t>affinity immunoglobulin gamma Fc region receptor II-c</a:t>
            </a:r>
            <a:r>
              <a:rPr lang="en-US" sz="1600" dirty="0"/>
              <a:t> </a:t>
            </a:r>
          </a:p>
        </p:txBody>
      </p:sp>
    </p:spTree>
    <p:extLst>
      <p:ext uri="{BB962C8B-B14F-4D97-AF65-F5344CB8AC3E}">
        <p14:creationId xmlns:p14="http://schemas.microsoft.com/office/powerpoint/2010/main" val="338519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79" y="366633"/>
            <a:ext cx="7841521" cy="6034167"/>
          </a:xfrm>
        </p:spPr>
        <p:txBody>
          <a:bodyPr/>
          <a:lstStyle/>
          <a:p>
            <a:pPr marL="114300" indent="0">
              <a:buNone/>
            </a:pPr>
            <a:r>
              <a:rPr lang="en-US" b="1" dirty="0"/>
              <a:t>Brands</a:t>
            </a:r>
            <a:r>
              <a:rPr lang="en-US" dirty="0"/>
              <a:t> </a:t>
            </a:r>
            <a:r>
              <a:rPr lang="en-US" dirty="0" smtClean="0"/>
              <a:t>:  </a:t>
            </a:r>
            <a:r>
              <a:rPr lang="en-US" sz="1600" dirty="0" err="1" smtClean="0"/>
              <a:t>Humira</a:t>
            </a:r>
            <a:r>
              <a:rPr lang="en-US" sz="1600" dirty="0" smtClean="0"/>
              <a:t>   and </a:t>
            </a:r>
            <a:r>
              <a:rPr lang="en-US" sz="1600" dirty="0" err="1"/>
              <a:t>Humira</a:t>
            </a:r>
            <a:r>
              <a:rPr lang="en-US" sz="1600" dirty="0"/>
              <a:t> Pen</a:t>
            </a:r>
            <a:r>
              <a:rPr lang="en-US" sz="1600" dirty="0"/>
              <a:t> </a:t>
            </a:r>
            <a:endParaRPr lang="en-US" sz="1600" dirty="0" smtClean="0"/>
          </a:p>
          <a:p>
            <a:pPr marL="114300" indent="0">
              <a:buNone/>
            </a:pPr>
            <a:r>
              <a:rPr lang="en-US" b="1" dirty="0"/>
              <a:t>Company</a:t>
            </a:r>
            <a:r>
              <a:rPr lang="en-US" dirty="0"/>
              <a:t> </a:t>
            </a:r>
            <a:r>
              <a:rPr lang="en-US" dirty="0" smtClean="0"/>
              <a:t>:  </a:t>
            </a:r>
            <a:r>
              <a:rPr lang="en-US" sz="1600" dirty="0"/>
              <a:t>Abbott Laboratories</a:t>
            </a:r>
            <a:r>
              <a:rPr lang="en-US" sz="1600" dirty="0"/>
              <a:t> </a:t>
            </a:r>
            <a:r>
              <a:rPr lang="en-US" sz="1600" dirty="0" smtClean="0"/>
              <a:t> </a:t>
            </a:r>
          </a:p>
          <a:p>
            <a:pPr marL="114300" indent="0">
              <a:buNone/>
            </a:pPr>
            <a:r>
              <a:rPr lang="en-US" b="1" dirty="0"/>
              <a:t>Description</a:t>
            </a:r>
            <a:r>
              <a:rPr lang="en-US" dirty="0"/>
              <a:t> </a:t>
            </a:r>
            <a:r>
              <a:rPr lang="en-US" dirty="0" smtClean="0"/>
              <a:t> :  </a:t>
            </a:r>
            <a:r>
              <a:rPr lang="en-US" sz="1600" dirty="0"/>
              <a:t>HUMIRA (</a:t>
            </a:r>
            <a:r>
              <a:rPr lang="en-US" sz="1600" dirty="0" err="1"/>
              <a:t>adalimumab</a:t>
            </a:r>
            <a:r>
              <a:rPr lang="en-US" sz="1600" dirty="0"/>
              <a:t>) is a recombinant human IgG1 monoclonal antibody specific for human tumor necrosis factor (TNF). HUMIRA was created using phage display technology resulting in an antibody with human derived heavy and light chain variable regions and human IgG1:k constant regions. </a:t>
            </a:r>
            <a:r>
              <a:rPr lang="en-US" sz="1600" dirty="0" err="1"/>
              <a:t>Adalimumab</a:t>
            </a:r>
            <a:r>
              <a:rPr lang="en-US" sz="1600" dirty="0"/>
              <a:t> is produced by recombinant DNA technology in a mammalian cell expression system and is purified by a process that includes specific viral inactivation and removal steps. It consists of 1330 amino acids and has a molecular weight of approximately 148 </a:t>
            </a:r>
            <a:r>
              <a:rPr lang="en-US" sz="1600" dirty="0" err="1"/>
              <a:t>kilodaltons</a:t>
            </a:r>
            <a:r>
              <a:rPr lang="en-US" sz="1600" dirty="0" smtClean="0"/>
              <a:t>.</a:t>
            </a:r>
          </a:p>
          <a:p>
            <a:pPr marL="114300" indent="0">
              <a:buNone/>
            </a:pPr>
            <a:r>
              <a:rPr lang="en-US" b="1" dirty="0" smtClean="0"/>
              <a:t>Used </a:t>
            </a:r>
            <a:r>
              <a:rPr lang="en-US" b="1" dirty="0"/>
              <a:t>For/Prescribed for</a:t>
            </a:r>
            <a:r>
              <a:rPr lang="en-US" dirty="0"/>
              <a:t> </a:t>
            </a:r>
            <a:r>
              <a:rPr lang="en-US" dirty="0" smtClean="0"/>
              <a:t>:  </a:t>
            </a:r>
            <a:r>
              <a:rPr lang="en-US" sz="1600" dirty="0" err="1"/>
              <a:t>Humira</a:t>
            </a:r>
            <a:r>
              <a:rPr lang="en-US" sz="1600" dirty="0"/>
              <a:t> is used to treat rheumatoid arthritis, juvenile idiopathic arthritis, psoriatic arthritis, </a:t>
            </a:r>
            <a:r>
              <a:rPr lang="en-US" sz="1600" dirty="0" err="1"/>
              <a:t>ankylosing</a:t>
            </a:r>
            <a:r>
              <a:rPr lang="en-US" sz="1600" dirty="0"/>
              <a:t> spondylitis, and plaque psoriasis. It is also used to treat </a:t>
            </a:r>
            <a:r>
              <a:rPr lang="en-US" sz="1600" dirty="0" err="1"/>
              <a:t>Crohn's</a:t>
            </a:r>
            <a:r>
              <a:rPr lang="en-US" sz="1600" dirty="0"/>
              <a:t> disease or ulcerative colitis, after other drugs have been tried without successful treatment of symptoms.</a:t>
            </a:r>
            <a:r>
              <a:rPr lang="en-US" sz="1600" dirty="0"/>
              <a:t> </a:t>
            </a:r>
            <a:endParaRPr lang="en-US" sz="1600" dirty="0" smtClean="0"/>
          </a:p>
          <a:p>
            <a:pPr marL="114300" indent="0">
              <a:buNone/>
            </a:pPr>
            <a:endParaRPr lang="en-US" dirty="0" smtClean="0"/>
          </a:p>
          <a:p>
            <a:pPr marL="114300" indent="0">
              <a:buNone/>
            </a:pPr>
            <a:endParaRPr lang="en-US" dirty="0"/>
          </a:p>
        </p:txBody>
      </p:sp>
    </p:spTree>
    <p:extLst>
      <p:ext uri="{BB962C8B-B14F-4D97-AF65-F5344CB8AC3E}">
        <p14:creationId xmlns:p14="http://schemas.microsoft.com/office/powerpoint/2010/main" val="2776376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79" y="274975"/>
            <a:ext cx="7841521" cy="6125825"/>
          </a:xfrm>
        </p:spPr>
        <p:txBody>
          <a:bodyPr>
            <a:normAutofit/>
          </a:bodyPr>
          <a:lstStyle/>
          <a:p>
            <a:pPr marL="114300" indent="0">
              <a:buNone/>
            </a:pPr>
            <a:r>
              <a:rPr lang="en-US" b="1" dirty="0"/>
              <a:t>Formulation</a:t>
            </a:r>
            <a:r>
              <a:rPr lang="en-US" dirty="0"/>
              <a:t> </a:t>
            </a:r>
            <a:r>
              <a:rPr lang="en-US" dirty="0" smtClean="0"/>
              <a:t> : </a:t>
            </a:r>
            <a:r>
              <a:rPr lang="en-US" sz="1600" dirty="0"/>
              <a:t>It is supplied for a single use. Each prefilled syringe delivers 0.8 mL (40 mg) of drug product. Each 0.8 mL of HUMIRA contains 40 mg </a:t>
            </a:r>
            <a:r>
              <a:rPr lang="en-US" sz="1600" dirty="0" err="1"/>
              <a:t>adalimumab</a:t>
            </a:r>
            <a:r>
              <a:rPr lang="en-US" sz="1600" dirty="0"/>
              <a:t>, 4.93 mg sodium chloride, 0.69 mg monobasic sodium phosphate </a:t>
            </a:r>
            <a:r>
              <a:rPr lang="en-US" sz="1600" dirty="0" err="1"/>
              <a:t>dihydrate</a:t>
            </a:r>
            <a:r>
              <a:rPr lang="en-US" sz="1600" dirty="0"/>
              <a:t>, 1.22 mg dibasic sodium phosphate </a:t>
            </a:r>
            <a:r>
              <a:rPr lang="en-US" sz="1600" dirty="0" err="1"/>
              <a:t>dihydrate</a:t>
            </a:r>
            <a:r>
              <a:rPr lang="en-US" sz="1600" dirty="0"/>
              <a:t>, 0.24 mg sodium citrate, 1.04 mg citric acid monohydrate, 9.6 mg </a:t>
            </a:r>
            <a:r>
              <a:rPr lang="en-US" sz="1600" dirty="0" err="1"/>
              <a:t>mannitol</a:t>
            </a:r>
            <a:r>
              <a:rPr lang="en-US" sz="1600" dirty="0"/>
              <a:t>, 0.8 mg </a:t>
            </a:r>
            <a:r>
              <a:rPr lang="en-US" sz="1600" dirty="0" err="1"/>
              <a:t>polysorbate</a:t>
            </a:r>
            <a:r>
              <a:rPr lang="en-US" sz="1600" dirty="0"/>
              <a:t> 80, and Water for Injection, USP. Sodium hydroxide added as necessary to adjust </a:t>
            </a:r>
            <a:r>
              <a:rPr lang="en-US" sz="1600" dirty="0" err="1"/>
              <a:t>pH</a:t>
            </a:r>
            <a:r>
              <a:rPr lang="en-US" sz="1600" dirty="0" err="1" smtClean="0"/>
              <a:t>.</a:t>
            </a:r>
            <a:r>
              <a:rPr lang="en-US" sz="1600" dirty="0"/>
              <a:t/>
            </a:r>
            <a:br>
              <a:rPr lang="en-US" sz="1600" dirty="0"/>
            </a:br>
            <a:r>
              <a:rPr lang="en-US" sz="1600" dirty="0" smtClean="0"/>
              <a:t>	Each </a:t>
            </a:r>
            <a:r>
              <a:rPr lang="en-US" sz="1600" dirty="0"/>
              <a:t>pediatric prefilled syringe delivers 0.4 mL (20 mg) of drug product. Each 0.4 mL of HUMIRA contains 20 mg </a:t>
            </a:r>
            <a:r>
              <a:rPr lang="en-US" sz="1600" dirty="0" err="1"/>
              <a:t>adalimumab</a:t>
            </a:r>
            <a:r>
              <a:rPr lang="en-US" sz="1600" dirty="0"/>
              <a:t>, 2.47 mg sodium chloride, 0.34 mg monobasic sodium phosphate </a:t>
            </a:r>
            <a:r>
              <a:rPr lang="en-US" sz="1600" dirty="0" err="1"/>
              <a:t>dihydrate</a:t>
            </a:r>
            <a:r>
              <a:rPr lang="en-US" sz="1600" dirty="0"/>
              <a:t>, 0.61 mg dibasic sodium phosphate </a:t>
            </a:r>
            <a:r>
              <a:rPr lang="en-US" sz="1600" dirty="0" err="1"/>
              <a:t>dihydrate</a:t>
            </a:r>
            <a:r>
              <a:rPr lang="en-US" sz="1600" dirty="0"/>
              <a:t>, 0.12 mg sodium citrate, 0.52 mg citric acid monohydrate, 4.8 mg </a:t>
            </a:r>
            <a:r>
              <a:rPr lang="en-US" sz="1600" dirty="0" err="1"/>
              <a:t>mannitol</a:t>
            </a:r>
            <a:r>
              <a:rPr lang="en-US" sz="1600" dirty="0"/>
              <a:t>, 0.4 mg </a:t>
            </a:r>
            <a:r>
              <a:rPr lang="en-US" sz="1600" dirty="0" err="1"/>
              <a:t>polysorbate</a:t>
            </a:r>
            <a:r>
              <a:rPr lang="en-US" sz="1600" dirty="0"/>
              <a:t> 80, and Water for Injection, USP. Sodium hydroxide added as necessary to adjust </a:t>
            </a:r>
            <a:r>
              <a:rPr lang="en-US" sz="1600" dirty="0" err="1"/>
              <a:t>pH.</a:t>
            </a:r>
            <a:r>
              <a:rPr lang="en-US" sz="1600" dirty="0"/>
              <a:t> </a:t>
            </a:r>
            <a:endParaRPr lang="en-US" sz="1600" dirty="0" smtClean="0"/>
          </a:p>
          <a:p>
            <a:pPr marL="114300" indent="0">
              <a:buNone/>
            </a:pPr>
            <a:r>
              <a:rPr lang="en-US" b="1" dirty="0"/>
              <a:t>Form</a:t>
            </a:r>
            <a:r>
              <a:rPr lang="en-US" dirty="0"/>
              <a:t> </a:t>
            </a:r>
            <a:r>
              <a:rPr lang="en-US" dirty="0" smtClean="0"/>
              <a:t>: </a:t>
            </a:r>
            <a:r>
              <a:rPr lang="en-US" sz="1600" dirty="0"/>
              <a:t>sterile, preservative-free solution</a:t>
            </a:r>
            <a:r>
              <a:rPr lang="en-US" sz="1600" dirty="0"/>
              <a:t> </a:t>
            </a:r>
            <a:r>
              <a:rPr lang="en-US" sz="1600" dirty="0" smtClean="0"/>
              <a:t> </a:t>
            </a:r>
          </a:p>
          <a:p>
            <a:pPr marL="114300" indent="0">
              <a:buNone/>
            </a:pPr>
            <a:r>
              <a:rPr lang="en-US" b="1" dirty="0"/>
              <a:t>Route of administration</a:t>
            </a:r>
            <a:r>
              <a:rPr lang="en-US" dirty="0"/>
              <a:t> </a:t>
            </a:r>
            <a:r>
              <a:rPr lang="en-US" dirty="0" smtClean="0"/>
              <a:t> :  </a:t>
            </a:r>
            <a:r>
              <a:rPr lang="en-US" sz="1600" dirty="0"/>
              <a:t>subcutaneous administration</a:t>
            </a:r>
            <a:r>
              <a:rPr lang="en-US" sz="1600" dirty="0"/>
              <a:t> </a:t>
            </a:r>
            <a:endParaRPr lang="en-US" sz="1600" dirty="0" smtClean="0"/>
          </a:p>
          <a:p>
            <a:pPr marL="114300" indent="0">
              <a:buNone/>
            </a:pPr>
            <a:r>
              <a:rPr lang="en-US" b="1" dirty="0"/>
              <a:t>Dosage </a:t>
            </a:r>
            <a:r>
              <a:rPr lang="en-US" b="1" dirty="0" smtClean="0"/>
              <a:t> :  </a:t>
            </a:r>
            <a:r>
              <a:rPr lang="en-US" sz="1700" dirty="0"/>
              <a:t>The recommended dose of HUMIRA for adult patients with rheumatoid arthritis (RA), psoriatic arthritis (</a:t>
            </a:r>
            <a:r>
              <a:rPr lang="en-US" sz="1700" dirty="0" err="1"/>
              <a:t>PsA</a:t>
            </a:r>
            <a:r>
              <a:rPr lang="en-US" sz="1700" dirty="0"/>
              <a:t>), or </a:t>
            </a:r>
            <a:r>
              <a:rPr lang="en-US" sz="1700" dirty="0" err="1"/>
              <a:t>ankylosing</a:t>
            </a:r>
            <a:r>
              <a:rPr lang="en-US" sz="1700" dirty="0"/>
              <a:t> spondylitis (AS) is 40 mg administered every other week. Methotrexate (MTX), other non-biologic DMARDS, glucocorticoids, </a:t>
            </a:r>
            <a:r>
              <a:rPr lang="en-US" sz="1700" dirty="0" err="1"/>
              <a:t>nonsteroidal</a:t>
            </a:r>
            <a:r>
              <a:rPr lang="en-US" sz="1700" dirty="0"/>
              <a:t> anti-inflammatory drugs (NSAIDs), and/or analgesics may be continued during treatment with HUMIRA. In the treatment of RA, some patients not taking concomitant MTX may derive additional benefit from increasing the dosing frequency of HUMIRA to 40 mg every week.</a:t>
            </a:r>
            <a:r>
              <a:rPr lang="en-US" sz="1700" dirty="0"/>
              <a:t> </a:t>
            </a:r>
            <a:endParaRPr lang="en-US" sz="1700" b="1" dirty="0" smtClean="0"/>
          </a:p>
          <a:p>
            <a:pPr marL="114300" indent="0">
              <a:buNone/>
            </a:pPr>
            <a:r>
              <a:rPr lang="en-US" b="1" dirty="0"/>
              <a:t>Contraindication</a:t>
            </a:r>
            <a:r>
              <a:rPr lang="en-US" dirty="0"/>
              <a:t> </a:t>
            </a:r>
            <a:r>
              <a:rPr lang="en-US" dirty="0" smtClean="0"/>
              <a:t>: </a:t>
            </a:r>
            <a:r>
              <a:rPr lang="en-US" sz="1600" dirty="0" smtClean="0"/>
              <a:t>hypersensitivity </a:t>
            </a:r>
          </a:p>
          <a:p>
            <a:pPr marL="114300" indent="0">
              <a:buNone/>
            </a:pPr>
            <a:endParaRPr lang="en-US" b="1" dirty="0" smtClean="0"/>
          </a:p>
          <a:p>
            <a:pPr marL="114300" indent="0">
              <a:buNone/>
            </a:pPr>
            <a:endParaRPr lang="en-US" dirty="0"/>
          </a:p>
        </p:txBody>
      </p:sp>
    </p:spTree>
    <p:extLst>
      <p:ext uri="{BB962C8B-B14F-4D97-AF65-F5344CB8AC3E}">
        <p14:creationId xmlns:p14="http://schemas.microsoft.com/office/powerpoint/2010/main" val="82533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306" y="222599"/>
            <a:ext cx="7893894" cy="6178201"/>
          </a:xfrm>
        </p:spPr>
        <p:txBody>
          <a:bodyPr>
            <a:normAutofit/>
          </a:bodyPr>
          <a:lstStyle/>
          <a:p>
            <a:pPr marL="114300" indent="0">
              <a:lnSpc>
                <a:spcPct val="120000"/>
              </a:lnSpc>
              <a:buNone/>
            </a:pPr>
            <a:r>
              <a:rPr lang="en-US" b="1" dirty="0"/>
              <a:t>Side effects</a:t>
            </a:r>
            <a:r>
              <a:rPr lang="en-US" dirty="0"/>
              <a:t> </a:t>
            </a:r>
            <a:r>
              <a:rPr lang="en-US" sz="1600" dirty="0" smtClean="0"/>
              <a:t>:  </a:t>
            </a:r>
            <a:r>
              <a:rPr lang="en-US" sz="1600" dirty="0"/>
              <a:t>signs of infection - fever, chills, sore throat, vomiting, diarrhea, flu symptoms, pain or burning when you urinate;</a:t>
            </a:r>
            <a:br>
              <a:rPr lang="en-US" sz="1600" dirty="0"/>
            </a:br>
            <a:r>
              <a:rPr lang="en-US" sz="1600" dirty="0" smtClean="0"/>
              <a:t>    </a:t>
            </a:r>
            <a:r>
              <a:rPr lang="en-US" sz="1600" dirty="0"/>
              <a:t>signs of tuberculosis - fever with ongoing cough, weight loss (fat or muscle);</a:t>
            </a:r>
            <a:br>
              <a:rPr lang="en-US" sz="1600" dirty="0"/>
            </a:br>
            <a:r>
              <a:rPr lang="en-US" sz="1600" dirty="0" smtClean="0"/>
              <a:t>    </a:t>
            </a:r>
            <a:r>
              <a:rPr lang="en-US" sz="1600" dirty="0"/>
              <a:t>pale skin, easy bruising or bleeding (nosebleeds, bleeding gums);</a:t>
            </a:r>
            <a:br>
              <a:rPr lang="en-US" sz="1600" dirty="0"/>
            </a:br>
            <a:r>
              <a:rPr lang="en-US" sz="1600" dirty="0" smtClean="0"/>
              <a:t>    </a:t>
            </a:r>
            <a:r>
              <a:rPr lang="en-US" sz="1600" dirty="0"/>
              <a:t>numbness, tingly feeling, weakness or prickly feeling;</a:t>
            </a:r>
            <a:br>
              <a:rPr lang="en-US" sz="1600" dirty="0"/>
            </a:br>
            <a:r>
              <a:rPr lang="en-US" sz="1600" dirty="0" smtClean="0"/>
              <a:t>    </a:t>
            </a:r>
            <a:r>
              <a:rPr lang="en-US" sz="1600" dirty="0"/>
              <a:t>vision problems;</a:t>
            </a:r>
            <a:br>
              <a:rPr lang="en-US" sz="1600" dirty="0"/>
            </a:br>
            <a:r>
              <a:rPr lang="en-US" sz="1600" dirty="0" smtClean="0"/>
              <a:t>    </a:t>
            </a:r>
            <a:r>
              <a:rPr lang="en-US" sz="1600" dirty="0"/>
              <a:t>shortness of breath with swelling of your ankles or feet; or</a:t>
            </a:r>
            <a:br>
              <a:rPr lang="en-US" sz="1600" dirty="0"/>
            </a:br>
            <a:r>
              <a:rPr lang="en-US" sz="1600" dirty="0" smtClean="0"/>
              <a:t>    </a:t>
            </a:r>
            <a:r>
              <a:rPr lang="en-US" sz="1600" dirty="0"/>
              <a:t>new or worsening psoriasis (raised, silvery flaking of the skin). </a:t>
            </a:r>
            <a:br>
              <a:rPr lang="en-US" sz="1600" dirty="0"/>
            </a:br>
            <a:r>
              <a:rPr lang="en-US" sz="1600" dirty="0" smtClean="0"/>
              <a:t>    </a:t>
            </a:r>
            <a:r>
              <a:rPr lang="en-US" sz="1600" dirty="0"/>
              <a:t>headache;</a:t>
            </a:r>
            <a:br>
              <a:rPr lang="en-US" sz="1600" dirty="0"/>
            </a:br>
            <a:r>
              <a:rPr lang="en-US" sz="1600" dirty="0" smtClean="0"/>
              <a:t>    nausea</a:t>
            </a:r>
            <a:r>
              <a:rPr lang="en-US" sz="1600" dirty="0"/>
              <a:t>;</a:t>
            </a:r>
            <a:br>
              <a:rPr lang="en-US" sz="1600" dirty="0"/>
            </a:br>
            <a:r>
              <a:rPr lang="en-US" sz="1600" dirty="0" smtClean="0"/>
              <a:t>    </a:t>
            </a:r>
            <a:r>
              <a:rPr lang="en-US" sz="1600" dirty="0"/>
              <a:t>cold symptoms such as stuffy nose, sinus pain, sneezing, sore throat;</a:t>
            </a:r>
            <a:br>
              <a:rPr lang="en-US" sz="1600" dirty="0"/>
            </a:br>
            <a:r>
              <a:rPr lang="en-US" sz="1600" dirty="0" smtClean="0"/>
              <a:t>    </a:t>
            </a:r>
            <a:r>
              <a:rPr lang="en-US" sz="1600" dirty="0"/>
              <a:t>rash; or</a:t>
            </a:r>
            <a:br>
              <a:rPr lang="en-US" sz="1600" dirty="0"/>
            </a:br>
            <a:r>
              <a:rPr lang="en-US" sz="1600" dirty="0" smtClean="0"/>
              <a:t>    </a:t>
            </a:r>
            <a:r>
              <a:rPr lang="en-US" sz="1600" dirty="0"/>
              <a:t>redness, bruising, itching, or swelling where the injection was given.</a:t>
            </a:r>
            <a:br>
              <a:rPr lang="en-US" sz="1600" dirty="0"/>
            </a:br>
            <a:r>
              <a:rPr lang="en-US" b="1" dirty="0"/>
              <a:t>Drug Interaction </a:t>
            </a:r>
            <a:r>
              <a:rPr lang="en-US" b="1" dirty="0" smtClean="0"/>
              <a:t>:   </a:t>
            </a:r>
            <a:r>
              <a:rPr lang="en-US" sz="1600" dirty="0"/>
              <a:t>A total of 297 drugs (941 brand and generic names) are known to interact with </a:t>
            </a:r>
            <a:r>
              <a:rPr lang="en-US" sz="1600" dirty="0" err="1"/>
              <a:t>Humira</a:t>
            </a:r>
            <a:r>
              <a:rPr lang="en-US" sz="1600" dirty="0"/>
              <a:t> (</a:t>
            </a:r>
            <a:r>
              <a:rPr lang="en-US" sz="1600" dirty="0" err="1"/>
              <a:t>adalimumab</a:t>
            </a:r>
            <a:r>
              <a:rPr lang="en-US" sz="1600" dirty="0"/>
              <a:t>).</a:t>
            </a:r>
            <a:br>
              <a:rPr lang="en-US" sz="1600" dirty="0"/>
            </a:br>
            <a:r>
              <a:rPr lang="en-US" sz="1600" dirty="0" smtClean="0"/>
              <a:t>    </a:t>
            </a:r>
            <a:r>
              <a:rPr lang="en-US" sz="1600" dirty="0"/>
              <a:t>168 major drug interactions (523 brand and generic names)</a:t>
            </a:r>
            <a:br>
              <a:rPr lang="en-US" sz="1600" dirty="0"/>
            </a:br>
            <a:r>
              <a:rPr lang="en-US" sz="1600" dirty="0"/>
              <a:t>    114 moderate drug interactions (348 brand and generic names)</a:t>
            </a:r>
            <a:br>
              <a:rPr lang="en-US" sz="1600" dirty="0"/>
            </a:br>
            <a:r>
              <a:rPr lang="en-US" sz="1600" dirty="0"/>
              <a:t>    15 minor drug interactions (70 brand and generic names)</a:t>
            </a:r>
            <a:r>
              <a:rPr lang="en-US" sz="1600" dirty="0"/>
              <a:t> </a:t>
            </a:r>
          </a:p>
        </p:txBody>
      </p:sp>
    </p:spTree>
    <p:extLst>
      <p:ext uri="{BB962C8B-B14F-4D97-AF65-F5344CB8AC3E}">
        <p14:creationId xmlns:p14="http://schemas.microsoft.com/office/powerpoint/2010/main" val="1233725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28</TotalTime>
  <Words>770</Words>
  <Application>Microsoft Macintosh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Adalimumab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Adalimumab </dc:title>
  <dc:creator>bic2</dc:creator>
  <cp:lastModifiedBy>bic2</cp:lastModifiedBy>
  <cp:revision>3</cp:revision>
  <dcterms:created xsi:type="dcterms:W3CDTF">2015-01-09T11:31:16Z</dcterms:created>
  <dcterms:modified xsi:type="dcterms:W3CDTF">2015-01-09T11:59:29Z</dcterms:modified>
</cp:coreProperties>
</file>