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1" r:id="rId5"/>
    <p:sldId id="263"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13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20/09/16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20/09/16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20/09/16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20/09/16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20/09/16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20/09/16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20/09/16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20/09/16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20/09/16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20/09/16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20/09/16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20/09/16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rxlist.com/praluent-drug/side-effects-interactions.htm" TargetMode="External"/><Relationship Id="rId3" Type="http://schemas.openxmlformats.org/officeDocument/2006/relationships/hyperlink" Target="http://www.drugbank.ca/drugs/DB0930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6600" dirty="0" err="1" smtClean="0">
                <a:solidFill>
                  <a:srgbClr val="2F2B20"/>
                </a:solidFill>
                <a:latin typeface="Cambria"/>
              </a:rPr>
              <a:t>Alirocumab</a:t>
            </a:r>
            <a:endParaRPr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a:solidFill>
                  <a:srgbClr val="2F2B20"/>
                </a:solidFill>
                <a:latin typeface="Times New Roman"/>
              </a:rPr>
              <a:t>DB09302</a:t>
            </a:r>
            <a:endParaRPr dirty="0"/>
          </a:p>
        </p:txBody>
      </p:sp>
      <p:grpSp>
        <p:nvGrpSpPr>
          <p:cNvPr id="6" name="Group 5"/>
          <p:cNvGrpSpPr/>
          <p:nvPr/>
        </p:nvGrpSpPr>
        <p:grpSpPr>
          <a:xfrm>
            <a:off x="5829986" y="2925000"/>
            <a:ext cx="2482264" cy="3444623"/>
            <a:chOff x="5829986" y="2925000"/>
            <a:chExt cx="2482264" cy="3444623"/>
          </a:xfrm>
        </p:grpSpPr>
        <p:pic>
          <p:nvPicPr>
            <p:cNvPr id="4" name="Picture 3"/>
            <p:cNvPicPr>
              <a:picLocks noChangeAspect="1"/>
            </p:cNvPicPr>
            <p:nvPr/>
          </p:nvPicPr>
          <p:blipFill rotWithShape="1">
            <a:blip r:embed="rId2"/>
            <a:srcRect l="11882" r="16056"/>
            <a:stretch/>
          </p:blipFill>
          <p:spPr>
            <a:xfrm>
              <a:off x="5829986" y="2925000"/>
              <a:ext cx="2482264" cy="3444623"/>
            </a:xfrm>
            <a:prstGeom prst="rect">
              <a:avLst/>
            </a:prstGeom>
          </p:spPr>
        </p:pic>
        <p:sp>
          <p:nvSpPr>
            <p:cNvPr id="5" name="Rectangle 4"/>
            <p:cNvSpPr/>
            <p:nvPr/>
          </p:nvSpPr>
          <p:spPr>
            <a:xfrm>
              <a:off x="7756001" y="2925000"/>
              <a:ext cx="556249" cy="4443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262407"/>
            <a:ext cx="7854480" cy="6455205"/>
          </a:xfrm>
          <a:prstGeom prst="rect">
            <a:avLst/>
          </a:prstGeom>
        </p:spPr>
        <p:txBody>
          <a:bodyPr/>
          <a:lstStyle/>
          <a:p>
            <a:pPr>
              <a:lnSpc>
                <a:spcPct val="100000"/>
              </a:lnSpc>
            </a:pPr>
            <a:r>
              <a:rPr lang="en-US" sz="2400" b="1" dirty="0" smtClean="0">
                <a:solidFill>
                  <a:srgbClr val="2F2B20"/>
                </a:solidFill>
                <a:latin typeface="Times New Roman"/>
              </a:rPr>
              <a:t>Description</a:t>
            </a:r>
            <a:r>
              <a:rPr lang="en-US" sz="2800" dirty="0" smtClean="0">
                <a:solidFill>
                  <a:srgbClr val="2F2B20"/>
                </a:solidFill>
                <a:latin typeface="Times New Roman"/>
              </a:rPr>
              <a:t>:</a:t>
            </a:r>
            <a:endParaRPr dirty="0"/>
          </a:p>
          <a:p>
            <a:pPr>
              <a:lnSpc>
                <a:spcPct val="100000"/>
              </a:lnSpc>
            </a:pPr>
            <a:r>
              <a:rPr lang="en-US" dirty="0" err="1">
                <a:solidFill>
                  <a:srgbClr val="2F2B20"/>
                </a:solidFill>
                <a:latin typeface="Times New Roman"/>
              </a:rPr>
              <a:t>Alirocumab</a:t>
            </a:r>
            <a:r>
              <a:rPr lang="en-US" dirty="0">
                <a:solidFill>
                  <a:srgbClr val="2F2B20"/>
                </a:solidFill>
                <a:latin typeface="Times New Roman"/>
              </a:rPr>
              <a:t> is a biopharmaceutical drug approved by the FDA in July 2015 as a second line treatment for high cholesterol for adults whose LDL-cholesterol (LDL-C) is not controlled by diet and statin treatment. It is a human monoclonal antibody administered by subcutaneous injection that belongs to a novel class of anti-cholesterol drugs, known as PCSK9 inhibitors, and it was the first such agent to receive FDA approval. The FDA approval was contingent on the completion of further clinical trials to better determine efficacy and safety. PCSK9 inhibition facilitates more LDL-C clearance from the blood</a:t>
            </a:r>
            <a:r>
              <a:rPr lang="en-US" dirty="0" smtClean="0">
                <a:solidFill>
                  <a:srgbClr val="2F2B20"/>
                </a:solidFill>
                <a:latin typeface="Times New Roman"/>
              </a:rPr>
              <a:t>.</a:t>
            </a:r>
          </a:p>
          <a:p>
            <a:pPr>
              <a:lnSpc>
                <a:spcPct val="100000"/>
              </a:lnSpc>
            </a:pP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a:t>
            </a:r>
            <a:endParaRPr dirty="0"/>
          </a:p>
          <a:p>
            <a:pPr>
              <a:lnSpc>
                <a:spcPct val="100000"/>
              </a:lnSpc>
            </a:pPr>
            <a:r>
              <a:rPr lang="en-US" dirty="0" err="1">
                <a:solidFill>
                  <a:srgbClr val="2F2B20"/>
                </a:solidFill>
                <a:latin typeface="Times New Roman"/>
              </a:rPr>
              <a:t>Alirocumab</a:t>
            </a:r>
            <a:r>
              <a:rPr lang="en-US" dirty="0">
                <a:solidFill>
                  <a:srgbClr val="2F2B20"/>
                </a:solidFill>
                <a:latin typeface="Times New Roman"/>
              </a:rPr>
              <a:t> is indicated as an adjunct to diet and maximally tolerated statin therapy in adults who require additional LDL-cholesterol (LDL-C) lowering due to heterozygous familial hypercholesterolemia or clinical atherosclerotic cardiovascular disease</a:t>
            </a:r>
            <a:r>
              <a:rPr lang="en-US" dirty="0" smtClean="0">
                <a:solidFill>
                  <a:srgbClr val="2F2B20"/>
                </a:solidFill>
                <a:latin typeface="Times New Roman"/>
              </a:rPr>
              <a:t>.</a:t>
            </a:r>
          </a:p>
          <a:p>
            <a:pPr>
              <a:lnSpc>
                <a:spcPct val="100000"/>
              </a:lnSpc>
            </a:pP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Pharmacodynamics</a:t>
            </a:r>
            <a:r>
              <a:rPr lang="en-US" sz="2400" dirty="0" smtClean="0">
                <a:solidFill>
                  <a:srgbClr val="2F2B20"/>
                </a:solidFill>
                <a:latin typeface="Times New Roman"/>
              </a:rPr>
              <a:t>: </a:t>
            </a:r>
            <a:endParaRPr dirty="0"/>
          </a:p>
          <a:p>
            <a:pPr>
              <a:lnSpc>
                <a:spcPct val="100000"/>
              </a:lnSpc>
            </a:pPr>
            <a:r>
              <a:rPr lang="en-US" dirty="0" err="1">
                <a:solidFill>
                  <a:srgbClr val="000000"/>
                </a:solidFill>
                <a:latin typeface="Times New Roman"/>
                <a:ea typeface="Calibri"/>
                <a:cs typeface="Times New Roman"/>
              </a:rPr>
              <a:t>Alirocumab</a:t>
            </a:r>
            <a:r>
              <a:rPr lang="en-US" dirty="0">
                <a:solidFill>
                  <a:srgbClr val="000000"/>
                </a:solidFill>
                <a:latin typeface="Times New Roman"/>
                <a:ea typeface="Calibri"/>
                <a:cs typeface="Times New Roman"/>
              </a:rPr>
              <a:t> reduces levels of PCSK9 in a concentration-dependent manner.</a:t>
            </a:r>
            <a:endParaRPr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202042" y="325385"/>
            <a:ext cx="8020080" cy="4922902"/>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err="1">
                <a:solidFill>
                  <a:srgbClr val="2F2B20"/>
                </a:solidFill>
                <a:latin typeface="Times New Roman"/>
              </a:rPr>
              <a:t>Alirocumab</a:t>
            </a:r>
            <a:r>
              <a:rPr lang="en-US" dirty="0">
                <a:solidFill>
                  <a:srgbClr val="2F2B20"/>
                </a:solidFill>
                <a:latin typeface="Times New Roman"/>
              </a:rPr>
              <a:t> is a fully human IgG1 monoclonal antibody that binds and inhibits proprotein convertase subtilisin/kexin type 9 (PCSK9), an enzyme found to have "gain of function" mutations in autosomal dominant hypercholesterolemia. PCSK9 is secreted by the liver and typically binds to the LDL receptors in serum and marks them for </a:t>
            </a:r>
            <a:r>
              <a:rPr lang="en-US" dirty="0" err="1">
                <a:solidFill>
                  <a:srgbClr val="2F2B20"/>
                </a:solidFill>
                <a:latin typeface="Times New Roman"/>
              </a:rPr>
              <a:t>lysosomal</a:t>
            </a:r>
            <a:r>
              <a:rPr lang="en-US" dirty="0">
                <a:solidFill>
                  <a:srgbClr val="2F2B20"/>
                </a:solidFill>
                <a:latin typeface="Times New Roman"/>
              </a:rPr>
              <a:t> degradation. In result, the LDL receptors are not able to recycle to the plasma membrane, reducing their binding to LDL-C and therefore reducing the clearance of LDL-C from plasma. Therefore by inhibiting PCSK9's actions, </a:t>
            </a:r>
            <a:r>
              <a:rPr lang="en-US" dirty="0" err="1">
                <a:solidFill>
                  <a:srgbClr val="2F2B20"/>
                </a:solidFill>
                <a:latin typeface="Times New Roman"/>
              </a:rPr>
              <a:t>alirocumab</a:t>
            </a:r>
            <a:r>
              <a:rPr lang="en-US" dirty="0">
                <a:solidFill>
                  <a:srgbClr val="2F2B20"/>
                </a:solidFill>
                <a:latin typeface="Times New Roman"/>
              </a:rPr>
              <a:t> allows for more LDL-C reuptake by the liver and facilitates a higher rate of clearance. Lower LDL cholesterol concentrations are associated with a reduced risk of coronary heart disease.</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Proprotein convertase subtilisin/kexin type </a:t>
            </a:r>
            <a:r>
              <a:rPr lang="en-US" dirty="0" smtClean="0">
                <a:solidFill>
                  <a:srgbClr val="2F2B20"/>
                </a:solidFill>
                <a:latin typeface="Times New Roman"/>
              </a:rPr>
              <a:t>9</a:t>
            </a: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a:solidFill>
                  <a:srgbClr val="2F2B20"/>
                </a:solidFill>
                <a:latin typeface="Times New Roman"/>
              </a:rPr>
              <a:t>Hypercholesterolemia, drug therapy</a:t>
            </a:r>
            <a:endParaRPr lang="en-US" dirty="0"/>
          </a:p>
        </p:txBody>
      </p:sp>
    </p:spTree>
    <p:extLst>
      <p:ext uri="{BB962C8B-B14F-4D97-AF65-F5344CB8AC3E}">
        <p14:creationId xmlns:p14="http://schemas.microsoft.com/office/powerpoint/2010/main" val="2911960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pPr>
              <a:lnSpc>
                <a:spcPct val="100000"/>
              </a:lnSpc>
            </a:pPr>
            <a:r>
              <a:rPr lang="en-US" sz="2400" b="1" dirty="0">
                <a:solidFill>
                  <a:srgbClr val="2F2B20"/>
                </a:solidFill>
                <a:latin typeface="Times New Roman"/>
              </a:rPr>
              <a:t>Brands </a:t>
            </a:r>
            <a:r>
              <a:rPr lang="en-US" b="1" dirty="0">
                <a:solidFill>
                  <a:srgbClr val="2F2B20"/>
                </a:solidFill>
                <a:latin typeface="Times New Roman"/>
              </a:rPr>
              <a:t>: </a:t>
            </a:r>
            <a:r>
              <a:rPr lang="en-US" dirty="0" err="1" smtClean="0">
                <a:solidFill>
                  <a:srgbClr val="2F2B20"/>
                </a:solidFill>
                <a:latin typeface="Times New Roman"/>
              </a:rPr>
              <a:t>Praluent</a:t>
            </a:r>
            <a:endParaRPr dirty="0"/>
          </a:p>
          <a:p>
            <a:pPr>
              <a:lnSpc>
                <a:spcPct val="100000"/>
              </a:lnSpc>
            </a:pPr>
            <a:r>
              <a:rPr lang="en-US" sz="2400" b="1" dirty="0">
                <a:solidFill>
                  <a:srgbClr val="2F2B20"/>
                </a:solidFill>
                <a:latin typeface="Times New Roman"/>
              </a:rPr>
              <a:t>Company : </a:t>
            </a:r>
            <a:r>
              <a:rPr lang="en-US" dirty="0" err="1" smtClean="0">
                <a:solidFill>
                  <a:srgbClr val="2F2B20"/>
                </a:solidFill>
                <a:latin typeface="Times New Roman"/>
              </a:rPr>
              <a:t>Sanofi</a:t>
            </a:r>
            <a:r>
              <a:rPr lang="en-US" dirty="0" smtClean="0">
                <a:solidFill>
                  <a:srgbClr val="2F2B20"/>
                </a:solidFill>
                <a:latin typeface="Times New Roman"/>
              </a:rPr>
              <a:t> Aventis</a:t>
            </a:r>
            <a:endParaRPr dirty="0"/>
          </a:p>
          <a:p>
            <a:pPr>
              <a:lnSpc>
                <a:spcPct val="100000"/>
              </a:lnSpc>
            </a:pPr>
            <a:r>
              <a:rPr lang="en-US" sz="2400" b="1" dirty="0">
                <a:solidFill>
                  <a:srgbClr val="2F2B20"/>
                </a:solidFill>
                <a:latin typeface="Times New Roman"/>
              </a:rPr>
              <a:t>Description : </a:t>
            </a:r>
            <a:r>
              <a:rPr lang="en-US" dirty="0">
                <a:latin typeface="Times New Roman"/>
                <a:ea typeface="Calibri"/>
                <a:cs typeface="Times New Roman"/>
              </a:rPr>
              <a:t>PRALUENT is a sterile, preservative-free, clear, colorless to pale yellow solution for subcutaneous injection. PRALUENT 75 mg/mL or 150 mg/mL solution for subcutaneous injection in a single-dose pre-filled pen or single-dose pre-filled syringe is supplied in a </a:t>
            </a:r>
            <a:r>
              <a:rPr lang="en-US" dirty="0" err="1">
                <a:latin typeface="Times New Roman"/>
                <a:ea typeface="Calibri"/>
                <a:cs typeface="Times New Roman"/>
              </a:rPr>
              <a:t>siliconized</a:t>
            </a:r>
            <a:r>
              <a:rPr lang="en-US" dirty="0">
                <a:latin typeface="Times New Roman"/>
                <a:ea typeface="Calibri"/>
                <a:cs typeface="Times New Roman"/>
              </a:rPr>
              <a:t> 1 mL Type-1 clear glass syringe. The needle shield is not made with natural rubber latex</a:t>
            </a:r>
            <a:r>
              <a:rPr lang="en-US" dirty="0" smtClean="0">
                <a:latin typeface="Times New Roman"/>
                <a:ea typeface="Calibri"/>
                <a:cs typeface="Times New Roman"/>
              </a:rPr>
              <a:t>.</a:t>
            </a:r>
          </a:p>
          <a:p>
            <a:pPr>
              <a:lnSpc>
                <a:spcPct val="100000"/>
              </a:lnSpc>
            </a:pPr>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000000"/>
                </a:solidFill>
                <a:latin typeface="Times New Roman"/>
                <a:ea typeface="Calibri"/>
                <a:cs typeface="Times New Roman"/>
              </a:rPr>
              <a:t>It is indicated as an adjunct to diet and maximally tolerated statin therapy for the treatment of adults with heterozygous familial hypercholesterolemia or clinical atherosclerotic cardiovascular disease, who require additional lowering of LDL-</a:t>
            </a:r>
            <a:r>
              <a:rPr lang="en-US" dirty="0" smtClean="0">
                <a:solidFill>
                  <a:srgbClr val="000000"/>
                </a:solidFill>
                <a:latin typeface="Times New Roman"/>
                <a:ea typeface="Calibri"/>
                <a:cs typeface="Times New Roman"/>
              </a:rPr>
              <a:t>C</a:t>
            </a: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en-US" dirty="0">
                <a:solidFill>
                  <a:srgbClr val="2F2B20"/>
                </a:solidFill>
                <a:latin typeface="Times New Roman"/>
              </a:rPr>
              <a:t>PRALUENT 75 mg/mL or 150 mg/mL solution for subcutaneous injection in a single-dose pre-filled pen or single-dose pre-filled syringe is supplied in a </a:t>
            </a:r>
            <a:r>
              <a:rPr lang="en-US" dirty="0" err="1">
                <a:solidFill>
                  <a:srgbClr val="2F2B20"/>
                </a:solidFill>
                <a:latin typeface="Times New Roman"/>
              </a:rPr>
              <a:t>siliconized</a:t>
            </a:r>
            <a:r>
              <a:rPr lang="en-US" dirty="0">
                <a:solidFill>
                  <a:srgbClr val="2F2B20"/>
                </a:solidFill>
                <a:latin typeface="Times New Roman"/>
              </a:rPr>
              <a:t> 1 mL Type-1 clear glass syringe</a:t>
            </a:r>
            <a:r>
              <a:rPr lang="en-US" dirty="0" smtClean="0">
                <a:solidFill>
                  <a:srgbClr val="2F2B20"/>
                </a:solidFill>
                <a:latin typeface="Times New Roman"/>
              </a:rPr>
              <a:t>.</a:t>
            </a: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sterile, preservative-free, clear, colorless to pale yellow solution for subcutaneous injection</a:t>
            </a:r>
            <a:endParaRPr dirty="0"/>
          </a:p>
          <a:p>
            <a:pPr>
              <a:lnSpc>
                <a:spcPct val="100000"/>
              </a:lnSpc>
            </a:pPr>
            <a:r>
              <a:rPr lang="en-US" sz="2400" b="1" dirty="0">
                <a:solidFill>
                  <a:srgbClr val="2F2B20"/>
                </a:solidFill>
                <a:latin typeface="Times New Roman"/>
              </a:rPr>
              <a:t>Route of administration : </a:t>
            </a:r>
            <a:r>
              <a:rPr lang="en-US" dirty="0" smtClean="0">
                <a:solidFill>
                  <a:srgbClr val="2F2B20"/>
                </a:solidFill>
                <a:latin typeface="Times New Roman"/>
              </a:rPr>
              <a:t>subcutaneous</a:t>
            </a:r>
            <a:endParaRPr dirty="0"/>
          </a:p>
        </p:txBody>
      </p:sp>
    </p:spTree>
    <p:extLst>
      <p:ext uri="{BB962C8B-B14F-4D97-AF65-F5344CB8AC3E}">
        <p14:creationId xmlns:p14="http://schemas.microsoft.com/office/powerpoint/2010/main" val="325909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a:solidFill>
                  <a:srgbClr val="2F2B20"/>
                </a:solidFill>
                <a:latin typeface="Times New Roman"/>
              </a:rPr>
              <a:t>PRALUENT is contraindicated in patients with a history of a serious hypersensitivity reaction to PRALUENT. Reactions have included hypersensitivity </a:t>
            </a:r>
            <a:r>
              <a:rPr lang="en-US" dirty="0" err="1">
                <a:solidFill>
                  <a:srgbClr val="2F2B20"/>
                </a:solidFill>
                <a:latin typeface="Times New Roman"/>
              </a:rPr>
              <a:t>vasculitis</a:t>
            </a:r>
            <a:r>
              <a:rPr lang="en-US" dirty="0">
                <a:solidFill>
                  <a:srgbClr val="2F2B20"/>
                </a:solidFill>
                <a:latin typeface="Times New Roman"/>
              </a:rPr>
              <a:t> and hypersensitivity reactions requiring hospitalization.</a:t>
            </a:r>
            <a:r>
              <a:rPr lang="en-US" b="1" dirty="0" smtClean="0">
                <a:solidFill>
                  <a:srgbClr val="2F2B20"/>
                </a:solidFill>
                <a:latin typeface="Times New Roman"/>
              </a:rPr>
              <a:t>
</a:t>
            </a:r>
            <a:r>
              <a:rPr lang="en-US" sz="2400" b="1" dirty="0" smtClean="0">
                <a:solidFill>
                  <a:srgbClr val="2F2B20"/>
                </a:solidFill>
                <a:latin typeface="Times New Roman"/>
              </a:rPr>
              <a:t>Side effects : 
</a:t>
            </a:r>
            <a:r>
              <a:rPr lang="en-US" dirty="0">
                <a:solidFill>
                  <a:srgbClr val="2F2B20"/>
                </a:solidFill>
                <a:latin typeface="Times New Roman"/>
              </a:rPr>
              <a:t>A</a:t>
            </a:r>
            <a:r>
              <a:rPr lang="en-US" dirty="0" smtClean="0">
                <a:solidFill>
                  <a:srgbClr val="2F2B20"/>
                </a:solidFill>
                <a:latin typeface="Times New Roman"/>
              </a:rPr>
              <a:t>llergic reaction
</a:t>
            </a:r>
            <a:r>
              <a:rPr lang="en-US" b="1" dirty="0" smtClean="0">
                <a:solidFill>
                  <a:srgbClr val="2F2B20"/>
                </a:solidFill>
                <a:latin typeface="Times New Roman"/>
              </a:rPr>
              <a:t>
</a:t>
            </a:r>
            <a:r>
              <a:rPr lang="en-US" sz="4800" dirty="0" smtClean="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dirty="0">
                <a:solidFill>
                  <a:srgbClr val="2F2B20"/>
                </a:solidFill>
                <a:latin typeface="Times New Roman"/>
                <a:hlinkClick r:id="rId2"/>
              </a:rPr>
              <a:t>http://www.rxlist.com/praluent-drug/side-effects-</a:t>
            </a:r>
            <a:r>
              <a:rPr lang="en-US" dirty="0" smtClean="0">
                <a:solidFill>
                  <a:srgbClr val="2F2B20"/>
                </a:solidFill>
                <a:latin typeface="Times New Roman"/>
                <a:hlinkClick r:id="rId2"/>
              </a:rPr>
              <a:t>interactions.htm</a:t>
            </a:r>
            <a:r>
              <a:rPr lang="en-US" dirty="0" smtClean="0">
                <a:solidFill>
                  <a:srgbClr val="2F2B20"/>
                </a:solidFill>
                <a:latin typeface="Times New Roman"/>
              </a:rPr>
              <a:t> </a:t>
            </a:r>
            <a:r>
              <a:rPr lang="en-US" dirty="0">
                <a:solidFill>
                  <a:srgbClr val="2F2B20"/>
                </a:solidFill>
                <a:latin typeface="Times New Roman"/>
              </a:rPr>
              <a:t>
</a:t>
            </a:r>
            <a:r>
              <a:rPr lang="en-US" dirty="0">
                <a:solidFill>
                  <a:srgbClr val="2F2B20"/>
                </a:solidFill>
                <a:latin typeface="Times New Roman"/>
                <a:hlinkClick r:id="rId3"/>
              </a:rPr>
              <a:t>http://www.drugbank.ca/drugs/</a:t>
            </a:r>
            <a:r>
              <a:rPr lang="en-US" dirty="0" smtClean="0">
                <a:solidFill>
                  <a:srgbClr val="2F2B20"/>
                </a:solidFill>
                <a:latin typeface="Times New Roman"/>
                <a:hlinkClick r:id="rId3"/>
              </a:rPr>
              <a:t>DB09302</a:t>
            </a:r>
            <a:r>
              <a:rPr lang="en-US" dirty="0" smtClean="0">
                <a:solidFill>
                  <a:srgbClr val="2F2B20"/>
                </a:solidFill>
                <a:latin typeface="Times New Roman"/>
              </a:rPr>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425</TotalTime>
  <Words>536</Words>
  <Application>Microsoft Macintosh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Reviewer Anjuman</cp:lastModifiedBy>
  <cp:revision>26</cp:revision>
  <dcterms:created xsi:type="dcterms:W3CDTF">2016-09-19T09:29:28Z</dcterms:created>
  <dcterms:modified xsi:type="dcterms:W3CDTF">2016-09-20T11:57:37Z</dcterms:modified>
</cp:coreProperties>
</file>