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61" r:id="rId3"/>
    <p:sldId id="263" r:id="rId4"/>
    <p:sldId id="262"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638" autoAdjust="0"/>
  </p:normalViewPr>
  <p:slideViewPr>
    <p:cSldViewPr>
      <p:cViewPr varScale="1">
        <p:scale>
          <a:sx n="82" d="100"/>
          <a:sy n="82" d="100"/>
        </p:scale>
        <p:origin x="-15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DC2BDF-6DE4-4F15-B8A3-CAB0518B9F83}" type="datetimeFigureOut">
              <a:rPr lang="en-US" smtClean="0"/>
              <a:pPr/>
              <a:t>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073B5-7C2E-4DEC-B5B1-A40C55557D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4F843-7AEF-4D84-B159-B49319480A2A}"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4F843-7AEF-4D84-B159-B49319480A2A}"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4F843-7AEF-4D84-B159-B49319480A2A}"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4F843-7AEF-4D84-B159-B49319480A2A}" type="datetimeFigureOut">
              <a:rPr lang="en-US" smtClean="0"/>
              <a:pPr/>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4F843-7AEF-4D84-B159-B49319480A2A}" type="datetimeFigureOut">
              <a:rPr lang="en-US" smtClean="0"/>
              <a:pPr/>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4F843-7AEF-4D84-B159-B49319480A2A}" type="datetimeFigureOut">
              <a:rPr lang="en-US" smtClean="0"/>
              <a:pPr/>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4F843-7AEF-4D84-B159-B49319480A2A}"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6E2442-470B-4999-B0C0-7F28E8EC54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4F843-7AEF-4D84-B159-B49319480A2A}" type="datetimeFigureOut">
              <a:rPr lang="en-US" smtClean="0"/>
              <a:pPr/>
              <a:t>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E2442-470B-4999-B0C0-7F28E8EC54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sz="2400" b="1" dirty="0" err="1" smtClean="0"/>
              <a:t>Basiliximab</a:t>
            </a:r>
            <a:r>
              <a:rPr lang="en-US" sz="2400" b="1" dirty="0" smtClean="0"/>
              <a:t> (DB00074)</a:t>
            </a:r>
            <a:r>
              <a:rPr lang="en-US" dirty="0" smtClean="0"/>
              <a:t/>
            </a:r>
            <a:br>
              <a:rPr lang="en-US" dirty="0" smtClean="0"/>
            </a:br>
            <a:r>
              <a:rPr lang="en-US" sz="2000" b="1" dirty="0" smtClean="0"/>
              <a:t>Approved and Investigational Drug</a:t>
            </a:r>
            <a:endParaRPr lang="en-US" sz="2000" b="1" dirty="0"/>
          </a:p>
        </p:txBody>
      </p:sp>
      <p:sp>
        <p:nvSpPr>
          <p:cNvPr id="3" name="Subtitle 2"/>
          <p:cNvSpPr>
            <a:spLocks noGrp="1"/>
          </p:cNvSpPr>
          <p:nvPr>
            <p:ph type="subTitle" idx="1"/>
          </p:nvPr>
        </p:nvSpPr>
        <p:spPr>
          <a:xfrm>
            <a:off x="457200" y="1219200"/>
            <a:ext cx="8305800" cy="4495800"/>
          </a:xfrm>
        </p:spPr>
        <p:txBody>
          <a:bodyPr/>
          <a:lstStyle/>
          <a:p>
            <a:pPr algn="l"/>
            <a:r>
              <a:rPr lang="en-US" sz="1800" dirty="0" smtClean="0">
                <a:solidFill>
                  <a:srgbClr val="000000"/>
                </a:solidFill>
              </a:rPr>
              <a:t>Chemical Formula: C</a:t>
            </a:r>
            <a:r>
              <a:rPr lang="en-US" sz="1800" baseline="-25000" dirty="0" smtClean="0">
                <a:solidFill>
                  <a:srgbClr val="000000"/>
                </a:solidFill>
              </a:rPr>
              <a:t>6378</a:t>
            </a:r>
            <a:r>
              <a:rPr lang="en-US" sz="1800" dirty="0" smtClean="0">
                <a:solidFill>
                  <a:srgbClr val="000000"/>
                </a:solidFill>
              </a:rPr>
              <a:t>H</a:t>
            </a:r>
            <a:r>
              <a:rPr lang="en-US" sz="1800" baseline="-25000" dirty="0" smtClean="0">
                <a:solidFill>
                  <a:srgbClr val="000000"/>
                </a:solidFill>
              </a:rPr>
              <a:t>9844</a:t>
            </a:r>
            <a:r>
              <a:rPr lang="en-US" sz="1800" dirty="0" smtClean="0">
                <a:solidFill>
                  <a:srgbClr val="000000"/>
                </a:solidFill>
              </a:rPr>
              <a:t>N</a:t>
            </a:r>
            <a:r>
              <a:rPr lang="en-US" sz="1800" baseline="-25000" dirty="0" smtClean="0">
                <a:solidFill>
                  <a:srgbClr val="000000"/>
                </a:solidFill>
              </a:rPr>
              <a:t>1698</a:t>
            </a:r>
            <a:r>
              <a:rPr lang="en-US" sz="1800" dirty="0" smtClean="0">
                <a:solidFill>
                  <a:srgbClr val="000000"/>
                </a:solidFill>
              </a:rPr>
              <a:t>O</a:t>
            </a:r>
            <a:r>
              <a:rPr lang="en-US" sz="1800" baseline="-25000" dirty="0" smtClean="0">
                <a:solidFill>
                  <a:srgbClr val="000000"/>
                </a:solidFill>
              </a:rPr>
              <a:t>1997</a:t>
            </a:r>
            <a:r>
              <a:rPr lang="en-US" sz="1800" dirty="0" smtClean="0">
                <a:solidFill>
                  <a:srgbClr val="000000"/>
                </a:solidFill>
              </a:rPr>
              <a:t>S</a:t>
            </a:r>
            <a:r>
              <a:rPr lang="en-US" sz="1800" baseline="-25000" dirty="0" smtClean="0">
                <a:solidFill>
                  <a:srgbClr val="000000"/>
                </a:solidFill>
              </a:rPr>
              <a:t>48</a:t>
            </a:r>
            <a:endParaRPr lang="en-US" sz="1800" dirty="0" smtClean="0">
              <a:solidFill>
                <a:srgbClr val="000000"/>
              </a:solidFill>
            </a:endParaRPr>
          </a:p>
          <a:p>
            <a:pPr algn="l"/>
            <a:r>
              <a:rPr lang="en-US" sz="1800" dirty="0" smtClean="0">
                <a:solidFill>
                  <a:srgbClr val="000000"/>
                </a:solidFill>
              </a:rPr>
              <a:t>Molecular Weight: 143801.3</a:t>
            </a:r>
          </a:p>
          <a:p>
            <a:pPr algn="l"/>
            <a:endParaRPr lang="en-US" sz="1800" dirty="0" smtClean="0">
              <a:solidFill>
                <a:schemeClr val="tx1"/>
              </a:solidFill>
            </a:endParaRPr>
          </a:p>
          <a:p>
            <a:pPr algn="l"/>
            <a:r>
              <a:rPr lang="en-US" sz="1800" dirty="0" smtClean="0">
                <a:solidFill>
                  <a:schemeClr val="tx1"/>
                </a:solidFill>
              </a:rPr>
              <a:t>A recombinant </a:t>
            </a:r>
            <a:r>
              <a:rPr lang="en-US" sz="1800" dirty="0" err="1" smtClean="0">
                <a:solidFill>
                  <a:schemeClr val="tx1"/>
                </a:solidFill>
              </a:rPr>
              <a:t>chimeric</a:t>
            </a:r>
            <a:r>
              <a:rPr lang="en-US" sz="1800" dirty="0" smtClean="0">
                <a:solidFill>
                  <a:schemeClr val="tx1"/>
                </a:solidFill>
              </a:rPr>
              <a:t> (</a:t>
            </a:r>
            <a:r>
              <a:rPr lang="en-US" sz="1800" dirty="0" err="1" smtClean="0">
                <a:solidFill>
                  <a:schemeClr val="tx1"/>
                </a:solidFill>
              </a:rPr>
              <a:t>murine</a:t>
            </a:r>
            <a:r>
              <a:rPr lang="en-US" sz="1800" dirty="0" smtClean="0">
                <a:solidFill>
                  <a:schemeClr val="tx1"/>
                </a:solidFill>
              </a:rPr>
              <a:t>/human) monoclonal antibody (IgG1k) that functions as an immunosuppressive agent, specifically binding to and blocking the interleukin-2 receptor a-chain (IL-2R alpha, also known as CD25 antigen) on the surface of activated T-lymphocytes. It is a 144 </a:t>
            </a:r>
            <a:r>
              <a:rPr lang="en-US" sz="1800" dirty="0" err="1" smtClean="0">
                <a:solidFill>
                  <a:schemeClr val="tx1"/>
                </a:solidFill>
              </a:rPr>
              <a:t>kDa</a:t>
            </a:r>
            <a:r>
              <a:rPr lang="en-US" sz="1800" dirty="0" smtClean="0">
                <a:solidFill>
                  <a:schemeClr val="tx1"/>
                </a:solidFill>
              </a:rPr>
              <a:t> glycoprotein obtained from fermentation of an established mouse myeloma cell line genetically engineered to express plasmids containing the human heavy and light chain constant region genes and mouse heavy and light chain variable region genes encoding the RFT5 antibody that binds selectively to the IL-2R alpha.</a:t>
            </a:r>
            <a:endParaRPr lang="en-US" dirty="0" smtClean="0">
              <a:solidFill>
                <a:srgbClr val="000000"/>
              </a:solidFill>
            </a:endParaRPr>
          </a:p>
        </p:txBody>
      </p:sp>
      <p:sp>
        <p:nvSpPr>
          <p:cNvPr id="4" name="Title 1"/>
          <p:cNvSpPr txBox="1">
            <a:spLocks/>
          </p:cNvSpPr>
          <p:nvPr/>
        </p:nvSpPr>
        <p:spPr>
          <a:xfrm>
            <a:off x="457200" y="44958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Indication/Usage</a:t>
            </a:r>
            <a:endParaRPr kumimoji="0" lang="en-US" sz="18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 y="4830762"/>
            <a:ext cx="8229600" cy="274638"/>
          </a:xfrm>
          <a:prstGeom prst="rect">
            <a:avLst/>
          </a:prstGeom>
        </p:spPr>
        <p:txBody>
          <a:bodyPr vert="horz" lIns="91440" tIns="45720" rIns="91440" bIns="45720" rtlCol="0">
            <a:noAutofit/>
          </a:bodyPr>
          <a:lstStyle/>
          <a:p>
            <a:pPr lvl="0">
              <a:spcBef>
                <a:spcPct val="20000"/>
              </a:spcBef>
              <a:defRPr/>
            </a:pPr>
            <a:r>
              <a:rPr lang="en-US" sz="1500" dirty="0" smtClean="0"/>
              <a:t>For prophylactic treatment of kidney transplant rejection</a:t>
            </a:r>
            <a:endParaRPr kumimoji="0" lang="en-US" sz="1500" b="0" i="0" u="none" strike="noStrike" kern="1200" cap="none" spc="0" normalizeH="0" baseline="0" noProof="0" dirty="0">
              <a:ln>
                <a:noFill/>
              </a:ln>
              <a:effectLst/>
              <a:uLnTx/>
              <a:uFillTx/>
              <a:latin typeface="+mn-lt"/>
              <a:ea typeface="+mn-ea"/>
              <a:cs typeface="+mn-cs"/>
            </a:endParaRPr>
          </a:p>
        </p:txBody>
      </p:sp>
      <p:sp>
        <p:nvSpPr>
          <p:cNvPr id="6" name="Title 1"/>
          <p:cNvSpPr txBox="1">
            <a:spLocks/>
          </p:cNvSpPr>
          <p:nvPr/>
        </p:nvSpPr>
        <p:spPr>
          <a:xfrm>
            <a:off x="457200" y="5105400"/>
            <a:ext cx="3200400" cy="41116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err="1" smtClean="0">
                <a:ln>
                  <a:noFill/>
                </a:ln>
                <a:solidFill>
                  <a:schemeClr val="tx1"/>
                </a:solidFill>
                <a:effectLst/>
                <a:uLnTx/>
                <a:uFillTx/>
                <a:latin typeface="+mj-lt"/>
                <a:ea typeface="+mj-ea"/>
                <a:cs typeface="+mj-cs"/>
              </a:rPr>
              <a:t>Pharmacodynamics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457200" y="5486400"/>
            <a:ext cx="8229600" cy="609600"/>
          </a:xfrm>
          <a:prstGeom prst="rect">
            <a:avLst/>
          </a:prstGeom>
        </p:spPr>
        <p:txBody>
          <a:bodyPr vert="horz" lIns="91440" tIns="45720" rIns="91440" bIns="45720" rtlCol="0">
            <a:noAutofit/>
          </a:bodyPr>
          <a:lstStyle/>
          <a:p>
            <a:pPr algn="just">
              <a:spcBef>
                <a:spcPct val="20000"/>
              </a:spcBef>
            </a:pPr>
            <a:r>
              <a:rPr lang="en-US" sz="1500" dirty="0" err="1" smtClean="0"/>
              <a:t>Basiliximab</a:t>
            </a:r>
            <a:r>
              <a:rPr lang="en-US" sz="1500" dirty="0" smtClean="0"/>
              <a:t> functions as an IL-2 receptor antagonist. Specifically it inhibits IL-2-mediated activation of lymphocytes, a critical pathway in the cellular immune response involved in allograft rejection.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381000" y="12192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Metabolism</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5" name="Content Placeholder 2"/>
          <p:cNvSpPr txBox="1">
            <a:spLocks/>
          </p:cNvSpPr>
          <p:nvPr/>
        </p:nvSpPr>
        <p:spPr>
          <a:xfrm>
            <a:off x="381000" y="1524000"/>
            <a:ext cx="8229600" cy="274638"/>
          </a:xfrm>
          <a:prstGeom prst="rect">
            <a:avLst/>
          </a:prstGeom>
        </p:spPr>
        <p:txBody>
          <a:bodyPr vert="horz" lIns="91440" tIns="45720" rIns="91440" bIns="45720" rtlCol="0">
            <a:noAutofit/>
          </a:bodyPr>
          <a:lstStyle/>
          <a:p>
            <a:pPr algn="just">
              <a:spcBef>
                <a:spcPct val="20000"/>
              </a:spcBef>
            </a:pPr>
            <a:r>
              <a:rPr lang="en-US" sz="1500" dirty="0" smtClean="0"/>
              <a:t>Most likely removed by </a:t>
            </a:r>
            <a:r>
              <a:rPr lang="en-US" sz="1500" dirty="0" err="1" smtClean="0"/>
              <a:t>opsonization</a:t>
            </a:r>
            <a:r>
              <a:rPr lang="en-US" sz="1500" dirty="0" smtClean="0"/>
              <a:t> via the </a:t>
            </a:r>
            <a:r>
              <a:rPr lang="en-US" sz="1500" dirty="0" err="1" smtClean="0"/>
              <a:t>reticuloendothelial</a:t>
            </a:r>
            <a:r>
              <a:rPr lang="en-US" sz="1500" dirty="0" smtClean="0"/>
              <a:t> system when bound to lymphocytes, or by human </a:t>
            </a:r>
            <a:r>
              <a:rPr lang="en-US" sz="1500" dirty="0" err="1" smtClean="0"/>
              <a:t>antimurine</a:t>
            </a:r>
            <a:r>
              <a:rPr lang="en-US" sz="1500" dirty="0" smtClean="0"/>
              <a:t> antibody production</a:t>
            </a:r>
          </a:p>
        </p:txBody>
      </p:sp>
      <p:sp>
        <p:nvSpPr>
          <p:cNvPr id="18" name="Title 1"/>
          <p:cNvSpPr txBox="1">
            <a:spLocks/>
          </p:cNvSpPr>
          <p:nvPr/>
        </p:nvSpPr>
        <p:spPr>
          <a:xfrm>
            <a:off x="381000" y="20272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Half-Life</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9" name="Content Placeholder 2"/>
          <p:cNvSpPr txBox="1">
            <a:spLocks/>
          </p:cNvSpPr>
          <p:nvPr/>
        </p:nvSpPr>
        <p:spPr>
          <a:xfrm>
            <a:off x="381000" y="2351881"/>
            <a:ext cx="8229600" cy="315119"/>
          </a:xfrm>
          <a:prstGeom prst="rect">
            <a:avLst/>
          </a:prstGeom>
        </p:spPr>
        <p:txBody>
          <a:bodyPr vert="horz" lIns="91440" tIns="45720" rIns="91440" bIns="45720" rtlCol="0">
            <a:noAutofit/>
          </a:bodyPr>
          <a:lstStyle/>
          <a:p>
            <a:pPr algn="just">
              <a:spcBef>
                <a:spcPct val="20000"/>
              </a:spcBef>
            </a:pPr>
            <a:r>
              <a:rPr lang="en-US" sz="1500" dirty="0" smtClean="0"/>
              <a:t>7.2 +/- 3.2 days (adults)</a:t>
            </a:r>
          </a:p>
        </p:txBody>
      </p:sp>
      <p:sp>
        <p:nvSpPr>
          <p:cNvPr id="24" name="Title 1"/>
          <p:cNvSpPr txBox="1">
            <a:spLocks/>
          </p:cNvSpPr>
          <p:nvPr/>
        </p:nvSpPr>
        <p:spPr>
          <a:xfrm>
            <a:off x="381000" y="4754562"/>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Affected Organisms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5" name="Content Placeholder 2"/>
          <p:cNvSpPr txBox="1">
            <a:spLocks/>
          </p:cNvSpPr>
          <p:nvPr/>
        </p:nvSpPr>
        <p:spPr>
          <a:xfrm>
            <a:off x="381000" y="5029200"/>
            <a:ext cx="8229600" cy="274638"/>
          </a:xfrm>
          <a:prstGeom prst="rect">
            <a:avLst/>
          </a:prstGeom>
        </p:spPr>
        <p:txBody>
          <a:bodyPr vert="horz" lIns="91440" tIns="45720" rIns="91440" bIns="45720" rtlCol="0">
            <a:noAutofit/>
          </a:bodyPr>
          <a:lstStyle/>
          <a:p>
            <a:pPr algn="just">
              <a:spcBef>
                <a:spcPct val="20000"/>
              </a:spcBef>
            </a:pPr>
            <a:r>
              <a:rPr lang="en-US" sz="1500" dirty="0" smtClean="0"/>
              <a:t>Human and other Mammals</a:t>
            </a:r>
          </a:p>
        </p:txBody>
      </p:sp>
      <p:sp>
        <p:nvSpPr>
          <p:cNvPr id="23" name="Content Placeholder 2"/>
          <p:cNvSpPr txBox="1">
            <a:spLocks/>
          </p:cNvSpPr>
          <p:nvPr/>
        </p:nvSpPr>
        <p:spPr>
          <a:xfrm>
            <a:off x="381000" y="4525962"/>
            <a:ext cx="8229600" cy="304800"/>
          </a:xfrm>
          <a:prstGeom prst="rect">
            <a:avLst/>
          </a:prstGeom>
        </p:spPr>
        <p:txBody>
          <a:bodyPr vert="horz" lIns="91440" tIns="45720" rIns="91440" bIns="45720" rtlCol="0">
            <a:noAutofit/>
          </a:bodyPr>
          <a:lstStyle/>
          <a:p>
            <a:pPr algn="just">
              <a:spcBef>
                <a:spcPct val="20000"/>
              </a:spcBef>
            </a:pPr>
            <a:r>
              <a:rPr lang="en-US" sz="1500" dirty="0" smtClean="0"/>
              <a:t>Immunosuppressive Agents </a:t>
            </a:r>
          </a:p>
        </p:txBody>
      </p:sp>
      <p:sp>
        <p:nvSpPr>
          <p:cNvPr id="32" name="Title 1"/>
          <p:cNvSpPr txBox="1">
            <a:spLocks/>
          </p:cNvSpPr>
          <p:nvPr/>
        </p:nvSpPr>
        <p:spPr>
          <a:xfrm>
            <a:off x="381000" y="41910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Category</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0" name="Rectangle 29"/>
          <p:cNvSpPr/>
          <p:nvPr/>
        </p:nvSpPr>
        <p:spPr>
          <a:xfrm>
            <a:off x="381000" y="5638800"/>
            <a:ext cx="8610600" cy="323165"/>
          </a:xfrm>
          <a:prstGeom prst="rect">
            <a:avLst/>
          </a:prstGeom>
        </p:spPr>
        <p:txBody>
          <a:bodyPr wrap="square">
            <a:spAutoFit/>
          </a:bodyPr>
          <a:lstStyle/>
          <a:p>
            <a:r>
              <a:rPr lang="en-US" sz="1500" dirty="0" smtClean="0"/>
              <a:t>Patent no. 2038279, Canada, approved: 1999-03-09 expired: 2011-03-11 </a:t>
            </a:r>
          </a:p>
        </p:txBody>
      </p:sp>
      <p:sp>
        <p:nvSpPr>
          <p:cNvPr id="31" name="Title 1"/>
          <p:cNvSpPr txBox="1">
            <a:spLocks/>
          </p:cNvSpPr>
          <p:nvPr/>
        </p:nvSpPr>
        <p:spPr>
          <a:xfrm>
            <a:off x="381000" y="5303838"/>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Patents</a:t>
            </a:r>
          </a:p>
        </p:txBody>
      </p:sp>
      <p:sp>
        <p:nvSpPr>
          <p:cNvPr id="16"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lang="en-US" b="1" dirty="0">
                <a:latin typeface="+mj-lt"/>
                <a:ea typeface="+mj-ea"/>
                <a:cs typeface="+mj-cs"/>
              </a:rPr>
              <a:t>Mechanism Of Action</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7" name="Content Placeholder 2"/>
          <p:cNvSpPr txBox="1">
            <a:spLocks/>
          </p:cNvSpPr>
          <p:nvPr/>
        </p:nvSpPr>
        <p:spPr>
          <a:xfrm>
            <a:off x="381000" y="547686"/>
            <a:ext cx="8229600" cy="747714"/>
          </a:xfrm>
          <a:prstGeom prst="rect">
            <a:avLst/>
          </a:prstGeom>
        </p:spPr>
        <p:txBody>
          <a:bodyPr vert="horz" lIns="91440" tIns="45720" rIns="91440" bIns="45720" rtlCol="0">
            <a:noAutofit/>
          </a:bodyPr>
          <a:lstStyle/>
          <a:p>
            <a:pPr algn="just">
              <a:spcBef>
                <a:spcPct val="20000"/>
              </a:spcBef>
            </a:pPr>
            <a:r>
              <a:rPr lang="en-US" sz="1500" dirty="0" err="1" smtClean="0"/>
              <a:t>Basiliximab</a:t>
            </a:r>
            <a:r>
              <a:rPr lang="en-US" sz="1500" dirty="0" smtClean="0"/>
              <a:t> binds with high-affinity to the alpha-subunit (CD25) of the high-affinity IL-2 receptor. This inhibits IL-2 binding, which inhibits T-cell activation and prevents the body from mounting an immune response against the foreign kidney.</a:t>
            </a:r>
          </a:p>
        </p:txBody>
      </p:sp>
      <p:sp>
        <p:nvSpPr>
          <p:cNvPr id="20" name="Title 1"/>
          <p:cNvSpPr txBox="1">
            <a:spLocks/>
          </p:cNvSpPr>
          <p:nvPr/>
        </p:nvSpPr>
        <p:spPr>
          <a:xfrm>
            <a:off x="381000" y="25908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Volume of Distribution</a:t>
            </a:r>
          </a:p>
        </p:txBody>
      </p:sp>
      <p:sp>
        <p:nvSpPr>
          <p:cNvPr id="21" name="Content Placeholder 2"/>
          <p:cNvSpPr txBox="1">
            <a:spLocks/>
          </p:cNvSpPr>
          <p:nvPr/>
        </p:nvSpPr>
        <p:spPr>
          <a:xfrm>
            <a:off x="381000" y="2895600"/>
            <a:ext cx="8229600" cy="304800"/>
          </a:xfrm>
          <a:prstGeom prst="rect">
            <a:avLst/>
          </a:prstGeom>
        </p:spPr>
        <p:txBody>
          <a:bodyPr vert="horz" lIns="91440" tIns="45720" rIns="91440" bIns="45720" rtlCol="0">
            <a:noAutofit/>
          </a:bodyPr>
          <a:lstStyle/>
          <a:p>
            <a:pPr algn="just">
              <a:spcBef>
                <a:spcPct val="20000"/>
              </a:spcBef>
            </a:pPr>
            <a:r>
              <a:rPr lang="pt-BR" sz="1500" dirty="0" smtClean="0"/>
              <a:t>* 7.8 Â± 5.1 L [Pediatric]* 4.8 Â± 2.1 L [Adult]</a:t>
            </a:r>
            <a:endParaRPr lang="en-US" sz="1500" dirty="0" smtClean="0"/>
          </a:p>
        </p:txBody>
      </p:sp>
      <p:sp>
        <p:nvSpPr>
          <p:cNvPr id="26" name="Title 1"/>
          <p:cNvSpPr txBox="1">
            <a:spLocks/>
          </p:cNvSpPr>
          <p:nvPr/>
        </p:nvSpPr>
        <p:spPr>
          <a:xfrm>
            <a:off x="381000" y="3170238"/>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Clearance</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27" name="Content Placeholder 2"/>
          <p:cNvSpPr txBox="1">
            <a:spLocks/>
          </p:cNvSpPr>
          <p:nvPr/>
        </p:nvSpPr>
        <p:spPr>
          <a:xfrm>
            <a:off x="381000" y="3505200"/>
            <a:ext cx="8229600" cy="304800"/>
          </a:xfrm>
          <a:prstGeom prst="rect">
            <a:avLst/>
          </a:prstGeom>
        </p:spPr>
        <p:txBody>
          <a:bodyPr vert="horz" lIns="91440" tIns="45720" rIns="91440" bIns="45720" rtlCol="0">
            <a:noAutofit/>
          </a:bodyPr>
          <a:lstStyle/>
          <a:p>
            <a:pPr algn="just">
              <a:spcBef>
                <a:spcPct val="20000"/>
              </a:spcBef>
            </a:pPr>
            <a:r>
              <a:rPr lang="en-US" sz="1500" dirty="0" smtClean="0"/>
              <a:t>* 41 +/- 19 </a:t>
            </a:r>
            <a:r>
              <a:rPr lang="en-US" sz="1500" dirty="0" err="1" smtClean="0"/>
              <a:t>mL</a:t>
            </a:r>
            <a:r>
              <a:rPr lang="en-US" sz="1500" dirty="0" smtClean="0"/>
              <a:t>/h [Adult patients undergoing first kidney transplantation]* 17 +/- 6 </a:t>
            </a:r>
            <a:r>
              <a:rPr lang="en-US" sz="1500" dirty="0" err="1" smtClean="0"/>
              <a:t>mL</a:t>
            </a:r>
            <a:r>
              <a:rPr lang="en-US" sz="1500" dirty="0" smtClean="0"/>
              <a:t>/h [pediatric patients undergoing renal transplantation]* 31 +/- 19 </a:t>
            </a:r>
            <a:r>
              <a:rPr lang="en-US" sz="1500" dirty="0" err="1" smtClean="0"/>
              <a:t>mL</a:t>
            </a:r>
            <a:r>
              <a:rPr lang="en-US" sz="1500" dirty="0" smtClean="0"/>
              <a:t>/h [adolescent patients undergoing renal transplantation]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2286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Drug Interactions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Rectangle 4"/>
          <p:cNvSpPr/>
          <p:nvPr/>
        </p:nvSpPr>
        <p:spPr>
          <a:xfrm>
            <a:off x="381000" y="586770"/>
            <a:ext cx="7543800" cy="1015663"/>
          </a:xfrm>
          <a:prstGeom prst="rect">
            <a:avLst/>
          </a:prstGeom>
        </p:spPr>
        <p:txBody>
          <a:bodyPr wrap="square">
            <a:spAutoFit/>
          </a:bodyPr>
          <a:lstStyle/>
          <a:p>
            <a:pPr lvl="0">
              <a:spcBef>
                <a:spcPct val="0"/>
              </a:spcBef>
            </a:pPr>
            <a:r>
              <a:rPr lang="en-US" sz="1500" dirty="0" smtClean="0"/>
              <a:t>DB06168 (</a:t>
            </a:r>
            <a:r>
              <a:rPr lang="en-US" sz="1500" dirty="0" err="1" smtClean="0"/>
              <a:t>Canakinumab</a:t>
            </a:r>
            <a:r>
              <a:rPr lang="en-US" sz="1500" dirty="0" smtClean="0"/>
              <a:t>), DB06372 (</a:t>
            </a:r>
            <a:r>
              <a:rPr lang="en-US" sz="1500" dirty="0" err="1" smtClean="0"/>
              <a:t>Rilonacept</a:t>
            </a:r>
            <a:r>
              <a:rPr lang="en-US" sz="1500" dirty="0" smtClean="0"/>
              <a:t>): results in increased immunosuppressive effects; increases the risk of infection. </a:t>
            </a:r>
          </a:p>
          <a:p>
            <a:pPr lvl="0">
              <a:spcBef>
                <a:spcPct val="0"/>
              </a:spcBef>
            </a:pPr>
            <a:r>
              <a:rPr lang="en-US" sz="1500" dirty="0" smtClean="0"/>
              <a:t>DB00072 (</a:t>
            </a:r>
            <a:r>
              <a:rPr lang="en-US" sz="1500" dirty="0" err="1" smtClean="0"/>
              <a:t>Trastuzumab</a:t>
            </a:r>
            <a:r>
              <a:rPr lang="en-US" sz="1500" dirty="0" smtClean="0"/>
              <a:t>): </a:t>
            </a:r>
            <a:r>
              <a:rPr lang="en-US" sz="1500" dirty="0" err="1" smtClean="0"/>
              <a:t>Trastuzumab</a:t>
            </a:r>
            <a:r>
              <a:rPr lang="en-US" sz="1500" dirty="0" smtClean="0"/>
              <a:t> may increase the risk of </a:t>
            </a:r>
            <a:r>
              <a:rPr lang="en-US" sz="1500" dirty="0" err="1" smtClean="0"/>
              <a:t>neutropenia</a:t>
            </a:r>
            <a:r>
              <a:rPr lang="en-US" sz="1500" dirty="0" smtClean="0"/>
              <a:t> and anemia. Monitor closely for signs and symptoms of adverse events.</a:t>
            </a:r>
          </a:p>
        </p:txBody>
      </p:sp>
      <p:sp>
        <p:nvSpPr>
          <p:cNvPr id="6" name="Title 1"/>
          <p:cNvSpPr txBox="1">
            <a:spLocks/>
          </p:cNvSpPr>
          <p:nvPr/>
        </p:nvSpPr>
        <p:spPr>
          <a:xfrm>
            <a:off x="381000" y="16002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Sequence</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7" name="Content Placeholder 2"/>
          <p:cNvSpPr txBox="1">
            <a:spLocks/>
          </p:cNvSpPr>
          <p:nvPr/>
        </p:nvSpPr>
        <p:spPr>
          <a:xfrm>
            <a:off x="381000" y="1889124"/>
            <a:ext cx="8229600" cy="2713038"/>
          </a:xfrm>
          <a:prstGeom prst="rect">
            <a:avLst/>
          </a:prstGeom>
        </p:spPr>
        <p:txBody>
          <a:bodyPr vert="horz" lIns="91440" tIns="45720" rIns="91440" bIns="45720" rtlCol="0">
            <a:noAutofit/>
          </a:bodyPr>
          <a:lstStyle/>
          <a:p>
            <a:pPr algn="just">
              <a:spcBef>
                <a:spcPct val="20000"/>
              </a:spcBef>
            </a:pPr>
            <a:r>
              <a:rPr lang="en-US" sz="1500" dirty="0" smtClean="0"/>
              <a:t>Heavy chain: </a:t>
            </a:r>
          </a:p>
          <a:p>
            <a:pPr algn="just">
              <a:spcBef>
                <a:spcPct val="20000"/>
              </a:spcBef>
            </a:pPr>
            <a:r>
              <a:rPr lang="en-US" sz="1500" dirty="0" smtClean="0"/>
              <a:t>QLQQSGTVLARPGASVKMSCKASGYSFTRYWMHWIKQRPGQGLEWIGAIYPGNSDTSYNQKFEGKAKLTAVTSASTAYMELSSLTHEDSAVYYCSRDYGYYFDFWGQGTTLTVSSASTKGPSVFPLAPSSKSTSGGTAALGCLVKDYFPEPVTVSWNSGALTSGVHTFPAVLQSSGLYSLSSVVTVPSSSLGTQTYICNVNHKPSNTKVDKRVEPPKSCDKTHTCPPCPAPELLGGPSVFLFPPKPKDTLMISRTPEVTCVVVDVSHEDPEVKFNWYVDGVEVHNAKTKPREEQYNSTYRVVSVLTVLHQDWLNGKEYKCKVSNKALPAPIEKTISKAKGQPREPQVYTLPPSRDELTKNQVSLTCLVKGFYPSDIAVEWESNGQPENNYKTTPPVLDSDGSFFLYSKLTVDKSRWQQGNVFSCSVMHEALHNHYTQKSLSLSPGK</a:t>
            </a:r>
          </a:p>
          <a:p>
            <a:pPr algn="just">
              <a:spcBef>
                <a:spcPct val="20000"/>
              </a:spcBef>
            </a:pPr>
            <a:r>
              <a:rPr lang="en-US" sz="1500" dirty="0" smtClean="0"/>
              <a:t>Light chain:</a:t>
            </a:r>
          </a:p>
          <a:p>
            <a:pPr algn="just">
              <a:spcBef>
                <a:spcPct val="20000"/>
              </a:spcBef>
            </a:pPr>
            <a:r>
              <a:rPr lang="en-US" sz="1500" dirty="0" smtClean="0"/>
              <a:t>QIVSTQSPAIMSASPGEKVTMTCSASSSRSYMQWYQQKPGTSPKRWIYDTSKLASGVPARFSGSGSGTSYSLTISSMEAEDAATYYCHQRSSYTFGGGTKLEIKRTVAAPSVFIFPPSDEQLKSGTASVVCLLNNFYPREAKVQWKVDNALQSGNSQESVTEQDSKDSTYSLSSTLTLSKADYEKHKVYACEVTHQGLSSPVTKSFNRGE</a:t>
            </a:r>
          </a:p>
        </p:txBody>
      </p:sp>
      <p:sp>
        <p:nvSpPr>
          <p:cNvPr id="9" name="Title 1"/>
          <p:cNvSpPr txBox="1">
            <a:spLocks/>
          </p:cNvSpPr>
          <p:nvPr/>
        </p:nvSpPr>
        <p:spPr>
          <a:xfrm>
            <a:off x="381000" y="4648200"/>
            <a:ext cx="3200400" cy="411162"/>
          </a:xfrm>
          <a:prstGeom prst="rect">
            <a:avLst/>
          </a:prstGeom>
        </p:spPr>
        <p:txBody>
          <a:bodyPr vert="horz" lIns="91440" tIns="45720" rIns="91440" bIns="45720" rtlCol="0" anchor="ctr">
            <a:normAutofit/>
          </a:bodyPr>
          <a:lstStyle/>
          <a:p>
            <a:pPr lvl="0">
              <a:spcBef>
                <a:spcPct val="0"/>
              </a:spcBef>
            </a:pPr>
            <a:r>
              <a:rPr lang="en-US" b="1" dirty="0" smtClean="0">
                <a:latin typeface="+mj-lt"/>
                <a:ea typeface="+mj-ea"/>
                <a:cs typeface="+mj-cs"/>
              </a:rPr>
              <a:t>Experimental Properties</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0" name="Rectangle 9"/>
          <p:cNvSpPr/>
          <p:nvPr/>
        </p:nvSpPr>
        <p:spPr>
          <a:xfrm>
            <a:off x="381000" y="5006370"/>
            <a:ext cx="5257800" cy="784830"/>
          </a:xfrm>
          <a:prstGeom prst="rect">
            <a:avLst/>
          </a:prstGeom>
        </p:spPr>
        <p:txBody>
          <a:bodyPr wrap="square">
            <a:spAutoFit/>
          </a:bodyPr>
          <a:lstStyle/>
          <a:p>
            <a:pPr lvl="0">
              <a:spcBef>
                <a:spcPct val="0"/>
              </a:spcBef>
            </a:pPr>
            <a:r>
              <a:rPr lang="en-US" sz="1500" dirty="0" smtClean="0"/>
              <a:t>Melting Point- 61 °C for FAB Fragment; 71 °C for whole </a:t>
            </a:r>
            <a:r>
              <a:rPr lang="en-US" sz="1500" dirty="0" err="1" smtClean="0"/>
              <a:t>mAb</a:t>
            </a:r>
            <a:r>
              <a:rPr lang="en-US" sz="1500" dirty="0" smtClean="0"/>
              <a:t> </a:t>
            </a:r>
          </a:p>
          <a:p>
            <a:pPr lvl="0">
              <a:spcBef>
                <a:spcPct val="0"/>
              </a:spcBef>
            </a:pPr>
            <a:r>
              <a:rPr lang="en-US" sz="1500" dirty="0" err="1" smtClean="0"/>
              <a:t>Hydrophobicity</a:t>
            </a:r>
            <a:r>
              <a:rPr lang="en-US" sz="1500" smtClean="0"/>
              <a:t>: </a:t>
            </a:r>
            <a:r>
              <a:rPr lang="en-US" sz="1500" smtClean="0"/>
              <a:t>-0.473</a:t>
            </a:r>
            <a:endParaRPr lang="en-US" sz="1500" dirty="0" smtClean="0"/>
          </a:p>
          <a:p>
            <a:pPr lvl="0">
              <a:spcBef>
                <a:spcPct val="0"/>
              </a:spcBef>
            </a:pPr>
            <a:r>
              <a:rPr lang="en-US" sz="1500" dirty="0" err="1" smtClean="0"/>
              <a:t>Isoelectric</a:t>
            </a:r>
            <a:r>
              <a:rPr lang="en-US" sz="1500" dirty="0" smtClean="0"/>
              <a:t> Point: 8.68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381000" y="914400"/>
            <a:ext cx="8229600" cy="1752600"/>
          </a:xfrm>
          <a:prstGeom prst="rect">
            <a:avLst/>
          </a:prstGeom>
        </p:spPr>
        <p:txBody>
          <a:bodyPr vert="horz" lIns="91440" tIns="45720" rIns="91440" bIns="45720" rtlCol="0">
            <a:noAutofit/>
          </a:bodyPr>
          <a:lstStyle/>
          <a:p>
            <a:pPr algn="just">
              <a:spcBef>
                <a:spcPct val="20000"/>
              </a:spcBef>
            </a:pPr>
            <a:r>
              <a:rPr lang="en-US" sz="1500" dirty="0" smtClean="0"/>
              <a:t>Interleukin-2 receptor subunit alpha, Interleukin-2 receptor subunit beta, High affinity immunoglobulin gamma </a:t>
            </a:r>
            <a:r>
              <a:rPr lang="en-US" sz="1500" dirty="0" err="1" smtClean="0"/>
              <a:t>Fc</a:t>
            </a:r>
            <a:r>
              <a:rPr lang="en-US" sz="1500" dirty="0" smtClean="0"/>
              <a:t> receptor I, Low affinity immunoglobulin gamma </a:t>
            </a:r>
            <a:r>
              <a:rPr lang="en-US" sz="1500" dirty="0" err="1" smtClean="0"/>
              <a:t>Fc</a:t>
            </a:r>
            <a:r>
              <a:rPr lang="en-US" sz="1500" dirty="0" smtClean="0"/>
              <a:t> region receptor III-A, Low affinity immunoglobulin gamma </a:t>
            </a:r>
            <a:r>
              <a:rPr lang="en-US" sz="1500" dirty="0" err="1" smtClean="0"/>
              <a:t>Fc</a:t>
            </a:r>
            <a:r>
              <a:rPr lang="en-US" sz="1500" dirty="0" smtClean="0"/>
              <a:t> region receptor II-a, Low affinity immunoglobulin gamma </a:t>
            </a:r>
            <a:r>
              <a:rPr lang="en-US" sz="1500" dirty="0" err="1" smtClean="0"/>
              <a:t>Fc</a:t>
            </a:r>
            <a:r>
              <a:rPr lang="en-US" sz="1500" dirty="0" smtClean="0"/>
              <a:t> region receptor II-b, Low affinity immunoglobulin gamma </a:t>
            </a:r>
            <a:r>
              <a:rPr lang="en-US" sz="1500" dirty="0" err="1" smtClean="0"/>
              <a:t>Fc</a:t>
            </a:r>
            <a:r>
              <a:rPr lang="en-US" sz="1500" dirty="0" smtClean="0"/>
              <a:t> region receptor II-c, Low affinity immunoglobulin gamma </a:t>
            </a:r>
            <a:r>
              <a:rPr lang="en-US" sz="1500" dirty="0" err="1" smtClean="0"/>
              <a:t>Fc</a:t>
            </a:r>
            <a:r>
              <a:rPr lang="en-US" sz="1500" dirty="0" smtClean="0"/>
              <a:t> region receptor III-B, Complement C1s subcomponent, Complement C1r subcomponent, Complement C1q subcomponent subunit A, Complement C1q subcomponent subunit B, Complement C1q subcomponent subunit C</a:t>
            </a:r>
          </a:p>
        </p:txBody>
      </p:sp>
      <p:sp>
        <p:nvSpPr>
          <p:cNvPr id="11" name="Title 1"/>
          <p:cNvSpPr txBox="1">
            <a:spLocks/>
          </p:cNvSpPr>
          <p:nvPr/>
        </p:nvSpPr>
        <p:spPr>
          <a:xfrm>
            <a:off x="381000" y="25908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Brands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2" name="Content Placeholder 2"/>
          <p:cNvSpPr txBox="1">
            <a:spLocks/>
          </p:cNvSpPr>
          <p:nvPr/>
        </p:nvSpPr>
        <p:spPr>
          <a:xfrm>
            <a:off x="381000" y="2971800"/>
            <a:ext cx="8229600" cy="304800"/>
          </a:xfrm>
          <a:prstGeom prst="rect">
            <a:avLst/>
          </a:prstGeom>
        </p:spPr>
        <p:txBody>
          <a:bodyPr vert="horz" lIns="91440" tIns="45720" rIns="91440" bIns="45720" rtlCol="0">
            <a:noAutofit/>
          </a:bodyPr>
          <a:lstStyle/>
          <a:p>
            <a:pPr algn="just">
              <a:spcBef>
                <a:spcPct val="20000"/>
              </a:spcBef>
            </a:pPr>
            <a:r>
              <a:rPr lang="en-US" sz="1500" dirty="0" err="1" smtClean="0"/>
              <a:t>Simulcet</a:t>
            </a:r>
            <a:r>
              <a:rPr lang="en-US" sz="1500" dirty="0" smtClean="0"/>
              <a:t>- Novartis</a:t>
            </a:r>
          </a:p>
        </p:txBody>
      </p:sp>
      <p:sp>
        <p:nvSpPr>
          <p:cNvPr id="14" name="Title 1"/>
          <p:cNvSpPr txBox="1">
            <a:spLocks/>
          </p:cNvSpPr>
          <p:nvPr/>
        </p:nvSpPr>
        <p:spPr>
          <a:xfrm>
            <a:off x="381000" y="533400"/>
            <a:ext cx="3200400" cy="411162"/>
          </a:xfrm>
          <a:prstGeom prst="rect">
            <a:avLst/>
          </a:prstGeom>
        </p:spPr>
        <p:txBody>
          <a:bodyPr vert="horz" lIns="91440" tIns="45720" rIns="91440" bIns="45720" rtlCol="0" anchor="ctr">
            <a:normAutofit/>
          </a:bodyPr>
          <a:lstStyle/>
          <a:p>
            <a:pPr lvl="0">
              <a:spcBef>
                <a:spcPct val="0"/>
              </a:spcBef>
            </a:pPr>
            <a:r>
              <a:rPr kumimoji="0" lang="en-US" sz="1800" b="1" i="0" u="none" strike="noStrike" kern="1200" cap="none" spc="0" normalizeH="0" baseline="0" noProof="0" dirty="0" smtClean="0">
                <a:ln>
                  <a:noFill/>
                </a:ln>
                <a:solidFill>
                  <a:schemeClr val="tx1"/>
                </a:solidFill>
                <a:effectLst/>
                <a:uLnTx/>
                <a:uFillTx/>
                <a:latin typeface="+mj-lt"/>
                <a:ea typeface="+mj-ea"/>
                <a:cs typeface="+mj-cs"/>
              </a:rPr>
              <a:t>Targets</a:t>
            </a:r>
            <a:r>
              <a:rPr kumimoji="0" lang="en-US" sz="1800" b="1" i="0" u="none" strike="noStrike" kern="1200" cap="none" spc="0" normalizeH="0" noProof="0" dirty="0" smtClean="0">
                <a:ln>
                  <a:noFill/>
                </a:ln>
                <a:solidFill>
                  <a:schemeClr val="tx1"/>
                </a:solidFill>
                <a:effectLst/>
                <a:uLnTx/>
                <a:uFillTx/>
                <a:latin typeface="+mj-lt"/>
                <a:ea typeface="+mj-ea"/>
                <a:cs typeface="+mj-cs"/>
              </a:rPr>
              <a:t> </a:t>
            </a:r>
            <a:endParaRPr kumimoji="0" lang="en-US" sz="18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52400"/>
            <a:ext cx="1008609" cy="369332"/>
          </a:xfrm>
          <a:prstGeom prst="rect">
            <a:avLst/>
          </a:prstGeom>
        </p:spPr>
        <p:txBody>
          <a:bodyPr wrap="none">
            <a:spAutoFit/>
          </a:bodyPr>
          <a:lstStyle/>
          <a:p>
            <a:r>
              <a:rPr lang="en-US" b="1" dirty="0" err="1" smtClean="0"/>
              <a:t>Simulect</a:t>
            </a:r>
            <a:endParaRPr lang="en-US" b="1" dirty="0"/>
          </a:p>
        </p:txBody>
      </p:sp>
      <p:sp>
        <p:nvSpPr>
          <p:cNvPr id="5" name="Content Placeholder 2"/>
          <p:cNvSpPr txBox="1">
            <a:spLocks/>
          </p:cNvSpPr>
          <p:nvPr/>
        </p:nvSpPr>
        <p:spPr>
          <a:xfrm>
            <a:off x="228600" y="457200"/>
            <a:ext cx="8229600" cy="1219200"/>
          </a:xfrm>
          <a:prstGeom prst="rect">
            <a:avLst/>
          </a:prstGeom>
        </p:spPr>
        <p:txBody>
          <a:bodyPr vert="horz" lIns="91440" tIns="45720" rIns="91440" bIns="45720" rtlCol="0">
            <a:noAutofit/>
          </a:bodyPr>
          <a:lstStyle/>
          <a:p>
            <a:pPr algn="just">
              <a:spcBef>
                <a:spcPct val="20000"/>
              </a:spcBef>
            </a:pPr>
            <a:r>
              <a:rPr lang="en-US" sz="1500" dirty="0" err="1" smtClean="0"/>
              <a:t>Simulect</a:t>
            </a:r>
            <a:r>
              <a:rPr lang="en-US" sz="1500" dirty="0" smtClean="0"/>
              <a:t> (</a:t>
            </a:r>
            <a:r>
              <a:rPr lang="en-US" sz="1500" dirty="0" err="1" smtClean="0"/>
              <a:t>basiliximab</a:t>
            </a:r>
            <a:r>
              <a:rPr lang="en-US" sz="1500" dirty="0" smtClean="0"/>
              <a:t>) is a </a:t>
            </a:r>
            <a:r>
              <a:rPr lang="en-US" sz="1500" dirty="0" err="1" smtClean="0"/>
              <a:t>chimeric</a:t>
            </a:r>
            <a:r>
              <a:rPr lang="en-US" sz="1500" dirty="0" smtClean="0"/>
              <a:t> (</a:t>
            </a:r>
            <a:r>
              <a:rPr lang="en-US" sz="1500" dirty="0" err="1" smtClean="0"/>
              <a:t>murine</a:t>
            </a:r>
            <a:r>
              <a:rPr lang="en-US" sz="1500" dirty="0" smtClean="0"/>
              <a:t>/human) monoclonal antibody(IgG1K), produced by recombinant DNA technology, that functions as </a:t>
            </a:r>
            <a:r>
              <a:rPr lang="en-US" sz="1500" dirty="0" err="1" smtClean="0"/>
              <a:t>animmunosuppressive</a:t>
            </a:r>
            <a:r>
              <a:rPr lang="en-US" sz="1500" dirty="0" smtClean="0"/>
              <a:t> agent, specifically binding to and blocking the interleukin-2 receptor α-chain (IL-2Rα, also known as CD25 antigen) on the surface of activated T-lymphocytes. Based on the amino acid sequence, the calculated molecular weight of the protein is 144 </a:t>
            </a:r>
            <a:r>
              <a:rPr lang="en-US" sz="1500" dirty="0" err="1" smtClean="0"/>
              <a:t>kilodaltons</a:t>
            </a:r>
            <a:r>
              <a:rPr lang="en-US" sz="1500" dirty="0" smtClean="0"/>
              <a:t>. It is </a:t>
            </a:r>
            <a:r>
              <a:rPr lang="en-US" sz="1500" dirty="0" err="1" smtClean="0"/>
              <a:t>aglycoprotein</a:t>
            </a:r>
            <a:r>
              <a:rPr lang="en-US" sz="1500" dirty="0" smtClean="0"/>
              <a:t> obtained from fermentation of an established mouse myeloma cell line genetically engineered to express plasmids containing the human heavy and light chain constant region genes and mouse heavy and light chain variable region genes encoding the RFT5 antibody that binds selectively to the IL-2Rα.The drug product, </a:t>
            </a:r>
            <a:r>
              <a:rPr lang="en-US" sz="1500" dirty="0" err="1" smtClean="0"/>
              <a:t>Simulect</a:t>
            </a:r>
            <a:r>
              <a:rPr lang="en-US" sz="1500" dirty="0" smtClean="0"/>
              <a:t> (</a:t>
            </a:r>
            <a:r>
              <a:rPr lang="en-US" sz="1500" dirty="0" err="1" smtClean="0"/>
              <a:t>basiliximab</a:t>
            </a:r>
            <a:r>
              <a:rPr lang="en-US" sz="1500" dirty="0" smtClean="0"/>
              <a:t>) , is a sterile </a:t>
            </a:r>
            <a:r>
              <a:rPr lang="en-US" sz="1500" dirty="0" err="1" smtClean="0"/>
              <a:t>lyophilisate</a:t>
            </a:r>
            <a:r>
              <a:rPr lang="en-US" sz="1500" dirty="0" smtClean="0"/>
              <a:t> which is available in 6 </a:t>
            </a:r>
            <a:r>
              <a:rPr lang="en-US" sz="1500" dirty="0" err="1" smtClean="0"/>
              <a:t>mL</a:t>
            </a:r>
            <a:r>
              <a:rPr lang="en-US" sz="1500" dirty="0" smtClean="0"/>
              <a:t> colorless glass vials and is available in 10 mg and 20 mg strength for </a:t>
            </a:r>
            <a:r>
              <a:rPr lang="en-US" sz="1500" dirty="0" err="1" smtClean="0"/>
              <a:t>intavenous</a:t>
            </a:r>
            <a:r>
              <a:rPr lang="en-US" sz="1500" dirty="0" smtClean="0"/>
              <a:t> infusion mainly or bolus (if no  allergic reactions occurs)</a:t>
            </a:r>
          </a:p>
        </p:txBody>
      </p:sp>
      <p:sp>
        <p:nvSpPr>
          <p:cNvPr id="6" name="Title 1"/>
          <p:cNvSpPr txBox="1">
            <a:spLocks/>
          </p:cNvSpPr>
          <p:nvPr/>
        </p:nvSpPr>
        <p:spPr>
          <a:xfrm>
            <a:off x="228600" y="2865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Formulation</a:t>
            </a:r>
          </a:p>
        </p:txBody>
      </p:sp>
      <p:sp>
        <p:nvSpPr>
          <p:cNvPr id="7" name="Content Placeholder 2"/>
          <p:cNvSpPr txBox="1">
            <a:spLocks/>
          </p:cNvSpPr>
          <p:nvPr/>
        </p:nvSpPr>
        <p:spPr>
          <a:xfrm>
            <a:off x="228600" y="3200400"/>
            <a:ext cx="8229600" cy="1066800"/>
          </a:xfrm>
          <a:prstGeom prst="rect">
            <a:avLst/>
          </a:prstGeom>
        </p:spPr>
        <p:txBody>
          <a:bodyPr vert="horz" lIns="91440" tIns="45720" rIns="91440" bIns="45720" rtlCol="0">
            <a:noAutofit/>
          </a:bodyPr>
          <a:lstStyle/>
          <a:p>
            <a:pPr algn="just">
              <a:spcBef>
                <a:spcPct val="20000"/>
              </a:spcBef>
            </a:pPr>
            <a:r>
              <a:rPr lang="en-US" sz="1500" dirty="0" smtClean="0"/>
              <a:t>Each 10-mg vial contains 10 mg </a:t>
            </a:r>
            <a:r>
              <a:rPr lang="en-US" sz="1500" dirty="0" err="1" smtClean="0"/>
              <a:t>basiliximab</a:t>
            </a:r>
            <a:r>
              <a:rPr lang="en-US" sz="1500" dirty="0" smtClean="0"/>
              <a:t>, 3.61 mg monobasic potassium phosphate, 0.50 mg disodium hydrogen phosphate (anhydrous), 0.80 mg sodium chloride, 10 mg sucrose, 40 mg </a:t>
            </a:r>
            <a:r>
              <a:rPr lang="en-US" sz="1500" dirty="0" err="1" smtClean="0"/>
              <a:t>mannitol</a:t>
            </a:r>
            <a:r>
              <a:rPr lang="en-US" sz="1500" dirty="0" smtClean="0"/>
              <a:t> and 20 mg </a:t>
            </a:r>
            <a:r>
              <a:rPr lang="en-US" sz="1500" dirty="0" err="1" smtClean="0"/>
              <a:t>glycine</a:t>
            </a:r>
            <a:r>
              <a:rPr lang="en-US" sz="1500" dirty="0" smtClean="0"/>
              <a:t>, to be reconstituted in 2.5 </a:t>
            </a:r>
            <a:r>
              <a:rPr lang="en-US" sz="1500" dirty="0" err="1" smtClean="0"/>
              <a:t>mL</a:t>
            </a:r>
            <a:r>
              <a:rPr lang="en-US" sz="1500" dirty="0" smtClean="0"/>
              <a:t> of Sterile Water for Injection, USP. No preservatives are added. Each 20-mg vial contains 20 mg </a:t>
            </a:r>
            <a:r>
              <a:rPr lang="en-US" sz="1500" dirty="0" err="1" smtClean="0"/>
              <a:t>basiliximab</a:t>
            </a:r>
            <a:r>
              <a:rPr lang="en-US" sz="1500" dirty="0" smtClean="0"/>
              <a:t>, 7.21 mg monobasic potassium phosphate, 0.99 mg disodium hydrogen phosphate (anhydrous), 1.61 mg sodium chloride, 20 mg sucrose, 80 mg </a:t>
            </a:r>
            <a:r>
              <a:rPr lang="en-US" sz="1500" dirty="0" err="1" smtClean="0"/>
              <a:t>mannitol</a:t>
            </a:r>
            <a:r>
              <a:rPr lang="en-US" sz="1500" dirty="0" smtClean="0"/>
              <a:t> and 40 mg </a:t>
            </a:r>
            <a:r>
              <a:rPr lang="en-US" sz="1500" dirty="0" err="1" smtClean="0"/>
              <a:t>glycine</a:t>
            </a:r>
            <a:r>
              <a:rPr lang="en-US" sz="1500" dirty="0" smtClean="0"/>
              <a:t>, to be reconstituted in 5 </a:t>
            </a:r>
            <a:r>
              <a:rPr lang="en-US" sz="1500" dirty="0" err="1" smtClean="0"/>
              <a:t>mL</a:t>
            </a:r>
            <a:r>
              <a:rPr lang="en-US" sz="1500" dirty="0" smtClean="0"/>
              <a:t> of Sterile Water for Injection, USP. No preservatives are added.</a:t>
            </a:r>
          </a:p>
        </p:txBody>
      </p:sp>
      <p:sp>
        <p:nvSpPr>
          <p:cNvPr id="8" name="Title 1"/>
          <p:cNvSpPr txBox="1">
            <a:spLocks/>
          </p:cNvSpPr>
          <p:nvPr/>
        </p:nvSpPr>
        <p:spPr>
          <a:xfrm>
            <a:off x="228600" y="48768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Used/Prescribed</a:t>
            </a:r>
            <a:r>
              <a:rPr kumimoji="0" lang="en-US" sz="1600" b="1" i="0" u="none" strike="noStrike" kern="1200" cap="none" spc="0" normalizeH="0" noProof="0" dirty="0" smtClean="0">
                <a:ln>
                  <a:noFill/>
                </a:ln>
                <a:solidFill>
                  <a:schemeClr val="tx1"/>
                </a:solidFill>
                <a:effectLst/>
                <a:uLnTx/>
                <a:uFillTx/>
                <a:latin typeface="+mj-lt"/>
                <a:ea typeface="+mj-ea"/>
                <a:cs typeface="+mj-cs"/>
              </a:rPr>
              <a:t>  for</a:t>
            </a:r>
            <a:endParaRPr kumimoji="0" lang="en-US" sz="16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228600" y="5211762"/>
            <a:ext cx="8229600" cy="762000"/>
          </a:xfrm>
          <a:prstGeom prst="rect">
            <a:avLst/>
          </a:prstGeom>
        </p:spPr>
        <p:txBody>
          <a:bodyPr vert="horz" lIns="91440" tIns="45720" rIns="91440" bIns="45720" rtlCol="0">
            <a:noAutofit/>
          </a:bodyPr>
          <a:lstStyle/>
          <a:p>
            <a:pPr algn="just">
              <a:spcBef>
                <a:spcPct val="20000"/>
              </a:spcBef>
            </a:pPr>
            <a:r>
              <a:rPr lang="en-US" sz="1500" dirty="0" err="1" smtClean="0"/>
              <a:t>Simulect</a:t>
            </a:r>
            <a:r>
              <a:rPr lang="en-US" sz="1500" dirty="0" smtClean="0"/>
              <a:t> (</a:t>
            </a:r>
            <a:r>
              <a:rPr lang="en-US" sz="1500" dirty="0" err="1" smtClean="0"/>
              <a:t>basiliximab</a:t>
            </a:r>
            <a:r>
              <a:rPr lang="en-US" sz="1500" dirty="0" smtClean="0"/>
              <a:t>) is indicated for the prophylaxis of acute organ rejection in patients receiving renal transplantation when used as part of an immunosuppressive regimen that includes cyclosporine, USP (MODIFIED) and corticosteroids..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txBox="1">
            <a:spLocks/>
          </p:cNvSpPr>
          <p:nvPr/>
        </p:nvSpPr>
        <p:spPr>
          <a:xfrm>
            <a:off x="304800" y="4800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References</a:t>
            </a:r>
          </a:p>
        </p:txBody>
      </p:sp>
      <p:sp>
        <p:nvSpPr>
          <p:cNvPr id="19" name="Content Placeholder 2"/>
          <p:cNvSpPr txBox="1">
            <a:spLocks/>
          </p:cNvSpPr>
          <p:nvPr/>
        </p:nvSpPr>
        <p:spPr>
          <a:xfrm>
            <a:off x="304800" y="5135562"/>
            <a:ext cx="8229600" cy="274638"/>
          </a:xfrm>
          <a:prstGeom prst="rect">
            <a:avLst/>
          </a:prstGeom>
        </p:spPr>
        <p:txBody>
          <a:bodyPr vert="horz" lIns="91440" tIns="45720" rIns="91440" bIns="45720" rtlCol="0">
            <a:noAutofit/>
          </a:bodyPr>
          <a:lstStyle/>
          <a:p>
            <a:pPr marL="342900" indent="-342900" algn="just">
              <a:spcBef>
                <a:spcPct val="20000"/>
              </a:spcBef>
              <a:buAutoNum type="arabicPeriod"/>
            </a:pPr>
            <a:r>
              <a:rPr lang="en-US" sz="1500" dirty="0" smtClean="0"/>
              <a:t>http://www.rxlist.com/simulect-drug.htm  </a:t>
            </a:r>
          </a:p>
          <a:p>
            <a:pPr marL="342900" indent="-342900" algn="just">
              <a:spcBef>
                <a:spcPct val="20000"/>
              </a:spcBef>
              <a:buAutoNum type="arabicPeriod"/>
            </a:pPr>
            <a:r>
              <a:rPr lang="en-US" sz="1500" dirty="0" smtClean="0"/>
              <a:t>http://dailymed.nlm.nih.gov/dailymed/drugInfo.cfm?setid=1af01887-b69d-444b-91ed-ebfe12784440</a:t>
            </a:r>
          </a:p>
        </p:txBody>
      </p:sp>
      <p:sp>
        <p:nvSpPr>
          <p:cNvPr id="6" name="Rectangle 5"/>
          <p:cNvSpPr/>
          <p:nvPr/>
        </p:nvSpPr>
        <p:spPr>
          <a:xfrm>
            <a:off x="304800" y="4233446"/>
            <a:ext cx="1905000" cy="338554"/>
          </a:xfrm>
          <a:prstGeom prst="rect">
            <a:avLst/>
          </a:prstGeom>
        </p:spPr>
        <p:txBody>
          <a:bodyPr wrap="square">
            <a:spAutoFit/>
          </a:bodyPr>
          <a:lstStyle/>
          <a:p>
            <a:r>
              <a:rPr lang="en-US" sz="1600" b="1" dirty="0" smtClean="0"/>
              <a:t>Drug Interactions</a:t>
            </a:r>
            <a:endParaRPr lang="en-US" sz="1600" b="1" dirty="0"/>
          </a:p>
        </p:txBody>
      </p:sp>
      <p:sp>
        <p:nvSpPr>
          <p:cNvPr id="7" name="Content Placeholder 2"/>
          <p:cNvSpPr txBox="1">
            <a:spLocks/>
          </p:cNvSpPr>
          <p:nvPr/>
        </p:nvSpPr>
        <p:spPr>
          <a:xfrm>
            <a:off x="304800" y="4572000"/>
            <a:ext cx="8229600" cy="304800"/>
          </a:xfrm>
          <a:prstGeom prst="rect">
            <a:avLst/>
          </a:prstGeom>
        </p:spPr>
        <p:txBody>
          <a:bodyPr vert="horz" lIns="91440" tIns="45720" rIns="91440" bIns="45720" rtlCol="0">
            <a:noAutofit/>
          </a:bodyPr>
          <a:lstStyle/>
          <a:p>
            <a:pPr algn="just">
              <a:spcBef>
                <a:spcPct val="20000"/>
              </a:spcBef>
            </a:pPr>
            <a:r>
              <a:rPr lang="en-US" sz="1500" dirty="0" smtClean="0"/>
              <a:t>ATG/ALG, </a:t>
            </a:r>
            <a:r>
              <a:rPr lang="en-US" sz="1500" dirty="0" err="1" smtClean="0"/>
              <a:t>azathioprine</a:t>
            </a:r>
            <a:r>
              <a:rPr lang="en-US" sz="1500" dirty="0" smtClean="0"/>
              <a:t>, corticosteroids, cyclosporine, </a:t>
            </a:r>
            <a:r>
              <a:rPr lang="en-US" sz="1500" dirty="0" err="1" smtClean="0"/>
              <a:t>mycophenolate</a:t>
            </a:r>
            <a:r>
              <a:rPr lang="en-US" sz="1500" dirty="0" smtClean="0"/>
              <a:t> </a:t>
            </a:r>
            <a:r>
              <a:rPr lang="en-US" sz="1500" dirty="0" err="1" smtClean="0"/>
              <a:t>mofetil</a:t>
            </a:r>
            <a:r>
              <a:rPr lang="en-US" sz="1500" dirty="0" smtClean="0"/>
              <a:t>, and muromonab-CD3.</a:t>
            </a:r>
          </a:p>
        </p:txBody>
      </p:sp>
      <p:sp>
        <p:nvSpPr>
          <p:cNvPr id="9" name="Title 1"/>
          <p:cNvSpPr txBox="1">
            <a:spLocks/>
          </p:cNvSpPr>
          <p:nvPr/>
        </p:nvSpPr>
        <p:spPr>
          <a:xfrm>
            <a:off x="304800" y="22558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Side- effects</a:t>
            </a:r>
          </a:p>
        </p:txBody>
      </p:sp>
      <p:sp>
        <p:nvSpPr>
          <p:cNvPr id="10" name="Content Placeholder 2"/>
          <p:cNvSpPr txBox="1">
            <a:spLocks/>
          </p:cNvSpPr>
          <p:nvPr/>
        </p:nvSpPr>
        <p:spPr>
          <a:xfrm>
            <a:off x="304800" y="2590800"/>
            <a:ext cx="8229600" cy="1447800"/>
          </a:xfrm>
          <a:prstGeom prst="rect">
            <a:avLst/>
          </a:prstGeom>
        </p:spPr>
        <p:txBody>
          <a:bodyPr vert="horz" lIns="91440" tIns="45720" rIns="91440" bIns="45720" rtlCol="0">
            <a:noAutofit/>
          </a:bodyPr>
          <a:lstStyle/>
          <a:p>
            <a:pPr algn="just">
              <a:spcBef>
                <a:spcPct val="20000"/>
              </a:spcBef>
            </a:pPr>
            <a:r>
              <a:rPr lang="en-US" sz="1500" dirty="0" smtClean="0"/>
              <a:t>Gastrointestinal System: constipation, nausea, abdominal pain, vomiting, diarrhea, dyspepsia; Body as a Whole-General: pain, peripheral edema, fever, viral infection; Metabolic and Nutritional: </a:t>
            </a:r>
            <a:r>
              <a:rPr lang="en-US" sz="1500" dirty="0" err="1" smtClean="0"/>
              <a:t>hyperkalemia</a:t>
            </a:r>
            <a:r>
              <a:rPr lang="en-US" sz="1500" dirty="0" smtClean="0"/>
              <a:t>, </a:t>
            </a:r>
            <a:r>
              <a:rPr lang="en-US" sz="1500" dirty="0" err="1" smtClean="0"/>
              <a:t>hypokalemia</a:t>
            </a:r>
            <a:r>
              <a:rPr lang="en-US" sz="1500" dirty="0" smtClean="0"/>
              <a:t>, hyperglycemia, hypercholesterolemia, </a:t>
            </a:r>
            <a:r>
              <a:rPr lang="en-US" sz="1500" dirty="0" err="1" smtClean="0"/>
              <a:t>hypophosphatemia</a:t>
            </a:r>
            <a:r>
              <a:rPr lang="en-US" sz="1500" dirty="0" smtClean="0"/>
              <a:t>, </a:t>
            </a:r>
            <a:r>
              <a:rPr lang="en-US" sz="1500" dirty="0" err="1" smtClean="0"/>
              <a:t>hyperuricemia</a:t>
            </a:r>
            <a:r>
              <a:rPr lang="en-US" sz="1500" dirty="0" smtClean="0"/>
              <a:t>; Urinary System: urinary tract </a:t>
            </a:r>
            <a:r>
              <a:rPr lang="en-US" sz="1500" dirty="0" err="1" smtClean="0"/>
              <a:t>infection;Respiratory</a:t>
            </a:r>
            <a:r>
              <a:rPr lang="en-US" sz="1500" dirty="0" smtClean="0"/>
              <a:t> System: </a:t>
            </a:r>
            <a:r>
              <a:rPr lang="en-US" sz="1500" dirty="0" err="1" smtClean="0"/>
              <a:t>dyspnea</a:t>
            </a:r>
            <a:r>
              <a:rPr lang="en-US" sz="1500" dirty="0" smtClean="0"/>
              <a:t>, upper respiratory tract infection; Skin and Appendages: surgical wound complications, </a:t>
            </a:r>
            <a:r>
              <a:rPr lang="en-US" sz="1500" dirty="0" err="1" smtClean="0"/>
              <a:t>acne;Cardiovascular</a:t>
            </a:r>
            <a:r>
              <a:rPr lang="en-US" sz="1500" dirty="0" smtClean="0"/>
              <a:t> Disorders-General: hypertension; Central and Peripheral Nervous System: headache, tremor; Psychiatric: insomnia; Red Blood Cell: anemia.</a:t>
            </a:r>
          </a:p>
        </p:txBody>
      </p:sp>
      <p:sp>
        <p:nvSpPr>
          <p:cNvPr id="12" name="Title 1"/>
          <p:cNvSpPr txBox="1">
            <a:spLocks/>
          </p:cNvSpPr>
          <p:nvPr/>
        </p:nvSpPr>
        <p:spPr>
          <a:xfrm>
            <a:off x="304800" y="1341438"/>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Contraindications</a:t>
            </a:r>
          </a:p>
        </p:txBody>
      </p:sp>
      <p:sp>
        <p:nvSpPr>
          <p:cNvPr id="13" name="Content Placeholder 2"/>
          <p:cNvSpPr txBox="1">
            <a:spLocks/>
          </p:cNvSpPr>
          <p:nvPr/>
        </p:nvSpPr>
        <p:spPr>
          <a:xfrm>
            <a:off x="304800" y="1676400"/>
            <a:ext cx="8229600" cy="609600"/>
          </a:xfrm>
          <a:prstGeom prst="rect">
            <a:avLst/>
          </a:prstGeom>
        </p:spPr>
        <p:txBody>
          <a:bodyPr vert="horz" lIns="91440" tIns="45720" rIns="91440" bIns="45720" rtlCol="0">
            <a:noAutofit/>
          </a:bodyPr>
          <a:lstStyle/>
          <a:p>
            <a:pPr algn="just">
              <a:spcBef>
                <a:spcPct val="20000"/>
              </a:spcBef>
            </a:pPr>
            <a:r>
              <a:rPr lang="en-US" sz="1500" dirty="0" err="1" smtClean="0"/>
              <a:t>Simulect</a:t>
            </a:r>
            <a:r>
              <a:rPr lang="en-US" sz="1500" dirty="0" smtClean="0"/>
              <a:t>® (</a:t>
            </a:r>
            <a:r>
              <a:rPr lang="en-US" sz="1500" dirty="0" err="1" smtClean="0"/>
              <a:t>basiliximab</a:t>
            </a:r>
            <a:r>
              <a:rPr lang="en-US" sz="1500" dirty="0" smtClean="0"/>
              <a:t>) is contraindicated in patients with known hypersensitivity to </a:t>
            </a:r>
            <a:r>
              <a:rPr lang="en-US" sz="1500" dirty="0" err="1" smtClean="0"/>
              <a:t>basiliximab</a:t>
            </a:r>
            <a:r>
              <a:rPr lang="en-US" sz="1500" dirty="0" smtClean="0"/>
              <a:t> or any other component of the formulation.</a:t>
            </a:r>
          </a:p>
        </p:txBody>
      </p:sp>
      <p:sp>
        <p:nvSpPr>
          <p:cNvPr id="11" name="Title 1"/>
          <p:cNvSpPr txBox="1">
            <a:spLocks/>
          </p:cNvSpPr>
          <p:nvPr/>
        </p:nvSpPr>
        <p:spPr>
          <a:xfrm>
            <a:off x="304800" y="228600"/>
            <a:ext cx="3200400" cy="411162"/>
          </a:xfrm>
          <a:prstGeom prst="rect">
            <a:avLst/>
          </a:prstGeom>
        </p:spPr>
        <p:txBody>
          <a:bodyPr vert="horz" lIns="91440" tIns="45720" rIns="91440" bIns="45720" rtlCol="0" anchor="ctr">
            <a:normAutofit/>
          </a:bodyPr>
          <a:lstStyle/>
          <a:p>
            <a:pPr lvl="0">
              <a:spcBef>
                <a:spcPct val="0"/>
              </a:spcBef>
            </a:pPr>
            <a:r>
              <a:rPr kumimoji="0" lang="en-US" sz="1600" b="1" i="0" u="none" strike="noStrike" kern="1200" cap="none" spc="0" normalizeH="0" baseline="0" noProof="0" dirty="0" smtClean="0">
                <a:ln>
                  <a:noFill/>
                </a:ln>
                <a:solidFill>
                  <a:schemeClr val="tx1"/>
                </a:solidFill>
                <a:effectLst/>
                <a:uLnTx/>
                <a:uFillTx/>
                <a:latin typeface="+mj-lt"/>
                <a:ea typeface="+mj-ea"/>
                <a:cs typeface="+mj-cs"/>
              </a:rPr>
              <a:t>Dosage</a:t>
            </a:r>
          </a:p>
        </p:txBody>
      </p:sp>
      <p:sp>
        <p:nvSpPr>
          <p:cNvPr id="14" name="Content Placeholder 2"/>
          <p:cNvSpPr txBox="1">
            <a:spLocks/>
          </p:cNvSpPr>
          <p:nvPr/>
        </p:nvSpPr>
        <p:spPr>
          <a:xfrm>
            <a:off x="304800" y="563562"/>
            <a:ext cx="8229600" cy="762000"/>
          </a:xfrm>
          <a:prstGeom prst="rect">
            <a:avLst/>
          </a:prstGeom>
        </p:spPr>
        <p:txBody>
          <a:bodyPr vert="horz" lIns="91440" tIns="45720" rIns="91440" bIns="45720" rtlCol="0">
            <a:noAutofit/>
          </a:bodyPr>
          <a:lstStyle/>
          <a:p>
            <a:pPr algn="just">
              <a:spcBef>
                <a:spcPct val="20000"/>
              </a:spcBef>
            </a:pPr>
            <a:r>
              <a:rPr lang="en-US" sz="1500" dirty="0" smtClean="0"/>
              <a:t>In adult patients, the recommended regimen is two doses of 20 mg each. The first 20-mg dose should be given within 2 hours prior to transplantation surgery. The recommended second 20-mg dose should be given 4 days after transplantation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TotalTime>
  <Words>765</Words>
  <Application>Microsoft Office PowerPoint</Application>
  <PresentationFormat>On-screen Show (4:3)</PresentationFormat>
  <Paragraphs>58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Basiliximab (DB00074) Approved and Investigational Drug</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 (DB00001) Approved Drug</dc:title>
  <dc:creator>abc</dc:creator>
  <cp:lastModifiedBy>abc</cp:lastModifiedBy>
  <cp:revision>145</cp:revision>
  <dcterms:created xsi:type="dcterms:W3CDTF">2014-12-19T08:52:54Z</dcterms:created>
  <dcterms:modified xsi:type="dcterms:W3CDTF">2015-02-05T11:19:00Z</dcterms:modified>
</cp:coreProperties>
</file>