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media/image1.png" ContentType="image/png"/>
  <Override PartName="/ppt/slideLayouts/slideLayout6.xml" ContentType="application/vnd.openxmlformats-officedocument.presentationml.slideLayout+xml"/>
  <Override PartName="/ppt/slideLayouts/slideLayout1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presentation.xml" ContentType="application/vnd.openxmlformats-officedocument.presentationml.presentation.main+xml"/>
  <Override PartName="/ppt/slides/slide3.xml" ContentType="application/vnd.openxmlformats-officedocument.presentationml.slide+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slide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Masters/slideMaster1.xml" ContentType="application/vnd.openxmlformats-officedocument.presentationml.slideMaster+xml"/>
  <Override PartName="/ppt/slideMasters/_rels/slideMaster1.xml.rels" ContentType="application/vnd.openxmlformats-package.relationships+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sldIdLst>
    <p:sldId id="256" r:id="rId3"/>
    <p:sldId id="257" r:id="rId4"/>
    <p:sldId id="258" r:id="rId5"/>
    <p:sldId id="259" r:id="rId6"/>
  </p:sldIdLst>
  <p:sldSz cx="10080625" cy="75596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27" name="PlaceHolder 2"/>
          <p:cNvSpPr>
            <a:spLocks noGrp="1"/>
          </p:cNvSpPr>
          <p:nvPr>
            <p:ph type="body"/>
          </p:nvPr>
        </p:nvSpPr>
        <p:spPr>
          <a:xfrm>
            <a:off x="504000" y="1769040"/>
            <a:ext cx="8870040" cy="2091240"/>
          </a:xfrm>
          <a:prstGeom prst="rect">
            <a:avLst/>
          </a:prstGeom>
        </p:spPr>
        <p:txBody>
          <a:bodyPr bIns="0" lIns="0" rIns="0" tIns="0" wrap="none"/>
          <a:p>
            <a:endParaRPr/>
          </a:p>
        </p:txBody>
      </p:sp>
      <p:sp>
        <p:nvSpPr>
          <p:cNvPr id="28" name="PlaceHolder 3"/>
          <p:cNvSpPr>
            <a:spLocks noGrp="1"/>
          </p:cNvSpPr>
          <p:nvPr>
            <p:ph type="body"/>
          </p:nvPr>
        </p:nvSpPr>
        <p:spPr>
          <a:xfrm>
            <a:off x="504000" y="4059000"/>
            <a:ext cx="8870040" cy="209124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30" name="PlaceHolder 2"/>
          <p:cNvSpPr>
            <a:spLocks noGrp="1"/>
          </p:cNvSpPr>
          <p:nvPr>
            <p:ph type="body"/>
          </p:nvPr>
        </p:nvSpPr>
        <p:spPr>
          <a:xfrm>
            <a:off x="504000" y="1769040"/>
            <a:ext cx="4328280" cy="2091240"/>
          </a:xfrm>
          <a:prstGeom prst="rect">
            <a:avLst/>
          </a:prstGeom>
        </p:spPr>
        <p:txBody>
          <a:bodyPr bIns="0" lIns="0" rIns="0" tIns="0" wrap="none"/>
          <a:p>
            <a:endParaRPr/>
          </a:p>
        </p:txBody>
      </p:sp>
      <p:sp>
        <p:nvSpPr>
          <p:cNvPr id="31" name="PlaceHolder 3"/>
          <p:cNvSpPr>
            <a:spLocks noGrp="1"/>
          </p:cNvSpPr>
          <p:nvPr>
            <p:ph type="body"/>
          </p:nvPr>
        </p:nvSpPr>
        <p:spPr>
          <a:xfrm>
            <a:off x="5049000" y="1769040"/>
            <a:ext cx="4328280" cy="2091240"/>
          </a:xfrm>
          <a:prstGeom prst="rect">
            <a:avLst/>
          </a:prstGeom>
        </p:spPr>
        <p:txBody>
          <a:bodyPr bIns="0" lIns="0" rIns="0" tIns="0" wrap="none"/>
          <a:p>
            <a:endParaRPr/>
          </a:p>
        </p:txBody>
      </p:sp>
      <p:sp>
        <p:nvSpPr>
          <p:cNvPr id="32" name="PlaceHolder 4"/>
          <p:cNvSpPr>
            <a:spLocks noGrp="1"/>
          </p:cNvSpPr>
          <p:nvPr>
            <p:ph type="body"/>
          </p:nvPr>
        </p:nvSpPr>
        <p:spPr>
          <a:xfrm>
            <a:off x="5049000" y="4059000"/>
            <a:ext cx="4328280" cy="2091240"/>
          </a:xfrm>
          <a:prstGeom prst="rect">
            <a:avLst/>
          </a:prstGeom>
        </p:spPr>
        <p:txBody>
          <a:bodyPr bIns="0" lIns="0" rIns="0" tIns="0" wrap="none"/>
          <a:p>
            <a:endParaRPr/>
          </a:p>
        </p:txBody>
      </p:sp>
      <p:sp>
        <p:nvSpPr>
          <p:cNvPr id="33" name="PlaceHolder 5"/>
          <p:cNvSpPr>
            <a:spLocks noGrp="1"/>
          </p:cNvSpPr>
          <p:nvPr>
            <p:ph type="body"/>
          </p:nvPr>
        </p:nvSpPr>
        <p:spPr>
          <a:xfrm>
            <a:off x="504000" y="4059000"/>
            <a:ext cx="4328280" cy="209124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35" name="PlaceHolder 2"/>
          <p:cNvSpPr>
            <a:spLocks noGrp="1"/>
          </p:cNvSpPr>
          <p:nvPr>
            <p:ph type="body"/>
          </p:nvPr>
        </p:nvSpPr>
        <p:spPr>
          <a:xfrm>
            <a:off x="504000" y="1769040"/>
            <a:ext cx="4328280" cy="2091240"/>
          </a:xfrm>
          <a:prstGeom prst="rect">
            <a:avLst/>
          </a:prstGeom>
        </p:spPr>
        <p:txBody>
          <a:bodyPr bIns="0" lIns="0" rIns="0" tIns="0" wrap="none"/>
          <a:p>
            <a:endParaRPr/>
          </a:p>
        </p:txBody>
      </p:sp>
      <p:sp>
        <p:nvSpPr>
          <p:cNvPr id="36" name="PlaceHolder 3"/>
          <p:cNvSpPr>
            <a:spLocks noGrp="1"/>
          </p:cNvSpPr>
          <p:nvPr>
            <p:ph type="body"/>
          </p:nvPr>
        </p:nvSpPr>
        <p:spPr>
          <a:xfrm>
            <a:off x="5049000" y="1769040"/>
            <a:ext cx="4328280" cy="209124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6" name="PlaceHolder 2"/>
          <p:cNvSpPr>
            <a:spLocks noGrp="1"/>
          </p:cNvSpPr>
          <p:nvPr>
            <p:ph type="subTitle"/>
          </p:nvPr>
        </p:nvSpPr>
        <p:spPr>
          <a:xfrm>
            <a:off x="504000" y="1769040"/>
            <a:ext cx="8870040" cy="4385160"/>
          </a:xfrm>
          <a:prstGeom prst="rect">
            <a:avLst/>
          </a:prstGeom>
        </p:spPr>
        <p:txBody>
          <a:bodyPr anchor="ctr" bIns="0" lIns="0" rIns="0" tIns="0" wrap="none"/>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8" name="PlaceHolder 2"/>
          <p:cNvSpPr>
            <a:spLocks noGrp="1"/>
          </p:cNvSpPr>
          <p:nvPr>
            <p:ph type="body"/>
          </p:nvPr>
        </p:nvSpPr>
        <p:spPr>
          <a:xfrm>
            <a:off x="504000" y="1769040"/>
            <a:ext cx="8870040" cy="438480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10" name="PlaceHolder 2"/>
          <p:cNvSpPr>
            <a:spLocks noGrp="1"/>
          </p:cNvSpPr>
          <p:nvPr>
            <p:ph type="body"/>
          </p:nvPr>
        </p:nvSpPr>
        <p:spPr>
          <a:xfrm>
            <a:off x="504000" y="1769040"/>
            <a:ext cx="4328280" cy="4384800"/>
          </a:xfrm>
          <a:prstGeom prst="rect">
            <a:avLst/>
          </a:prstGeom>
        </p:spPr>
        <p:txBody>
          <a:bodyPr bIns="0" lIns="0" rIns="0" tIns="0" wrap="none"/>
          <a:p>
            <a:endParaRPr/>
          </a:p>
        </p:txBody>
      </p:sp>
      <p:sp>
        <p:nvSpPr>
          <p:cNvPr id="11" name="PlaceHolder 3"/>
          <p:cNvSpPr>
            <a:spLocks noGrp="1"/>
          </p:cNvSpPr>
          <p:nvPr>
            <p:ph type="body"/>
          </p:nvPr>
        </p:nvSpPr>
        <p:spPr>
          <a:xfrm>
            <a:off x="5049000" y="1769040"/>
            <a:ext cx="4328280" cy="438480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301320"/>
            <a:ext cx="9071640" cy="585252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15" name="PlaceHolder 2"/>
          <p:cNvSpPr>
            <a:spLocks noGrp="1"/>
          </p:cNvSpPr>
          <p:nvPr>
            <p:ph type="body"/>
          </p:nvPr>
        </p:nvSpPr>
        <p:spPr>
          <a:xfrm>
            <a:off x="504000" y="1769040"/>
            <a:ext cx="4328280" cy="2091240"/>
          </a:xfrm>
          <a:prstGeom prst="rect">
            <a:avLst/>
          </a:prstGeom>
        </p:spPr>
        <p:txBody>
          <a:bodyPr bIns="0" lIns="0" rIns="0" tIns="0" wrap="none"/>
          <a:p>
            <a:endParaRPr/>
          </a:p>
        </p:txBody>
      </p:sp>
      <p:sp>
        <p:nvSpPr>
          <p:cNvPr id="16" name="PlaceHolder 3"/>
          <p:cNvSpPr>
            <a:spLocks noGrp="1"/>
          </p:cNvSpPr>
          <p:nvPr>
            <p:ph type="body"/>
          </p:nvPr>
        </p:nvSpPr>
        <p:spPr>
          <a:xfrm>
            <a:off x="504000" y="4059000"/>
            <a:ext cx="4328280" cy="2091240"/>
          </a:xfrm>
          <a:prstGeom prst="rect">
            <a:avLst/>
          </a:prstGeom>
        </p:spPr>
        <p:txBody>
          <a:bodyPr bIns="0" lIns="0" rIns="0" tIns="0" wrap="none"/>
          <a:p>
            <a:endParaRPr/>
          </a:p>
        </p:txBody>
      </p:sp>
      <p:sp>
        <p:nvSpPr>
          <p:cNvPr id="17" name="PlaceHolder 4"/>
          <p:cNvSpPr>
            <a:spLocks noGrp="1"/>
          </p:cNvSpPr>
          <p:nvPr>
            <p:ph type="body"/>
          </p:nvPr>
        </p:nvSpPr>
        <p:spPr>
          <a:xfrm>
            <a:off x="5049000" y="1769040"/>
            <a:ext cx="4328280" cy="438480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19" name="PlaceHolder 2"/>
          <p:cNvSpPr>
            <a:spLocks noGrp="1"/>
          </p:cNvSpPr>
          <p:nvPr>
            <p:ph type="body"/>
          </p:nvPr>
        </p:nvSpPr>
        <p:spPr>
          <a:xfrm>
            <a:off x="504000" y="1769040"/>
            <a:ext cx="4328280" cy="4384800"/>
          </a:xfrm>
          <a:prstGeom prst="rect">
            <a:avLst/>
          </a:prstGeom>
        </p:spPr>
        <p:txBody>
          <a:bodyPr bIns="0" lIns="0" rIns="0" tIns="0" wrap="none"/>
          <a:p>
            <a:endParaRPr/>
          </a:p>
        </p:txBody>
      </p:sp>
      <p:sp>
        <p:nvSpPr>
          <p:cNvPr id="20" name="PlaceHolder 3"/>
          <p:cNvSpPr>
            <a:spLocks noGrp="1"/>
          </p:cNvSpPr>
          <p:nvPr>
            <p:ph type="body"/>
          </p:nvPr>
        </p:nvSpPr>
        <p:spPr>
          <a:xfrm>
            <a:off x="5049000" y="1769040"/>
            <a:ext cx="4328280" cy="2091240"/>
          </a:xfrm>
          <a:prstGeom prst="rect">
            <a:avLst/>
          </a:prstGeom>
        </p:spPr>
        <p:txBody>
          <a:bodyPr bIns="0" lIns="0" rIns="0" tIns="0" wrap="none"/>
          <a:p>
            <a:endParaRPr/>
          </a:p>
        </p:txBody>
      </p:sp>
      <p:sp>
        <p:nvSpPr>
          <p:cNvPr id="21" name="PlaceHolder 4"/>
          <p:cNvSpPr>
            <a:spLocks noGrp="1"/>
          </p:cNvSpPr>
          <p:nvPr>
            <p:ph type="body"/>
          </p:nvPr>
        </p:nvSpPr>
        <p:spPr>
          <a:xfrm>
            <a:off x="5049000" y="4059000"/>
            <a:ext cx="4328280" cy="209124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301320"/>
            <a:ext cx="9071640" cy="1262520"/>
          </a:xfrm>
          <a:prstGeom prst="rect">
            <a:avLst/>
          </a:prstGeom>
        </p:spPr>
        <p:txBody>
          <a:bodyPr anchor="ctr" bIns="0" lIns="0" rIns="0" tIns="0" wrap="none"/>
          <a:p>
            <a:pPr algn="ctr"/>
            <a:endParaRPr/>
          </a:p>
        </p:txBody>
      </p:sp>
      <p:sp>
        <p:nvSpPr>
          <p:cNvPr id="23" name="PlaceHolder 2"/>
          <p:cNvSpPr>
            <a:spLocks noGrp="1"/>
          </p:cNvSpPr>
          <p:nvPr>
            <p:ph type="body"/>
          </p:nvPr>
        </p:nvSpPr>
        <p:spPr>
          <a:xfrm>
            <a:off x="504000" y="1769040"/>
            <a:ext cx="4328280" cy="2091240"/>
          </a:xfrm>
          <a:prstGeom prst="rect">
            <a:avLst/>
          </a:prstGeom>
        </p:spPr>
        <p:txBody>
          <a:bodyPr bIns="0" lIns="0" rIns="0" tIns="0" wrap="none"/>
          <a:p>
            <a:endParaRPr/>
          </a:p>
        </p:txBody>
      </p:sp>
      <p:sp>
        <p:nvSpPr>
          <p:cNvPr id="24" name="PlaceHolder 3"/>
          <p:cNvSpPr>
            <a:spLocks noGrp="1"/>
          </p:cNvSpPr>
          <p:nvPr>
            <p:ph type="body"/>
          </p:nvPr>
        </p:nvSpPr>
        <p:spPr>
          <a:xfrm>
            <a:off x="5049000" y="1769040"/>
            <a:ext cx="4328280" cy="2091240"/>
          </a:xfrm>
          <a:prstGeom prst="rect">
            <a:avLst/>
          </a:prstGeom>
        </p:spPr>
        <p:txBody>
          <a:bodyPr bIns="0" lIns="0" rIns="0" tIns="0" wrap="none"/>
          <a:p>
            <a:endParaRPr/>
          </a:p>
        </p:txBody>
      </p:sp>
      <p:sp>
        <p:nvSpPr>
          <p:cNvPr id="25" name="PlaceHolder 4"/>
          <p:cNvSpPr>
            <a:spLocks noGrp="1"/>
          </p:cNvSpPr>
          <p:nvPr>
            <p:ph type="body"/>
          </p:nvPr>
        </p:nvSpPr>
        <p:spPr>
          <a:xfrm>
            <a:off x="504000" y="4059000"/>
            <a:ext cx="8869680" cy="209124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1640" cy="1262160"/>
          </a:xfrm>
          <a:prstGeom prst="rect">
            <a:avLst/>
          </a:prstGeom>
        </p:spPr>
        <p:txBody>
          <a:bodyPr anchor="ctr" bIns="0" lIns="0" rIns="0" tIns="0" wrap="none"/>
          <a:p>
            <a:pPr algn="ctr"/>
            <a:r>
              <a:rPr lang="en-US"/>
              <a:t>Click to edit the title text format</a:t>
            </a:r>
            <a:endParaRPr/>
          </a:p>
        </p:txBody>
      </p:sp>
      <p:sp>
        <p:nvSpPr>
          <p:cNvPr id="1" name="PlaceHolder 2"/>
          <p:cNvSpPr>
            <a:spLocks noGrp="1"/>
          </p:cNvSpPr>
          <p:nvPr>
            <p:ph type="body"/>
          </p:nvPr>
        </p:nvSpPr>
        <p:spPr>
          <a:xfrm>
            <a:off x="504000" y="1769040"/>
            <a:ext cx="8870040" cy="4384800"/>
          </a:xfrm>
          <a:prstGeom prst="rect">
            <a:avLst/>
          </a:prstGeom>
        </p:spPr>
        <p:txBody>
          <a:bodyPr bIns="0" lIns="0" rIns="0" tIns="0" wrap="none"/>
          <a:p>
            <a:pPr>
              <a:buSzPct val="45000"/>
              <a:buFont typeface="StarSymbol"/>
              <a:buChar char=""/>
            </a:pPr>
            <a:r>
              <a:rPr lang="en-US"/>
              <a:t>Click to edit the outline text format</a:t>
            </a:r>
            <a:endParaRPr/>
          </a:p>
          <a:p>
            <a:pPr lvl="1">
              <a:buSzPct val="75000"/>
              <a:buFont typeface="StarSymbol"/>
              <a:buChar char=""/>
            </a:pPr>
            <a:r>
              <a:rPr lang="en-US"/>
              <a:t>Second Outline Level</a:t>
            </a:r>
            <a:endParaRPr/>
          </a:p>
          <a:p>
            <a:pPr lvl="2">
              <a:buSzPct val="45000"/>
              <a:buFont typeface="StarSymbol"/>
              <a:buChar char=""/>
            </a:pPr>
            <a:r>
              <a:rPr lang="en-US"/>
              <a:t>Third Outline Level</a:t>
            </a:r>
            <a:endParaRPr/>
          </a:p>
          <a:p>
            <a:pPr lvl="3">
              <a:buSzPct val="75000"/>
              <a:buFont typeface="StarSymbol"/>
              <a:buChar char=""/>
            </a:pPr>
            <a:r>
              <a:rPr lang="en-US"/>
              <a:t>Fourth Outline Level</a:t>
            </a:r>
            <a:endParaRPr/>
          </a:p>
          <a:p>
            <a:pPr lvl="4">
              <a:buSzPct val="45000"/>
              <a:buFont typeface="StarSymbol"/>
              <a:buChar char=""/>
            </a:pPr>
            <a:r>
              <a:rPr lang="en-US"/>
              <a:t>Fifth Outline Level</a:t>
            </a:r>
            <a:endParaRPr/>
          </a:p>
          <a:p>
            <a:pPr lvl="5">
              <a:buSzPct val="45000"/>
              <a:buFont typeface="StarSymbol"/>
              <a:buChar char=""/>
            </a:pPr>
            <a:r>
              <a:rPr lang="en-US"/>
              <a:t>Sixth Outline Level</a:t>
            </a:r>
            <a:endParaRPr/>
          </a:p>
          <a:p>
            <a:pPr lvl="6">
              <a:buSzPct val="45000"/>
              <a:buFont typeface="StarSymbol"/>
              <a:buChar char=""/>
            </a:pPr>
            <a:r>
              <a:rPr lang="en-US"/>
              <a:t>Seventh Outline Level</a:t>
            </a:r>
            <a:endParaRPr/>
          </a:p>
        </p:txBody>
      </p:sp>
      <p:sp>
        <p:nvSpPr>
          <p:cNvPr id="2" name="PlaceHolder 3"/>
          <p:cNvSpPr>
            <a:spLocks noGrp="1"/>
          </p:cNvSpPr>
          <p:nvPr>
            <p:ph type="dt"/>
          </p:nvPr>
        </p:nvSpPr>
        <p:spPr>
          <a:xfrm>
            <a:off x="504000" y="6887160"/>
            <a:ext cx="2348280" cy="521280"/>
          </a:xfrm>
          <a:prstGeom prst="rect">
            <a:avLst/>
          </a:prstGeom>
        </p:spPr>
        <p:txBody>
          <a:bodyPr bIns="0" lIns="0" rIns="0" tIns="0" wrap="none"/>
          <a:p>
            <a:r>
              <a:rPr lang="en-US" sz="1400"/>
              <a:t>&lt;date/time&gt;</a:t>
            </a:r>
            <a:endParaRPr/>
          </a:p>
        </p:txBody>
      </p:sp>
      <p:sp>
        <p:nvSpPr>
          <p:cNvPr id="3" name="PlaceHolder 4"/>
          <p:cNvSpPr>
            <a:spLocks noGrp="1"/>
          </p:cNvSpPr>
          <p:nvPr>
            <p:ph type="ftr"/>
          </p:nvPr>
        </p:nvSpPr>
        <p:spPr>
          <a:xfrm>
            <a:off x="3447360" y="6887160"/>
            <a:ext cx="3195000" cy="521280"/>
          </a:xfrm>
          <a:prstGeom prst="rect">
            <a:avLst/>
          </a:prstGeom>
        </p:spPr>
        <p:txBody>
          <a:bodyPr bIns="0" lIns="0" rIns="0" tIns="0" wrap="none"/>
          <a:p>
            <a:pPr algn="ctr"/>
            <a:r>
              <a:rPr lang="en-US" sz="1400"/>
              <a:t>&lt;footer&gt;</a:t>
            </a:r>
            <a:endParaRPr/>
          </a:p>
        </p:txBody>
      </p:sp>
      <p:sp>
        <p:nvSpPr>
          <p:cNvPr id="4" name="PlaceHolder 5"/>
          <p:cNvSpPr>
            <a:spLocks noGrp="1"/>
          </p:cNvSpPr>
          <p:nvPr>
            <p:ph type="sldNum"/>
          </p:nvPr>
        </p:nvSpPr>
        <p:spPr>
          <a:xfrm>
            <a:off x="7227360" y="6887160"/>
            <a:ext cx="2348280" cy="521280"/>
          </a:xfrm>
          <a:prstGeom prst="rect">
            <a:avLst/>
          </a:prstGeom>
        </p:spPr>
        <p:txBody>
          <a:bodyPr bIns="0" lIns="0" rIns="0" tIns="0" wrap="none"/>
          <a:p>
            <a:pPr algn="r"/>
            <a:fld id="{613191B1-81D1-4171-A191-B14171C1D181}" type="slidenum">
              <a:rPr lang="en-US" sz="1400"/>
              <a:t>&lt;number&gt;</a:t>
            </a:fld>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7" name="TextShape 1"/>
          <p:cNvSpPr txBox="1"/>
          <p:nvPr/>
        </p:nvSpPr>
        <p:spPr>
          <a:xfrm>
            <a:off x="548280" y="3022200"/>
            <a:ext cx="8870040" cy="4384440"/>
          </a:xfrm>
          <a:prstGeom prst="rect">
            <a:avLst/>
          </a:prstGeom>
        </p:spPr>
        <p:txBody>
          <a:bodyPr anchor="ctr" bIns="0" lIns="0" rIns="0" tIns="0" wrap="none"/>
          <a:p>
            <a:r>
              <a:rPr lang="en-US" sz="2000">
                <a:latin typeface="Arial Black"/>
              </a:rPr>
              <a:t>Category :</a:t>
            </a:r>
            <a:r>
              <a:rPr lang="en-US" sz="2000">
                <a:latin typeface="Arial"/>
              </a:rPr>
              <a:t> Angiogenesis Inducing Agents </a:t>
            </a:r>
            <a:r>
              <a:rPr lang="en-US" sz="2000">
                <a:latin typeface="Arial Black"/>
              </a:rPr>
              <a:t>  </a:t>
            </a:r>
            <a:endParaRPr/>
          </a:p>
          <a:p>
            <a:endParaRPr/>
          </a:p>
          <a:p>
            <a:r>
              <a:rPr lang="en-US" sz="2000">
                <a:latin typeface="Arial Black"/>
              </a:rPr>
              <a:t>Description :</a:t>
            </a:r>
            <a:r>
              <a:rPr lang="en-US" sz="2000"/>
              <a:t> Becaplermin is produced by recombinant DNA technology by insertion of the gene for the B chain of platelet derived growth factor (PDGF) into the yeast, Saccharomyces cerevisiae. Becaplermin has a molecular weight of approximately 25 KD and is a homodimer composed of two identical polypeptide chains that are bound together by disulfide bonds.</a:t>
            </a:r>
            <a:endParaRPr/>
          </a:p>
          <a:p>
            <a:endParaRPr/>
          </a:p>
          <a:p>
            <a:r>
              <a:rPr lang="en-US" sz="2000">
                <a:latin typeface="Arial Black"/>
              </a:rPr>
              <a:t>Use : </a:t>
            </a:r>
            <a:r>
              <a:rPr lang="en-US" sz="2000"/>
              <a:t>For topical treatment of skin ulcers (from diabetes) in humans and other mammals.</a:t>
            </a:r>
            <a:endParaRPr/>
          </a:p>
          <a:p>
            <a:endParaRPr/>
          </a:p>
        </p:txBody>
      </p:sp>
      <p:sp>
        <p:nvSpPr>
          <p:cNvPr id="38" name="TextShape 2"/>
          <p:cNvSpPr txBox="1"/>
          <p:nvPr/>
        </p:nvSpPr>
        <p:spPr>
          <a:xfrm>
            <a:off x="504000" y="301320"/>
            <a:ext cx="9071640" cy="1262160"/>
          </a:xfrm>
          <a:prstGeom prst="rect">
            <a:avLst/>
          </a:prstGeom>
        </p:spPr>
        <p:txBody>
          <a:bodyPr anchor="ctr" bIns="0" lIns="0" rIns="0" tIns="0" wrap="none"/>
          <a:p>
            <a:pPr algn="ctr"/>
            <a:r>
              <a:rPr lang="en-US" sz="2600">
                <a:latin typeface="Arial Black"/>
              </a:rPr>
              <a:t>Becaplermin (approved investigational)</a:t>
            </a:r>
            <a:r>
              <a:rPr lang="en-US"/>
              <a:t> </a:t>
            </a:r>
            <a:r>
              <a:rPr lang="en-US"/>
              <a:t>
</a:t>
            </a:r>
            <a:r>
              <a:rPr lang="en-US" sz="2200">
                <a:latin typeface="Arial Black"/>
              </a:rPr>
              <a:t>DB00102</a:t>
            </a:r>
            <a:endParaRPr/>
          </a:p>
        </p:txBody>
      </p:sp>
      <p:pic>
        <p:nvPicPr>
          <p:cNvPr descr="" id="39" name=""/>
          <p:cNvPicPr/>
          <p:nvPr/>
        </p:nvPicPr>
        <p:blipFill>
          <a:blip r:embed="rId1"/>
          <a:stretch>
            <a:fillRect/>
          </a:stretch>
        </p:blipFill>
        <p:spPr>
          <a:xfrm>
            <a:off x="2103120" y="1097280"/>
            <a:ext cx="5301360" cy="2377440"/>
          </a:xfrm>
          <a:prstGeom prst="rect">
            <a:avLst/>
          </a:prstGeom>
        </p:spPr>
      </p:pic>
    </p:spTree>
  </p:cSld>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0" name="TextShape 1"/>
          <p:cNvSpPr txBox="1"/>
          <p:nvPr/>
        </p:nvSpPr>
        <p:spPr>
          <a:xfrm>
            <a:off x="456840" y="274320"/>
            <a:ext cx="8870040" cy="6035040"/>
          </a:xfrm>
          <a:prstGeom prst="rect">
            <a:avLst/>
          </a:prstGeom>
        </p:spPr>
        <p:txBody>
          <a:bodyPr bIns="0" lIns="0" rIns="0" tIns="0" wrap="none"/>
          <a:p>
            <a:pPr>
              <a:buSzPct val="45000"/>
              <a:buFont typeface="StarSymbol"/>
              <a:buChar char=""/>
            </a:pPr>
            <a:r>
              <a:rPr lang="en-US" sz="2000">
                <a:latin typeface="Arial Black"/>
              </a:rPr>
              <a:t>Target :</a:t>
            </a:r>
            <a:r>
              <a:rPr lang="en-US" sz="2000">
                <a:latin typeface="Arial"/>
              </a:rPr>
              <a:t> Platelet-derived growth factor receptor beta,Platelet-derived growth factor receptor alpha,Alpha-2-macroglobulin.</a:t>
            </a:r>
            <a:endParaRPr/>
          </a:p>
          <a:p>
            <a:pPr>
              <a:buSzPct val="45000"/>
              <a:buFont typeface="StarSymbol"/>
              <a:buChar char=""/>
            </a:pPr>
            <a:r>
              <a:rPr lang="en-US" sz="2000">
                <a:latin typeface="Arial Black"/>
              </a:rPr>
              <a:t>Pharmacodynamics :</a:t>
            </a:r>
            <a:r>
              <a:rPr lang="en-US" sz="2000"/>
              <a:t> Used for the topical treatment of skin ulcers, Regranex has a biological activity similar to that of endogenous platelet-derived growth factor, which includes promoting the chemotactic recruitment and proliferation of cells involved in wound repair and enhancing the formation of granulation tissue.</a:t>
            </a:r>
            <a:endParaRPr/>
          </a:p>
          <a:p>
            <a:pPr>
              <a:buSzPct val="45000"/>
              <a:buFont typeface="StarSymbol"/>
              <a:buChar char=""/>
            </a:pPr>
            <a:r>
              <a:rPr lang="en-US" sz="2000">
                <a:latin typeface="Arial Black"/>
              </a:rPr>
              <a:t>Mechanism of action :</a:t>
            </a:r>
            <a:r>
              <a:rPr lang="en-US" sz="2000"/>
              <a:t> Binds to the beta platelet-derived growth factor (PDGF) receptor, a tyrosine kinase receptor. PDGF is known to exist as a dimer, and activates its signaling pathway by a ligand induced receptor dimerization and autophosphorylation. PDGF receptors also contain many auto-phosphorylation sites, which serve to mediate binding of SH2 sites and subsequently signal corresponding pathways. There are five different isoforms of PDGF that activate through two different receptors (alpha and beta).</a:t>
            </a:r>
            <a:endParaRPr/>
          </a:p>
          <a:p>
            <a:pPr>
              <a:buSzPct val="45000"/>
              <a:buFont typeface="StarSymbol"/>
              <a:buChar char=""/>
            </a:pPr>
            <a:r>
              <a:rPr lang="en-US" sz="2000">
                <a:latin typeface="Arial Black"/>
              </a:rPr>
              <a:t>Sequence :</a:t>
            </a:r>
            <a:r>
              <a:rPr lang="en-US" sz="2000"/>
              <a:t> SLGSLTIAEPAMIAECKTRTEVFEISRRLIDRTNANFLVWPPCVEVQRCSGCCNNRNVQCRPTQVQLRPVQVRKIEIVRKKPIFKKATVTLEDHLACKCETVAAARPVT</a:t>
            </a:r>
            <a:endParaRPr/>
          </a:p>
          <a:p>
            <a:pPr>
              <a:buSzPct val="45000"/>
              <a:buFont typeface="StarSymbol"/>
              <a:buChar char=""/>
            </a:pPr>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1" name="TextShape 1"/>
          <p:cNvSpPr txBox="1"/>
          <p:nvPr/>
        </p:nvSpPr>
        <p:spPr>
          <a:xfrm>
            <a:off x="457200" y="279000"/>
            <a:ext cx="8870040" cy="4384440"/>
          </a:xfrm>
          <a:prstGeom prst="rect">
            <a:avLst/>
          </a:prstGeom>
        </p:spPr>
        <p:txBody>
          <a:bodyPr bIns="0" lIns="0" rIns="0" tIns="0" wrap="none"/>
          <a:p>
            <a:pPr>
              <a:buSzPct val="45000"/>
              <a:buFont typeface="StarSymbol"/>
              <a:buChar char=""/>
            </a:pPr>
            <a:r>
              <a:rPr lang="en-US" sz="2000">
                <a:latin typeface="Arial Black"/>
              </a:rPr>
              <a:t>Brand name :</a:t>
            </a:r>
            <a:r>
              <a:rPr lang="en-US" sz="2000"/>
              <a:t> OMJ Pharmaceutical's Regranex</a:t>
            </a:r>
            <a:endParaRPr/>
          </a:p>
          <a:p>
            <a:pPr>
              <a:buSzPct val="45000"/>
              <a:buFont typeface="StarSymbol"/>
              <a:buChar char=""/>
            </a:pPr>
            <a:r>
              <a:rPr lang="en-US" sz="2000">
                <a:latin typeface="Arial Black"/>
              </a:rPr>
              <a:t>Preparation :</a:t>
            </a:r>
            <a:r>
              <a:rPr lang="en-US" sz="2000"/>
              <a:t> Gel: 0.01%</a:t>
            </a:r>
            <a:endParaRPr/>
          </a:p>
          <a:p>
            <a:pPr>
              <a:buSzPct val="45000"/>
              <a:buFont typeface="StarSymbol"/>
              <a:buChar char=""/>
            </a:pPr>
            <a:r>
              <a:rPr lang="en-US" sz="2000">
                <a:latin typeface="Arial Black"/>
              </a:rPr>
              <a:t>Storage : </a:t>
            </a:r>
            <a:r>
              <a:rPr lang="en-US" sz="2000"/>
              <a:t>Becaplermin should be stored in a refrigerator at 2 C to 8 C (36 F to 46 F). It should not be frozen and should not be used after the expiration date imprinted on the tube.</a:t>
            </a:r>
            <a:endParaRPr/>
          </a:p>
          <a:p>
            <a:pPr>
              <a:buSzPct val="45000"/>
              <a:buFont typeface="StarSymbol"/>
              <a:buChar char=""/>
            </a:pPr>
            <a:r>
              <a:rPr lang="en-US" sz="2000">
                <a:latin typeface="Arial Black"/>
              </a:rPr>
              <a:t>Prescribed for :</a:t>
            </a:r>
            <a:r>
              <a:rPr lang="en-US" sz="2000"/>
              <a:t> Becaplermin is used to treat diabetic ulcers of the lower limbs (foot, ankle and leg) along with usual ulcer care which includes the removal of dead tissue, reduction of pressure on the ulcer, and management of infection.</a:t>
            </a:r>
            <a:endParaRPr/>
          </a:p>
          <a:p>
            <a:pPr>
              <a:buSzPct val="45000"/>
              <a:buFont typeface="StarSymbol"/>
              <a:buChar char=""/>
            </a:pPr>
            <a:r>
              <a:rPr lang="en-US" sz="2000">
                <a:latin typeface="Arial Black"/>
              </a:rPr>
              <a:t>Dosing : </a:t>
            </a:r>
            <a:r>
              <a:rPr lang="en-US" sz="2000"/>
              <a:t>The amount of becaplermin that is applied to the ulcer depends on the size of the ulcer. This can be calculated by measuring the greatest length and width of the ulcer and then applying the amount that is recommended by the directions that accompany each tube of becaplermin. The following method is recommended depending on whether the measurements are in inches or centimeters as follows:</a:t>
            </a:r>
            <a:endParaRPr/>
          </a:p>
          <a:p>
            <a:pPr>
              <a:buSzPct val="45000"/>
              <a:buFont typeface="StarSymbol"/>
              <a:buChar char=""/>
            </a:pPr>
            <a:endParaRPr/>
          </a:p>
          <a:p>
            <a:pPr>
              <a:buSzPct val="45000"/>
              <a:buFont typeface="StarSymbol"/>
              <a:buChar char=""/>
            </a:pPr>
            <a:r>
              <a:rPr lang="en-US" sz="2000"/>
              <a:t>A 15 g tube: length of ulcer x width x 0.6 = length of gel (inches) or length of ulcer x width ÷ 4 = length of gel (cm)</a:t>
            </a:r>
            <a:endParaRPr/>
          </a:p>
          <a:p>
            <a:pPr>
              <a:buSzPct val="45000"/>
              <a:buFont typeface="StarSymbol"/>
              <a:buChar char=""/>
            </a:pPr>
            <a:r>
              <a:rPr lang="en-US" sz="2000"/>
              <a:t>A 2 g tube: length of ulcer x width x 1.3 = length of gel (inches) or length of ulcer x width ÷ 2 = length of gel (cm)</a:t>
            </a:r>
            <a:endParaRPr/>
          </a:p>
          <a:p>
            <a:pPr>
              <a:buSzPct val="45000"/>
              <a:buFont typeface="StarSymbol"/>
              <a:buChar char=""/>
            </a:pPr>
            <a:r>
              <a:rPr lang="en-US" sz="2000"/>
              <a:t>To apply becaplermin gel, hands should first be thoroughly washed. The tip of the tube should not be allowed to contact the ulcer site or any other surface and thereby become contaminated. The cap on the tube should be closed tightly after each use. The calculated amount of gel should be applied once a day.</a:t>
            </a:r>
            <a:endParaRPr/>
          </a:p>
          <a:p>
            <a:pPr>
              <a:buSzPct val="45000"/>
              <a:buFont typeface="StarSymbol"/>
              <a:buChar char=""/>
            </a:pPr>
            <a:r>
              <a:rPr lang="en-US" sz="2000">
                <a:latin typeface="Arial Black"/>
              </a:rPr>
              <a:t>Drug interactions :</a:t>
            </a:r>
            <a:r>
              <a:rPr lang="en-US" sz="2000"/>
              <a:t> There are no known important drug interactions that can occur with becaplermin.</a:t>
            </a:r>
            <a:endParaRPr/>
          </a:p>
          <a:p>
            <a:pPr>
              <a:buSzPct val="45000"/>
              <a:buFont typeface="StarSymbol"/>
              <a:buChar char=""/>
            </a:pPr>
            <a:r>
              <a:rPr lang="en-US" sz="2000">
                <a:latin typeface="Arial Black"/>
              </a:rPr>
              <a:t>Side effects and precautions : </a:t>
            </a:r>
            <a:r>
              <a:rPr lang="en-US" sz="2000"/>
              <a:t>The most common side effect of becaplermin is a rash that can develop on the skin where it is applied. Other important side effects caused by the drug include redness of the skin called erythema, a skin ulcer with possible infection and pain at the location where the drug is applied. An increased risk of developing cancer or dying from cancer has been reported with becaplermin use. The drug should be used with caution in individuals with a history of cancer.</a:t>
            </a:r>
            <a:endParaRPr/>
          </a:p>
          <a:p>
            <a:pPr>
              <a:buSzPct val="45000"/>
              <a:buFont typeface="StarSymbol"/>
              <a:buChar char=""/>
            </a:pPr>
            <a:r>
              <a:rPr lang="en-US" sz="2400"/>
              <a:t> </a:t>
            </a:r>
            <a:r>
              <a:rPr lang="en-US"/>
              <a:t>  </a:t>
            </a:r>
            <a:endParaRPr/>
          </a:p>
        </p:txBody>
      </p:sp>
    </p:spTree>
  </p:cSld>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2" name="TextShape 1"/>
          <p:cNvSpPr txBox="1"/>
          <p:nvPr/>
        </p:nvSpPr>
        <p:spPr>
          <a:xfrm>
            <a:off x="504000" y="457200"/>
            <a:ext cx="8870040" cy="4384440"/>
          </a:xfrm>
          <a:prstGeom prst="rect">
            <a:avLst/>
          </a:prstGeom>
        </p:spPr>
        <p:txBody>
          <a:bodyPr bIns="0" lIns="0" rIns="0" tIns="0" wrap="none"/>
          <a:p>
            <a:pPr>
              <a:buSzPct val="45000"/>
              <a:buFont typeface="StarSymbol"/>
              <a:buChar char=""/>
            </a:pPr>
            <a:r>
              <a:rPr lang="en-US" sz="2000">
                <a:latin typeface="Arial Black"/>
              </a:rPr>
              <a:t>General reference : </a:t>
            </a:r>
            <a:r>
              <a:rPr lang="en-US" sz="2000"/>
              <a:t> http://www.ema.europa.eu/docs/en_GB/document_library/EPAR_-_Scientific_Discussion/human/000212/WC500050140.pdf</a:t>
            </a:r>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