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6" r:id="rId7"/>
    <p:sldId id="256" r:id="rId8"/>
    <p:sldId id="257" r:id="rId9"/>
    <p:sldId id="265"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003"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9AE55C-AF88-48A2-B7F6-CE3AD57EEDC0}"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380077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AE55C-AF88-48A2-B7F6-CE3AD57EEDC0}"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3259993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AE55C-AF88-48A2-B7F6-CE3AD57EEDC0}"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30682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AE55C-AF88-48A2-B7F6-CE3AD57EEDC0}"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330147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AE55C-AF88-48A2-B7F6-CE3AD57EEDC0}"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246624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9AE55C-AF88-48A2-B7F6-CE3AD57EEDC0}"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344867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9AE55C-AF88-48A2-B7F6-CE3AD57EEDC0}"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242941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9AE55C-AF88-48A2-B7F6-CE3AD57EEDC0}"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278500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AE55C-AF88-48A2-B7F6-CE3AD57EEDC0}"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3040842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AE55C-AF88-48A2-B7F6-CE3AD57EEDC0}"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330163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AE55C-AF88-48A2-B7F6-CE3AD57EEDC0}"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5E1B2-8870-410A-9100-274152346555}" type="slidenum">
              <a:rPr lang="en-US" smtClean="0"/>
              <a:t>‹#›</a:t>
            </a:fld>
            <a:endParaRPr lang="en-US"/>
          </a:p>
        </p:txBody>
      </p:sp>
    </p:spTree>
    <p:extLst>
      <p:ext uri="{BB962C8B-B14F-4D97-AF65-F5344CB8AC3E}">
        <p14:creationId xmlns:p14="http://schemas.microsoft.com/office/powerpoint/2010/main" val="50504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AE55C-AF88-48A2-B7F6-CE3AD57EEDC0}" type="datetimeFigureOut">
              <a:rPr lang="en-US" smtClean="0"/>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5E1B2-8870-410A-9100-274152346555}" type="slidenum">
              <a:rPr lang="en-US" smtClean="0"/>
              <a:t>‹#›</a:t>
            </a:fld>
            <a:endParaRPr lang="en-US"/>
          </a:p>
        </p:txBody>
      </p:sp>
    </p:spTree>
    <p:extLst>
      <p:ext uri="{BB962C8B-B14F-4D97-AF65-F5344CB8AC3E}">
        <p14:creationId xmlns:p14="http://schemas.microsoft.com/office/powerpoint/2010/main" val="183360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9307" y="1524000"/>
            <a:ext cx="2577950" cy="646331"/>
          </a:xfrm>
          <a:prstGeom prst="rect">
            <a:avLst/>
          </a:prstGeom>
        </p:spPr>
        <p:txBody>
          <a:bodyPr wrap="none">
            <a:spAutoFit/>
          </a:bodyPr>
          <a:lstStyle/>
          <a:p>
            <a:r>
              <a:rPr lang="en-US" sz="3600" dirty="0" smtClean="0"/>
              <a:t>BELIMUMAB</a:t>
            </a:r>
            <a:endParaRPr lang="en-US" sz="3600" dirty="0"/>
          </a:p>
        </p:txBody>
      </p:sp>
      <p:sp>
        <p:nvSpPr>
          <p:cNvPr id="5" name="Rectangle 4"/>
          <p:cNvSpPr/>
          <p:nvPr/>
        </p:nvSpPr>
        <p:spPr>
          <a:xfrm>
            <a:off x="203772" y="304800"/>
            <a:ext cx="1317990" cy="461665"/>
          </a:xfrm>
          <a:prstGeom prst="rect">
            <a:avLst/>
          </a:prstGeom>
        </p:spPr>
        <p:txBody>
          <a:bodyPr wrap="none">
            <a:spAutoFit/>
          </a:bodyPr>
          <a:lstStyle/>
          <a:p>
            <a:r>
              <a:rPr lang="en-US" sz="2400" dirty="0"/>
              <a:t>DB08879</a:t>
            </a:r>
          </a:p>
        </p:txBody>
      </p:sp>
      <p:sp>
        <p:nvSpPr>
          <p:cNvPr id="6" name="Rectangle 5"/>
          <p:cNvSpPr/>
          <p:nvPr/>
        </p:nvSpPr>
        <p:spPr>
          <a:xfrm>
            <a:off x="1059307" y="2514600"/>
            <a:ext cx="3012363" cy="400110"/>
          </a:xfrm>
          <a:prstGeom prst="rect">
            <a:avLst/>
          </a:prstGeom>
        </p:spPr>
        <p:txBody>
          <a:bodyPr wrap="none">
            <a:spAutoFit/>
          </a:bodyPr>
          <a:lstStyle/>
          <a:p>
            <a:r>
              <a:rPr lang="pt-BR" sz="2000" dirty="0"/>
              <a:t>C </a:t>
            </a:r>
            <a:r>
              <a:rPr lang="pt-BR" sz="2000" baseline="-25000" dirty="0"/>
              <a:t>6358</a:t>
            </a:r>
            <a:r>
              <a:rPr lang="pt-BR" sz="2000" dirty="0"/>
              <a:t> H </a:t>
            </a:r>
            <a:r>
              <a:rPr lang="pt-BR" sz="2000" baseline="-25000" dirty="0"/>
              <a:t>9904</a:t>
            </a:r>
            <a:r>
              <a:rPr lang="pt-BR" sz="2000" dirty="0"/>
              <a:t> N </a:t>
            </a:r>
            <a:r>
              <a:rPr lang="pt-BR" sz="2000" baseline="-25000" dirty="0"/>
              <a:t>1728</a:t>
            </a:r>
            <a:r>
              <a:rPr lang="pt-BR" sz="2000" dirty="0"/>
              <a:t> O </a:t>
            </a:r>
            <a:r>
              <a:rPr lang="pt-BR" sz="2000" baseline="-25000" dirty="0"/>
              <a:t>2010</a:t>
            </a:r>
            <a:r>
              <a:rPr lang="pt-BR" sz="2000" dirty="0"/>
              <a:t> S </a:t>
            </a:r>
            <a:r>
              <a:rPr lang="pt-BR" sz="2000" baseline="-25000" dirty="0"/>
              <a:t>44</a:t>
            </a:r>
            <a:endParaRPr lang="en-US" sz="2000" dirty="0"/>
          </a:p>
        </p:txBody>
      </p:sp>
      <p:sp>
        <p:nvSpPr>
          <p:cNvPr id="7" name="Rectangle 6"/>
          <p:cNvSpPr/>
          <p:nvPr/>
        </p:nvSpPr>
        <p:spPr>
          <a:xfrm>
            <a:off x="1059307" y="3059668"/>
            <a:ext cx="946093" cy="369332"/>
          </a:xfrm>
          <a:prstGeom prst="rect">
            <a:avLst/>
          </a:prstGeom>
        </p:spPr>
        <p:txBody>
          <a:bodyPr wrap="none">
            <a:spAutoFit/>
          </a:bodyPr>
          <a:lstStyle/>
          <a:p>
            <a:r>
              <a:rPr lang="en-US" dirty="0"/>
              <a:t>147 </a:t>
            </a:r>
            <a:r>
              <a:rPr lang="en-US" dirty="0" err="1"/>
              <a:t>kDa</a:t>
            </a:r>
            <a:endParaRPr lang="en-US" dirty="0"/>
          </a:p>
        </p:txBody>
      </p:sp>
      <p:sp>
        <p:nvSpPr>
          <p:cNvPr id="8" name="Rectangle 7"/>
          <p:cNvSpPr/>
          <p:nvPr/>
        </p:nvSpPr>
        <p:spPr>
          <a:xfrm>
            <a:off x="1059307" y="4495800"/>
            <a:ext cx="2341795" cy="646331"/>
          </a:xfrm>
          <a:prstGeom prst="rect">
            <a:avLst/>
          </a:prstGeom>
        </p:spPr>
        <p:txBody>
          <a:bodyPr wrap="none">
            <a:spAutoFit/>
          </a:bodyPr>
          <a:lstStyle/>
          <a:p>
            <a:r>
              <a:rPr lang="en-US" dirty="0" smtClean="0"/>
              <a:t>CATEGORY</a:t>
            </a:r>
            <a:br>
              <a:rPr lang="en-US" dirty="0" smtClean="0"/>
            </a:br>
            <a:r>
              <a:rPr lang="en-US" dirty="0" smtClean="0"/>
              <a:t>Monoclonal </a:t>
            </a:r>
            <a:r>
              <a:rPr lang="en-US" dirty="0"/>
              <a:t>antibodies</a:t>
            </a:r>
          </a:p>
        </p:txBody>
      </p:sp>
    </p:spTree>
    <p:extLst>
      <p:ext uri="{BB962C8B-B14F-4D97-AF65-F5344CB8AC3E}">
        <p14:creationId xmlns:p14="http://schemas.microsoft.com/office/powerpoint/2010/main" val="1691625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66800"/>
            <a:ext cx="7162800" cy="3170099"/>
          </a:xfrm>
          <a:prstGeom prst="rect">
            <a:avLst/>
          </a:prstGeom>
        </p:spPr>
        <p:txBody>
          <a:bodyPr wrap="square">
            <a:spAutoFit/>
          </a:bodyPr>
          <a:lstStyle/>
          <a:p>
            <a:r>
              <a:rPr lang="en-US" sz="2000" dirty="0"/>
              <a:t>Scott LJ, </a:t>
            </a:r>
            <a:r>
              <a:rPr lang="en-US" sz="2000" dirty="0" err="1"/>
              <a:t>Burness</a:t>
            </a:r>
            <a:r>
              <a:rPr lang="en-US" sz="2000" dirty="0"/>
              <a:t> CB, McCormack PL: </a:t>
            </a:r>
            <a:r>
              <a:rPr lang="en-US" sz="2000" dirty="0" err="1"/>
              <a:t>Belimumab</a:t>
            </a:r>
            <a:r>
              <a:rPr lang="en-US" sz="2000" dirty="0"/>
              <a:t>: a guide to its use in systemic lupus erythematosus. </a:t>
            </a:r>
            <a:r>
              <a:rPr lang="en-US" sz="2000" dirty="0" err="1"/>
              <a:t>BioDrugs</a:t>
            </a:r>
            <a:r>
              <a:rPr lang="en-US" sz="2000" dirty="0"/>
              <a:t>. 2012 Jun 1;26(3):195-9</a:t>
            </a:r>
            <a:endParaRPr lang="en-US" sz="2000" dirty="0" smtClean="0"/>
          </a:p>
          <a:p>
            <a:r>
              <a:rPr lang="en-US" sz="2000" dirty="0" smtClean="0"/>
              <a:t>http</a:t>
            </a:r>
            <a:r>
              <a:rPr lang="en-US" sz="2000" dirty="0" smtClean="0"/>
              <a:t>://www.ncbi.nlm.nih.gov/pubmed/25396065 http://www.ncbi.nlm.nih.gov/pubmed/25303323 http://www.ncbi.nlm.nih.gov/pubmed/25243173 http://www.ncbi.nlm.nih.gov/pubmed/25205827 http://www.ncbi.nlm.nih.gov/pubmed/25201862 http://www.ncbi.nlm.nih.gov/pubmed/25107935 http://www.ncbi.nlm.nih.gov/pubmed/25034159 http://www.ncbi.nlm.nih.gov/pubmed/25005336</a:t>
            </a:r>
            <a:endParaRPr lang="en-US" sz="2000" dirty="0"/>
          </a:p>
        </p:txBody>
      </p:sp>
      <p:sp>
        <p:nvSpPr>
          <p:cNvPr id="5" name="Rectangle 4"/>
          <p:cNvSpPr/>
          <p:nvPr/>
        </p:nvSpPr>
        <p:spPr>
          <a:xfrm>
            <a:off x="228600" y="4113074"/>
            <a:ext cx="6705600" cy="1938992"/>
          </a:xfrm>
          <a:prstGeom prst="rect">
            <a:avLst/>
          </a:prstGeom>
        </p:spPr>
        <p:txBody>
          <a:bodyPr wrap="square">
            <a:spAutoFit/>
          </a:bodyPr>
          <a:lstStyle/>
          <a:p>
            <a:r>
              <a:rPr lang="en-US" sz="2000" dirty="0" smtClean="0"/>
              <a:t>http://www.ncbi.nlm.nih.gov/pubmed/22593633 http://www.ncbi.nlm.nih.gov/pubmed/22097430 http://www.ncbi.nlm.nih.gov/pubmed/21659968 http://www.ncbi.nlm.nih.gov/pubmed/21553691 http://www.ncbi.nlm.nih.gov/pubmed/21309405 http://www.ncbi.nlm.nih.gov/pubmed/20509716 </a:t>
            </a:r>
            <a:endParaRPr lang="en-US" sz="2000" dirty="0"/>
          </a:p>
        </p:txBody>
      </p:sp>
      <p:sp>
        <p:nvSpPr>
          <p:cNvPr id="2" name="TextBox 1"/>
          <p:cNvSpPr txBox="1"/>
          <p:nvPr/>
        </p:nvSpPr>
        <p:spPr>
          <a:xfrm>
            <a:off x="228600" y="381000"/>
            <a:ext cx="1762214" cy="461665"/>
          </a:xfrm>
          <a:prstGeom prst="rect">
            <a:avLst/>
          </a:prstGeom>
          <a:noFill/>
        </p:spPr>
        <p:txBody>
          <a:bodyPr wrap="none" rtlCol="0">
            <a:spAutoFit/>
          </a:bodyPr>
          <a:lstStyle/>
          <a:p>
            <a:r>
              <a:rPr lang="en-US" sz="2400" dirty="0" smtClean="0"/>
              <a:t>REFERENCES</a:t>
            </a:r>
            <a:endParaRPr lang="en-US" sz="2400" dirty="0"/>
          </a:p>
        </p:txBody>
      </p:sp>
    </p:spTree>
    <p:extLst>
      <p:ext uri="{BB962C8B-B14F-4D97-AF65-F5344CB8AC3E}">
        <p14:creationId xmlns:p14="http://schemas.microsoft.com/office/powerpoint/2010/main" val="419619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14400"/>
            <a:ext cx="8534400" cy="4708981"/>
          </a:xfrm>
          <a:prstGeom prst="rect">
            <a:avLst/>
          </a:prstGeom>
        </p:spPr>
        <p:txBody>
          <a:bodyPr wrap="square">
            <a:spAutoFit/>
          </a:bodyPr>
          <a:lstStyle/>
          <a:p>
            <a:r>
              <a:rPr lang="en-US" sz="2000" dirty="0" smtClean="0"/>
              <a:t>DESCRIPTION</a:t>
            </a:r>
          </a:p>
          <a:p>
            <a:endParaRPr lang="en-US" sz="2000" dirty="0" smtClean="0"/>
          </a:p>
          <a:p>
            <a:r>
              <a:rPr lang="en-US" sz="2000" dirty="0" err="1" smtClean="0"/>
              <a:t>Belimumab</a:t>
            </a:r>
            <a:r>
              <a:rPr lang="en-US" sz="2000" dirty="0" smtClean="0"/>
              <a:t> </a:t>
            </a:r>
            <a:r>
              <a:rPr lang="en-US" sz="2000" dirty="0"/>
              <a:t>is an intravenous </a:t>
            </a:r>
            <a:r>
              <a:rPr lang="en-US" sz="2000" dirty="0" err="1"/>
              <a:t>immunosupressant</a:t>
            </a:r>
            <a:r>
              <a:rPr lang="en-US" sz="2000" dirty="0"/>
              <a:t> for the adjunctive treatment of systemic lupus erythematosus (SLE). More specifically, it is a fully human recombinant IgG1λ monoclonal antibody produced from a recombinant NS0 cell line stably transfected with the </a:t>
            </a:r>
            <a:r>
              <a:rPr lang="en-US" sz="2000" dirty="0" err="1"/>
              <a:t>belimumab</a:t>
            </a:r>
            <a:r>
              <a:rPr lang="en-US" sz="2000" dirty="0"/>
              <a:t> heavy chain and light chain genes. It is the first biological treatment approved for the indication of SLE. Concomitant use with live or inactivated vaccines must be avoided. </a:t>
            </a:r>
            <a:r>
              <a:rPr lang="en-US" sz="2000" dirty="0" err="1"/>
              <a:t>Belimumab</a:t>
            </a:r>
            <a:r>
              <a:rPr lang="en-US" sz="2000" dirty="0"/>
              <a:t> was FDA approved on March 9, 2011. </a:t>
            </a:r>
            <a:r>
              <a:rPr lang="en-US" sz="2000" dirty="0" err="1"/>
              <a:t>Belimumab</a:t>
            </a:r>
            <a:r>
              <a:rPr lang="en-US" sz="2000" dirty="0"/>
              <a:t> consists of 2 heavy chains, and 2 light chains of the lambda subclass. Each heavy chain contains 452 amino acid residues and each light chain contains 214 amino acid residues. There are 3 post-translational modifications: a conserved N-linked glycosylation on the CH2 domain at </a:t>
            </a:r>
            <a:r>
              <a:rPr lang="en-US" sz="2000" dirty="0" err="1"/>
              <a:t>Asn</a:t>
            </a:r>
            <a:r>
              <a:rPr lang="en-US" sz="2000" dirty="0"/>
              <a:t> 303 of the heavy chain, the conversion of the N-terminal glutamine residue of the heavy chain into </a:t>
            </a:r>
            <a:r>
              <a:rPr lang="en-US" sz="2000" dirty="0" err="1"/>
              <a:t>pyroglutamate</a:t>
            </a:r>
            <a:r>
              <a:rPr lang="en-US" sz="2000" dirty="0"/>
              <a:t>, and loss of C-terminal lysine residue of the heavy chain.</a:t>
            </a:r>
          </a:p>
        </p:txBody>
      </p:sp>
    </p:spTree>
    <p:extLst>
      <p:ext uri="{BB962C8B-B14F-4D97-AF65-F5344CB8AC3E}">
        <p14:creationId xmlns:p14="http://schemas.microsoft.com/office/powerpoint/2010/main" val="107346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54301"/>
            <a:ext cx="8686800" cy="3785652"/>
          </a:xfrm>
          <a:prstGeom prst="rect">
            <a:avLst/>
          </a:prstGeom>
        </p:spPr>
        <p:txBody>
          <a:bodyPr wrap="square">
            <a:spAutoFit/>
          </a:bodyPr>
          <a:lstStyle/>
          <a:p>
            <a:r>
              <a:rPr lang="en-US" sz="2000" dirty="0" smtClean="0"/>
              <a:t>INDICATION	</a:t>
            </a:r>
          </a:p>
          <a:p>
            <a:r>
              <a:rPr lang="en-US" sz="2000" dirty="0" smtClean="0"/>
              <a:t>Adjunct </a:t>
            </a:r>
            <a:r>
              <a:rPr lang="en-US" sz="2000" dirty="0"/>
              <a:t>treatment for auto-antibody-positive active systemic lupus </a:t>
            </a:r>
            <a:endParaRPr lang="en-US" sz="2000" dirty="0" smtClean="0"/>
          </a:p>
          <a:p>
            <a:r>
              <a:rPr lang="en-US" sz="2000" dirty="0" smtClean="0"/>
              <a:t>erythematosus</a:t>
            </a:r>
            <a:r>
              <a:rPr lang="en-US" sz="2000" dirty="0"/>
              <a:t>.</a:t>
            </a:r>
          </a:p>
          <a:p>
            <a:endParaRPr lang="en-US" sz="2000" dirty="0" smtClean="0"/>
          </a:p>
          <a:p>
            <a:endParaRPr lang="en-US" sz="2000" dirty="0"/>
          </a:p>
          <a:p>
            <a:endParaRPr lang="en-US" sz="2000" dirty="0" smtClean="0"/>
          </a:p>
          <a:p>
            <a:r>
              <a:rPr lang="en-US" sz="2000" dirty="0" smtClean="0"/>
              <a:t>PHARMACODYNAMICS</a:t>
            </a:r>
            <a:r>
              <a:rPr lang="en-US" sz="2000" dirty="0"/>
              <a:t>	</a:t>
            </a:r>
            <a:endParaRPr lang="en-US" sz="2000" dirty="0" smtClean="0"/>
          </a:p>
          <a:p>
            <a:r>
              <a:rPr lang="en-US" sz="2000" dirty="0" smtClean="0"/>
              <a:t>By </a:t>
            </a:r>
            <a:r>
              <a:rPr lang="en-US" sz="2000" dirty="0"/>
              <a:t>the 52nd week of treatment with </a:t>
            </a:r>
            <a:r>
              <a:rPr lang="en-US" sz="2000" dirty="0" err="1"/>
              <a:t>belimumab</a:t>
            </a:r>
            <a:r>
              <a:rPr lang="en-US" sz="2000" dirty="0"/>
              <a:t>, a reduction in CD19+, CD20+, naive and activated B cells, plasma cells, </a:t>
            </a:r>
            <a:r>
              <a:rPr lang="en-US" sz="2000" dirty="0" err="1"/>
              <a:t>plasmacytoid</a:t>
            </a:r>
            <a:r>
              <a:rPr lang="en-US" sz="2000" dirty="0"/>
              <a:t> cells, and SLE B-cell subset can be observed. Reductions in plasma cells and SLE B-cell subset can be seen by the eighth week and these levels were maintained to week 52. </a:t>
            </a:r>
            <a:r>
              <a:rPr lang="en-US" sz="2000" dirty="0" err="1"/>
              <a:t>Belimumab</a:t>
            </a:r>
            <a:r>
              <a:rPr lang="en-US" sz="2000" dirty="0"/>
              <a:t> also reduced levels of IgG and anti-dsDNA.</a:t>
            </a:r>
          </a:p>
        </p:txBody>
      </p:sp>
    </p:spTree>
    <p:extLst>
      <p:ext uri="{BB962C8B-B14F-4D97-AF65-F5344CB8AC3E}">
        <p14:creationId xmlns:p14="http://schemas.microsoft.com/office/powerpoint/2010/main" val="28897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35772"/>
            <a:ext cx="8534400" cy="4093428"/>
          </a:xfrm>
          <a:prstGeom prst="rect">
            <a:avLst/>
          </a:prstGeom>
        </p:spPr>
        <p:txBody>
          <a:bodyPr wrap="square">
            <a:spAutoFit/>
          </a:bodyPr>
          <a:lstStyle/>
          <a:p>
            <a:r>
              <a:rPr lang="en-US" sz="2000" dirty="0" smtClean="0"/>
              <a:t>MECHANISM OF ACTION	</a:t>
            </a:r>
          </a:p>
          <a:p>
            <a:r>
              <a:rPr lang="en-US" sz="2000" dirty="0" err="1" smtClean="0"/>
              <a:t>Belimumab</a:t>
            </a:r>
            <a:r>
              <a:rPr lang="en-US" sz="2000" dirty="0" smtClean="0"/>
              <a:t> </a:t>
            </a:r>
            <a:r>
              <a:rPr lang="en-US" sz="2000" dirty="0"/>
              <a:t>selectively binds to soluble human B lymphocyte stimulator protein (</a:t>
            </a:r>
            <a:r>
              <a:rPr lang="en-US" sz="2000" dirty="0" err="1"/>
              <a:t>BLyS</a:t>
            </a:r>
            <a:r>
              <a:rPr lang="en-US" sz="2000" dirty="0"/>
              <a:t>) so that </a:t>
            </a:r>
            <a:r>
              <a:rPr lang="en-US" sz="2000" dirty="0" err="1"/>
              <a:t>BLyS</a:t>
            </a:r>
            <a:r>
              <a:rPr lang="en-US" sz="2000" dirty="0"/>
              <a:t> is unable to bind to receptors on B lymphocytes. The binding of </a:t>
            </a:r>
            <a:r>
              <a:rPr lang="en-US" sz="2000" dirty="0" err="1"/>
              <a:t>BLyS</a:t>
            </a:r>
            <a:r>
              <a:rPr lang="en-US" sz="2000" dirty="0"/>
              <a:t> to its receptor is essential for the survival of B lymphocytes. Consequently, </a:t>
            </a:r>
            <a:r>
              <a:rPr lang="en-US" sz="2000" dirty="0" err="1"/>
              <a:t>belimumab</a:t>
            </a:r>
            <a:r>
              <a:rPr lang="en-US" sz="2000" dirty="0"/>
              <a:t> reduces B-cell mediated immunity and the autoimmune response.</a:t>
            </a:r>
          </a:p>
          <a:p>
            <a:endParaRPr lang="en-US" sz="2000" dirty="0" smtClean="0"/>
          </a:p>
          <a:p>
            <a:r>
              <a:rPr lang="en-US" sz="2000" dirty="0" smtClean="0"/>
              <a:t>ABSORPTION	</a:t>
            </a:r>
          </a:p>
          <a:p>
            <a:r>
              <a:rPr lang="en-US" sz="2000" dirty="0" err="1" smtClean="0"/>
              <a:t>Cmax</a:t>
            </a:r>
            <a:r>
              <a:rPr lang="en-US" sz="2000" dirty="0"/>
              <a:t>, 10 mg/kg, SLE patients = 313 µg/mL; AUC (0-∞), 10 mg/kg, SLE patients = 3083.</a:t>
            </a:r>
          </a:p>
          <a:p>
            <a:endParaRPr lang="en-US" sz="2000" dirty="0" smtClean="0"/>
          </a:p>
          <a:p>
            <a:r>
              <a:rPr lang="en-US" sz="2000" dirty="0" smtClean="0"/>
              <a:t>VOLUME OF DISTRIBUTION	</a:t>
            </a:r>
          </a:p>
          <a:p>
            <a:r>
              <a:rPr lang="en-US" sz="2000" dirty="0" smtClean="0"/>
              <a:t>10 </a:t>
            </a:r>
            <a:r>
              <a:rPr lang="en-US" sz="2000" dirty="0"/>
              <a:t>mg/kg, SLE patients = 5.29 L</a:t>
            </a:r>
          </a:p>
        </p:txBody>
      </p:sp>
    </p:spTree>
    <p:extLst>
      <p:ext uri="{BB962C8B-B14F-4D97-AF65-F5344CB8AC3E}">
        <p14:creationId xmlns:p14="http://schemas.microsoft.com/office/powerpoint/2010/main" val="389749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382000" cy="1323439"/>
          </a:xfrm>
          <a:prstGeom prst="rect">
            <a:avLst/>
          </a:prstGeom>
        </p:spPr>
        <p:txBody>
          <a:bodyPr wrap="square">
            <a:spAutoFit/>
          </a:bodyPr>
          <a:lstStyle/>
          <a:p>
            <a:r>
              <a:rPr lang="en-US" sz="2000" dirty="0" smtClean="0"/>
              <a:t>METABOLISM</a:t>
            </a:r>
            <a:r>
              <a:rPr lang="en-US" sz="2000" dirty="0"/>
              <a:t>	</a:t>
            </a:r>
          </a:p>
          <a:p>
            <a:endParaRPr lang="en-US" sz="2000" dirty="0"/>
          </a:p>
          <a:p>
            <a:r>
              <a:rPr lang="en-US" sz="2000" dirty="0"/>
              <a:t>Because </a:t>
            </a:r>
            <a:r>
              <a:rPr lang="en-US" sz="2000" dirty="0" err="1"/>
              <a:t>belimumab</a:t>
            </a:r>
            <a:r>
              <a:rPr lang="en-US" sz="2000" dirty="0"/>
              <a:t> is a protein, it is expected that it is degraded into peptides and amino acids by proteolytic enzymes.</a:t>
            </a:r>
          </a:p>
        </p:txBody>
      </p:sp>
      <p:sp>
        <p:nvSpPr>
          <p:cNvPr id="5" name="Rectangle 4"/>
          <p:cNvSpPr/>
          <p:nvPr/>
        </p:nvSpPr>
        <p:spPr>
          <a:xfrm>
            <a:off x="304800" y="2166878"/>
            <a:ext cx="8382000" cy="3785652"/>
          </a:xfrm>
          <a:prstGeom prst="rect">
            <a:avLst/>
          </a:prstGeom>
        </p:spPr>
        <p:txBody>
          <a:bodyPr wrap="square">
            <a:spAutoFit/>
          </a:bodyPr>
          <a:lstStyle/>
          <a:p>
            <a:r>
              <a:rPr lang="en-US" sz="2000" dirty="0" smtClean="0"/>
              <a:t>HALF LIFE	</a:t>
            </a:r>
          </a:p>
          <a:p>
            <a:r>
              <a:rPr lang="en-US" sz="2000" dirty="0" smtClean="0"/>
              <a:t>Terminal </a:t>
            </a:r>
            <a:r>
              <a:rPr lang="en-US" sz="2000" dirty="0"/>
              <a:t>elimination half-life, 10 mg/kg, SLE patients= 19.4 days; Distribution half-life, 10 mg/kg, SLE patients = 1.75 days.</a:t>
            </a:r>
          </a:p>
          <a:p>
            <a:endParaRPr lang="en-US" sz="2000" dirty="0" smtClean="0"/>
          </a:p>
          <a:p>
            <a:r>
              <a:rPr lang="en-US" sz="2000" dirty="0" smtClean="0"/>
              <a:t>CLEARANCE	</a:t>
            </a:r>
          </a:p>
          <a:p>
            <a:r>
              <a:rPr lang="en-US" sz="2000" dirty="0" smtClean="0"/>
              <a:t>Systemic </a:t>
            </a:r>
            <a:r>
              <a:rPr lang="en-US" sz="2000" dirty="0"/>
              <a:t>clearance, 10 mg/kg, SLE patients = 215 mL/day.</a:t>
            </a:r>
          </a:p>
          <a:p>
            <a:endParaRPr lang="en-US" sz="2000" dirty="0" smtClean="0"/>
          </a:p>
          <a:p>
            <a:r>
              <a:rPr lang="en-US" sz="2000" dirty="0" smtClean="0"/>
              <a:t>TOXICITY</a:t>
            </a:r>
            <a:r>
              <a:rPr lang="en-US" sz="2000" dirty="0"/>
              <a:t>	</a:t>
            </a:r>
            <a:endParaRPr lang="en-US" sz="2000" dirty="0" smtClean="0"/>
          </a:p>
          <a:p>
            <a:r>
              <a:rPr lang="en-US" sz="2000" dirty="0" smtClean="0"/>
              <a:t>The </a:t>
            </a:r>
            <a:r>
              <a:rPr lang="en-US" sz="2000" dirty="0"/>
              <a:t>most commonly-reported adverse reactions, occurring in ≥5% of patients in clinical trials were nausea, diarrhea, pyrexia, </a:t>
            </a:r>
            <a:r>
              <a:rPr lang="en-US" sz="2000" dirty="0" err="1"/>
              <a:t>nasopharyngitis</a:t>
            </a:r>
            <a:r>
              <a:rPr lang="en-US" sz="2000" dirty="0"/>
              <a:t>, bronchitis, insomnia, pain in extremity, depression, migraine, and pharyngitis. The most common serious adverse reactions were serious infections</a:t>
            </a:r>
          </a:p>
        </p:txBody>
      </p:sp>
    </p:spTree>
    <p:extLst>
      <p:ext uri="{BB962C8B-B14F-4D97-AF65-F5344CB8AC3E}">
        <p14:creationId xmlns:p14="http://schemas.microsoft.com/office/powerpoint/2010/main" val="402062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14097000" cy="6740307"/>
          </a:xfrm>
          <a:prstGeom prst="rect">
            <a:avLst/>
          </a:prstGeom>
        </p:spPr>
        <p:txBody>
          <a:bodyPr wrap="square">
            <a:spAutoFit/>
          </a:bodyPr>
          <a:lstStyle/>
          <a:p>
            <a:r>
              <a:rPr lang="en-US" dirty="0" smtClean="0"/>
              <a:t>DRUG INTERACTIONS	</a:t>
            </a:r>
          </a:p>
          <a:p>
            <a:endParaRPr lang="en-US" dirty="0" smtClean="0"/>
          </a:p>
          <a:p>
            <a:r>
              <a:rPr lang="en-US" dirty="0" err="1" smtClean="0"/>
              <a:t>Abatacept</a:t>
            </a:r>
            <a:r>
              <a:rPr lang="en-US" dirty="0"/>
              <a:t>	Avoid combination due to enhanced adverse effects of </a:t>
            </a:r>
            <a:r>
              <a:rPr lang="en-US" dirty="0" err="1"/>
              <a:t>belimumab</a:t>
            </a:r>
            <a:r>
              <a:rPr lang="en-US" dirty="0"/>
              <a:t>.</a:t>
            </a:r>
          </a:p>
          <a:p>
            <a:r>
              <a:rPr lang="en-US" dirty="0"/>
              <a:t>ado-</a:t>
            </a:r>
            <a:r>
              <a:rPr lang="en-US" dirty="0" err="1"/>
              <a:t>trastuzumab</a:t>
            </a:r>
            <a:r>
              <a:rPr lang="en-US" dirty="0"/>
              <a:t> </a:t>
            </a:r>
            <a:r>
              <a:rPr lang="en-US" dirty="0" err="1"/>
              <a:t>emtansine</a:t>
            </a:r>
            <a:r>
              <a:rPr lang="en-US" dirty="0"/>
              <a:t>	Avoid combination due to the increased risk of </a:t>
            </a:r>
            <a:r>
              <a:rPr lang="en-US" dirty="0" err="1"/>
              <a:t>belimumab</a:t>
            </a:r>
            <a:r>
              <a:rPr lang="en-US" dirty="0"/>
              <a:t> associated side effects.</a:t>
            </a:r>
          </a:p>
          <a:p>
            <a:r>
              <a:rPr lang="en-US" dirty="0" err="1"/>
              <a:t>Belatacept</a:t>
            </a:r>
            <a:r>
              <a:rPr lang="en-US" dirty="0"/>
              <a:t>	</a:t>
            </a:r>
            <a:r>
              <a:rPr lang="en-US" dirty="0" err="1"/>
              <a:t>Belimumab</a:t>
            </a:r>
            <a:r>
              <a:rPr lang="en-US" dirty="0"/>
              <a:t> increases the </a:t>
            </a:r>
            <a:r>
              <a:rPr lang="en-US" dirty="0" err="1"/>
              <a:t>immunosupressive</a:t>
            </a:r>
            <a:r>
              <a:rPr lang="en-US" dirty="0"/>
              <a:t> effect. Interaction is significant so monitor closely.</a:t>
            </a:r>
          </a:p>
          <a:p>
            <a:r>
              <a:rPr lang="en-US" dirty="0" err="1"/>
              <a:t>Bevacizumab</a:t>
            </a:r>
            <a:r>
              <a:rPr lang="en-US" dirty="0"/>
              <a:t>	Avoid combination due to enhanced adverse effects of </a:t>
            </a:r>
            <a:r>
              <a:rPr lang="en-US" dirty="0" err="1"/>
              <a:t>bevacizumab</a:t>
            </a:r>
            <a:endParaRPr lang="en-US" dirty="0"/>
          </a:p>
          <a:p>
            <a:r>
              <a:rPr lang="en-US" dirty="0"/>
              <a:t>Cyclophosphamide	Avoid combination due to enhanced toxic effects of cyclophosphamide.</a:t>
            </a:r>
          </a:p>
          <a:p>
            <a:r>
              <a:rPr lang="en-US" dirty="0" err="1"/>
              <a:t>Denosumab</a:t>
            </a:r>
            <a:r>
              <a:rPr lang="en-US" dirty="0"/>
              <a:t>	</a:t>
            </a:r>
            <a:r>
              <a:rPr lang="en-US" dirty="0" err="1"/>
              <a:t>Belimumab</a:t>
            </a:r>
            <a:r>
              <a:rPr lang="en-US" dirty="0"/>
              <a:t> increases the </a:t>
            </a:r>
            <a:r>
              <a:rPr lang="en-US" dirty="0" err="1"/>
              <a:t>immunosupressive</a:t>
            </a:r>
            <a:r>
              <a:rPr lang="en-US" dirty="0"/>
              <a:t> effect. Interaction is significant so monitor closely.</a:t>
            </a:r>
          </a:p>
          <a:p>
            <a:r>
              <a:rPr lang="en-US" dirty="0" err="1"/>
              <a:t>Etanercept</a:t>
            </a:r>
            <a:r>
              <a:rPr lang="en-US" dirty="0"/>
              <a:t>	Avoid combination because of enhanced adverse effects of </a:t>
            </a:r>
            <a:r>
              <a:rPr lang="en-US" dirty="0" err="1"/>
              <a:t>belimumab</a:t>
            </a:r>
            <a:r>
              <a:rPr lang="en-US" dirty="0"/>
              <a:t>.</a:t>
            </a:r>
          </a:p>
          <a:p>
            <a:r>
              <a:rPr lang="en-US" dirty="0" err="1"/>
              <a:t>Etanercept</a:t>
            </a:r>
            <a:r>
              <a:rPr lang="en-US" dirty="0"/>
              <a:t>	Avoid combination due to enhanced toxic effects of </a:t>
            </a:r>
            <a:r>
              <a:rPr lang="en-US" dirty="0" err="1"/>
              <a:t>belimumab</a:t>
            </a:r>
            <a:r>
              <a:rPr lang="en-US" dirty="0"/>
              <a:t>.</a:t>
            </a:r>
          </a:p>
          <a:p>
            <a:r>
              <a:rPr lang="en-US" dirty="0" err="1"/>
              <a:t>Fingolimod</a:t>
            </a:r>
            <a:r>
              <a:rPr lang="en-US" dirty="0"/>
              <a:t>	</a:t>
            </a:r>
            <a:r>
              <a:rPr lang="en-US" dirty="0" err="1"/>
              <a:t>Belimumab</a:t>
            </a:r>
            <a:r>
              <a:rPr lang="en-US" dirty="0"/>
              <a:t> increases the </a:t>
            </a:r>
            <a:r>
              <a:rPr lang="en-US" dirty="0" err="1"/>
              <a:t>immunosupressive</a:t>
            </a:r>
            <a:r>
              <a:rPr lang="en-US" dirty="0"/>
              <a:t> effect. Interaction is significant so monitor closely.</a:t>
            </a:r>
          </a:p>
          <a:p>
            <a:r>
              <a:rPr lang="en-US" dirty="0" err="1"/>
              <a:t>Gemtuzumab</a:t>
            </a:r>
            <a:r>
              <a:rPr lang="en-US" dirty="0"/>
              <a:t> </a:t>
            </a:r>
            <a:r>
              <a:rPr lang="en-US" dirty="0" err="1"/>
              <a:t>ozogamicin</a:t>
            </a:r>
            <a:r>
              <a:rPr lang="en-US" dirty="0"/>
              <a:t>	Avoid combination due to enhanced adverse effects of </a:t>
            </a:r>
            <a:r>
              <a:rPr lang="en-US" dirty="0" err="1"/>
              <a:t>belimumab</a:t>
            </a:r>
            <a:r>
              <a:rPr lang="en-US" dirty="0"/>
              <a:t>.</a:t>
            </a:r>
          </a:p>
          <a:p>
            <a:r>
              <a:rPr lang="en-US" dirty="0" err="1"/>
              <a:t>golimumab</a:t>
            </a:r>
            <a:r>
              <a:rPr lang="en-US" dirty="0"/>
              <a:t>	Avoid combination with </a:t>
            </a:r>
            <a:r>
              <a:rPr lang="en-US" dirty="0" err="1"/>
              <a:t>belimumab</a:t>
            </a:r>
            <a:r>
              <a:rPr lang="en-US" dirty="0"/>
              <a:t> due to the increased chance of </a:t>
            </a:r>
            <a:r>
              <a:rPr lang="en-US" dirty="0" err="1"/>
              <a:t>belimumab</a:t>
            </a:r>
            <a:r>
              <a:rPr lang="en-US" dirty="0"/>
              <a:t> associated side effects.</a:t>
            </a:r>
          </a:p>
          <a:p>
            <a:r>
              <a:rPr lang="en-US" dirty="0" err="1"/>
              <a:t>Hydroxyurea</a:t>
            </a:r>
            <a:r>
              <a:rPr lang="en-US" dirty="0"/>
              <a:t>	</a:t>
            </a:r>
            <a:r>
              <a:rPr lang="en-US" dirty="0" err="1"/>
              <a:t>Belimumab</a:t>
            </a:r>
            <a:r>
              <a:rPr lang="en-US" dirty="0"/>
              <a:t> increases the </a:t>
            </a:r>
            <a:r>
              <a:rPr lang="en-US" dirty="0" err="1"/>
              <a:t>immunosupressive</a:t>
            </a:r>
            <a:r>
              <a:rPr lang="en-US" dirty="0"/>
              <a:t> effect. Interaction is significant so monitor closely.</a:t>
            </a:r>
          </a:p>
          <a:p>
            <a:r>
              <a:rPr lang="en-US" dirty="0" err="1"/>
              <a:t>Ibritumomab</a:t>
            </a:r>
            <a:r>
              <a:rPr lang="en-US" dirty="0"/>
              <a:t>	Avoid combination due to enhanced adverse effects of </a:t>
            </a:r>
            <a:r>
              <a:rPr lang="en-US" dirty="0" err="1"/>
              <a:t>belimumab</a:t>
            </a:r>
            <a:r>
              <a:rPr lang="en-US" dirty="0"/>
              <a:t>.</a:t>
            </a:r>
          </a:p>
          <a:p>
            <a:r>
              <a:rPr lang="en-US" dirty="0" err="1"/>
              <a:t>Leflunomide</a:t>
            </a:r>
            <a:r>
              <a:rPr lang="en-US" dirty="0"/>
              <a:t>	Consider modifying therapy as </a:t>
            </a:r>
            <a:r>
              <a:rPr lang="en-US" dirty="0" err="1"/>
              <a:t>belimumab</a:t>
            </a:r>
            <a:r>
              <a:rPr lang="en-US" dirty="0"/>
              <a:t> may enhance the adverse effects of </a:t>
            </a:r>
            <a:r>
              <a:rPr lang="en-US" dirty="0" err="1"/>
              <a:t>leflunomide</a:t>
            </a:r>
            <a:r>
              <a:rPr lang="en-US" dirty="0"/>
              <a:t>, such as hematologic toxicities.</a:t>
            </a:r>
          </a:p>
          <a:p>
            <a:r>
              <a:rPr lang="en-US" dirty="0" err="1"/>
              <a:t>Natalizumab</a:t>
            </a:r>
            <a:r>
              <a:rPr lang="en-US" dirty="0"/>
              <a:t>	Avoid combination due to enhance adverse effects of </a:t>
            </a:r>
            <a:r>
              <a:rPr lang="en-US" dirty="0" err="1"/>
              <a:t>natalizumab</a:t>
            </a:r>
            <a:r>
              <a:rPr lang="en-US" dirty="0"/>
              <a:t> such as the risk of concurrent infections.</a:t>
            </a:r>
          </a:p>
          <a:p>
            <a:r>
              <a:rPr lang="en-US" dirty="0" err="1"/>
              <a:t>Obinutuzumab</a:t>
            </a:r>
            <a:r>
              <a:rPr lang="en-US" dirty="0"/>
              <a:t>	Avoid combination due to enhanced toxic effects of monoclonal antibody.</a:t>
            </a:r>
          </a:p>
          <a:p>
            <a:r>
              <a:rPr lang="en-US" dirty="0" err="1"/>
              <a:t>Omalizumab</a:t>
            </a:r>
            <a:r>
              <a:rPr lang="en-US" dirty="0"/>
              <a:t>	Avoid combination due to enhanced toxic effects of monoclonal antibodies.</a:t>
            </a:r>
          </a:p>
          <a:p>
            <a:r>
              <a:rPr lang="en-US" dirty="0" err="1"/>
              <a:t>Pimecrolimus</a:t>
            </a:r>
            <a:r>
              <a:rPr lang="en-US" dirty="0"/>
              <a:t>	Avoid combination due to enhanced toxic effects of </a:t>
            </a:r>
            <a:r>
              <a:rPr lang="en-US" dirty="0" err="1"/>
              <a:t>immunosuppressants</a:t>
            </a:r>
            <a:r>
              <a:rPr lang="en-US" dirty="0"/>
              <a:t>.</a:t>
            </a:r>
          </a:p>
          <a:p>
            <a:r>
              <a:rPr lang="en-US" dirty="0" err="1"/>
              <a:t>Roflumilast</a:t>
            </a:r>
            <a:r>
              <a:rPr lang="en-US" dirty="0"/>
              <a:t>	Consider therapy modification due to enhanced immunosuppressive effect.</a:t>
            </a:r>
          </a:p>
          <a:p>
            <a:r>
              <a:rPr lang="en-US" dirty="0" err="1"/>
              <a:t>Sipuleucel</a:t>
            </a:r>
            <a:r>
              <a:rPr lang="en-US" dirty="0"/>
              <a:t>-T	Monitor therapy due to decreased therapeutic effect of </a:t>
            </a:r>
            <a:r>
              <a:rPr lang="en-US" dirty="0" err="1"/>
              <a:t>sipuleucel</a:t>
            </a:r>
            <a:r>
              <a:rPr lang="en-US" dirty="0"/>
              <a:t>-t.</a:t>
            </a:r>
          </a:p>
          <a:p>
            <a:r>
              <a:rPr lang="en-US" dirty="0" err="1"/>
              <a:t>Tacrolimus</a:t>
            </a:r>
            <a:r>
              <a:rPr lang="en-US" dirty="0"/>
              <a:t>	Avoid combination due to enhanced adverse effects of </a:t>
            </a:r>
            <a:r>
              <a:rPr lang="en-US" dirty="0" err="1"/>
              <a:t>immunosuppressants</a:t>
            </a:r>
            <a:r>
              <a:rPr lang="en-US" dirty="0"/>
              <a:t>.</a:t>
            </a:r>
          </a:p>
          <a:p>
            <a:r>
              <a:rPr lang="en-US" dirty="0" err="1"/>
              <a:t>Tofacitinib</a:t>
            </a:r>
            <a:r>
              <a:rPr lang="en-US" dirty="0"/>
              <a:t>	Avoid combination due to enhanced immunosuppressive effect of </a:t>
            </a:r>
            <a:r>
              <a:rPr lang="en-US" dirty="0" err="1"/>
              <a:t>tofacitinib</a:t>
            </a:r>
            <a:r>
              <a:rPr lang="en-US" dirty="0"/>
              <a:t>.</a:t>
            </a:r>
          </a:p>
        </p:txBody>
      </p:sp>
    </p:spTree>
    <p:extLst>
      <p:ext uri="{BB962C8B-B14F-4D97-AF65-F5344CB8AC3E}">
        <p14:creationId xmlns:p14="http://schemas.microsoft.com/office/powerpoint/2010/main" val="3929295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31" y="0"/>
            <a:ext cx="7772400" cy="1470025"/>
          </a:xfrm>
        </p:spPr>
        <p:txBody>
          <a:bodyPr>
            <a:normAutofit/>
          </a:bodyPr>
          <a:lstStyle/>
          <a:p>
            <a:pPr algn="l"/>
            <a:r>
              <a:rPr lang="en-US" sz="3600" dirty="0" err="1" smtClean="0"/>
              <a:t>Benlysta</a:t>
            </a:r>
            <a:endParaRPr lang="en-US" sz="3600" dirty="0"/>
          </a:p>
        </p:txBody>
      </p:sp>
      <p:sp>
        <p:nvSpPr>
          <p:cNvPr id="4" name="Rectangle 3"/>
          <p:cNvSpPr/>
          <p:nvPr/>
        </p:nvSpPr>
        <p:spPr>
          <a:xfrm>
            <a:off x="0" y="1633478"/>
            <a:ext cx="9144000" cy="3477875"/>
          </a:xfrm>
          <a:prstGeom prst="rect">
            <a:avLst/>
          </a:prstGeom>
        </p:spPr>
        <p:txBody>
          <a:bodyPr wrap="square">
            <a:spAutoFit/>
          </a:bodyPr>
          <a:lstStyle/>
          <a:p>
            <a:r>
              <a:rPr lang="en-US" sz="2000" dirty="0" smtClean="0"/>
              <a:t>BENLYSTA is a prescription medication used to treat adults with active systemic lupus erythematosus (SLE or lupus) who are receiving other lupus medicines.</a:t>
            </a:r>
          </a:p>
          <a:p>
            <a:endParaRPr lang="en-US" sz="2000" dirty="0" smtClean="0"/>
          </a:p>
          <a:p>
            <a:r>
              <a:rPr lang="en-US" sz="2000" dirty="0" smtClean="0"/>
              <a:t>It is not known if BENLYSTA is safe and effective in people with severe active lupus nephritis or severe active central nervous system lupus, and it has not been studied in combination with other biologics or intravenous cyclophosphamide. Use of BENLYSTA is not recommended in these situations. BENLYSTA (</a:t>
            </a:r>
            <a:r>
              <a:rPr lang="en-US" sz="2000" dirty="0" err="1" smtClean="0"/>
              <a:t>belimumab</a:t>
            </a:r>
            <a:r>
              <a:rPr lang="en-US" sz="2000" dirty="0" smtClean="0"/>
              <a:t>) is a human IgG1λ monoclonal antibody specific for soluble human B lymphocyte stimulator protein (</a:t>
            </a:r>
            <a:r>
              <a:rPr lang="en-US" sz="2000" dirty="0" err="1" smtClean="0"/>
              <a:t>BLyS</a:t>
            </a:r>
            <a:r>
              <a:rPr lang="en-US" sz="2000" dirty="0" smtClean="0"/>
              <a:t>, also referred to as BAFF and TNFSF13B). </a:t>
            </a:r>
            <a:r>
              <a:rPr lang="en-US" sz="2000" dirty="0" err="1" smtClean="0"/>
              <a:t>Belimumab</a:t>
            </a:r>
            <a:r>
              <a:rPr lang="en-US" sz="2000" dirty="0" smtClean="0"/>
              <a:t> has a molecular weight of approximately 147 </a:t>
            </a:r>
            <a:r>
              <a:rPr lang="en-US" sz="2000" dirty="0" err="1" smtClean="0"/>
              <a:t>kDa</a:t>
            </a:r>
            <a:r>
              <a:rPr lang="en-US" sz="2000" dirty="0" smtClean="0"/>
              <a:t>. </a:t>
            </a:r>
            <a:r>
              <a:rPr lang="en-US" sz="2000" dirty="0" err="1" smtClean="0"/>
              <a:t>Belimumab</a:t>
            </a:r>
            <a:r>
              <a:rPr lang="en-US" sz="2000" dirty="0" smtClean="0"/>
              <a:t> is produced by recombinant DNA technology in a mammalian cell expression system.</a:t>
            </a:r>
            <a:endParaRPr lang="en-US" sz="2000" dirty="0"/>
          </a:p>
        </p:txBody>
      </p:sp>
      <p:sp>
        <p:nvSpPr>
          <p:cNvPr id="5" name="Rectangle 4"/>
          <p:cNvSpPr/>
          <p:nvPr/>
        </p:nvSpPr>
        <p:spPr>
          <a:xfrm>
            <a:off x="7780140" y="76200"/>
            <a:ext cx="1287660" cy="400110"/>
          </a:xfrm>
          <a:prstGeom prst="rect">
            <a:avLst/>
          </a:prstGeom>
        </p:spPr>
        <p:txBody>
          <a:bodyPr wrap="none">
            <a:spAutoFit/>
          </a:bodyPr>
          <a:lstStyle/>
          <a:p>
            <a:r>
              <a:rPr lang="en-US" sz="2000" dirty="0" smtClean="0"/>
              <a:t>IV infusion</a:t>
            </a:r>
            <a:endParaRPr lang="en-US" sz="2000" dirty="0"/>
          </a:p>
        </p:txBody>
      </p:sp>
    </p:spTree>
    <p:extLst>
      <p:ext uri="{BB962C8B-B14F-4D97-AF65-F5344CB8AC3E}">
        <p14:creationId xmlns:p14="http://schemas.microsoft.com/office/powerpoint/2010/main" val="295929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7672"/>
            <a:ext cx="9144000" cy="1938992"/>
          </a:xfrm>
          <a:prstGeom prst="rect">
            <a:avLst/>
          </a:prstGeom>
        </p:spPr>
        <p:txBody>
          <a:bodyPr wrap="square">
            <a:spAutoFit/>
          </a:bodyPr>
          <a:lstStyle/>
          <a:p>
            <a:r>
              <a:rPr lang="en-US" sz="2000" dirty="0" smtClean="0"/>
              <a:t>VIAL:</a:t>
            </a:r>
          </a:p>
          <a:p>
            <a:r>
              <a:rPr lang="en-US" sz="2000" dirty="0" smtClean="0"/>
              <a:t>BENLYSTA is supplied as a sterile, white to off-white, preservative-free, lyophilized powder for intravenous infusion. Upon reconstitution with Sterile Water for Injection, USP [see DOSAGE AND ADMINISTRATION], each single-use vial delivers 80 mg/mL </a:t>
            </a:r>
            <a:r>
              <a:rPr lang="en-US" sz="2000" dirty="0" err="1" smtClean="0"/>
              <a:t>belimumab</a:t>
            </a:r>
            <a:r>
              <a:rPr lang="en-US" sz="2000" dirty="0" smtClean="0"/>
              <a:t> in 0.16 mg/mL citric acid, 0.4 mg/mL </a:t>
            </a:r>
            <a:r>
              <a:rPr lang="en-US" sz="2000" dirty="0" err="1" smtClean="0"/>
              <a:t>polysorbate</a:t>
            </a:r>
            <a:r>
              <a:rPr lang="en-US" sz="2000" dirty="0" smtClean="0"/>
              <a:t> 80, 2.7 mg/mL sodium citrate, and 80 mg/mL sucrose, with a pH of 6.5.</a:t>
            </a:r>
            <a:endParaRPr lang="en-US" sz="2000" dirty="0"/>
          </a:p>
        </p:txBody>
      </p:sp>
      <p:sp>
        <p:nvSpPr>
          <p:cNvPr id="5" name="Rectangle 4"/>
          <p:cNvSpPr/>
          <p:nvPr/>
        </p:nvSpPr>
        <p:spPr>
          <a:xfrm>
            <a:off x="0" y="2554069"/>
            <a:ext cx="9144000" cy="707886"/>
          </a:xfrm>
          <a:prstGeom prst="rect">
            <a:avLst/>
          </a:prstGeom>
        </p:spPr>
        <p:txBody>
          <a:bodyPr wrap="square">
            <a:spAutoFit/>
          </a:bodyPr>
          <a:lstStyle/>
          <a:p>
            <a:r>
              <a:rPr lang="en-US" sz="2000" dirty="0" smtClean="0"/>
              <a:t>DOSAGE:</a:t>
            </a:r>
          </a:p>
          <a:p>
            <a:r>
              <a:rPr lang="en-US" sz="2000" dirty="0" smtClean="0"/>
              <a:t>10 mg/kg at 2-week intervals for the first 3 doses and at 4-week intervals thereafter</a:t>
            </a:r>
            <a:endParaRPr lang="en-US" sz="2000" dirty="0"/>
          </a:p>
        </p:txBody>
      </p:sp>
      <p:sp>
        <p:nvSpPr>
          <p:cNvPr id="6" name="Rectangle 5"/>
          <p:cNvSpPr/>
          <p:nvPr/>
        </p:nvSpPr>
        <p:spPr>
          <a:xfrm>
            <a:off x="0" y="4724400"/>
            <a:ext cx="4572000" cy="707886"/>
          </a:xfrm>
          <a:prstGeom prst="rect">
            <a:avLst/>
          </a:prstGeom>
        </p:spPr>
        <p:txBody>
          <a:bodyPr>
            <a:spAutoFit/>
          </a:bodyPr>
          <a:lstStyle/>
          <a:p>
            <a:r>
              <a:rPr lang="en-US" sz="2000" dirty="0" smtClean="0"/>
              <a:t>Clearance: 215 mL/day</a:t>
            </a:r>
          </a:p>
          <a:p>
            <a:r>
              <a:rPr lang="en-US" sz="2000" dirty="0" smtClean="0"/>
              <a:t>Half-life :19.4 days </a:t>
            </a:r>
          </a:p>
        </p:txBody>
      </p:sp>
      <p:sp>
        <p:nvSpPr>
          <p:cNvPr id="7" name="Rectangle 6"/>
          <p:cNvSpPr/>
          <p:nvPr/>
        </p:nvSpPr>
        <p:spPr>
          <a:xfrm>
            <a:off x="24984" y="3773269"/>
            <a:ext cx="4056623" cy="707886"/>
          </a:xfrm>
          <a:prstGeom prst="rect">
            <a:avLst/>
          </a:prstGeom>
        </p:spPr>
        <p:txBody>
          <a:bodyPr wrap="none">
            <a:spAutoFit/>
          </a:bodyPr>
          <a:lstStyle/>
          <a:p>
            <a:r>
              <a:rPr lang="en-US" sz="2000" dirty="0" smtClean="0"/>
              <a:t>ADVERSE REACTION:</a:t>
            </a:r>
          </a:p>
          <a:p>
            <a:r>
              <a:rPr lang="en-US" sz="2000" dirty="0" smtClean="0"/>
              <a:t>Nausea, diarrhea, or trouble sleeping</a:t>
            </a:r>
            <a:endParaRPr lang="en-US" sz="2000" dirty="0"/>
          </a:p>
        </p:txBody>
      </p:sp>
    </p:spTree>
    <p:extLst>
      <p:ext uri="{BB962C8B-B14F-4D97-AF65-F5344CB8AC3E}">
        <p14:creationId xmlns:p14="http://schemas.microsoft.com/office/powerpoint/2010/main" val="2206503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551837"/>
            <a:ext cx="8763000" cy="1631216"/>
          </a:xfrm>
          <a:prstGeom prst="rect">
            <a:avLst/>
          </a:prstGeom>
        </p:spPr>
        <p:txBody>
          <a:bodyPr wrap="square">
            <a:spAutoFit/>
          </a:bodyPr>
          <a:lstStyle/>
          <a:p>
            <a:r>
              <a:rPr lang="en-US" sz="2000" b="1" dirty="0" smtClean="0"/>
              <a:t>PATENTS</a:t>
            </a:r>
          </a:p>
          <a:p>
            <a:endParaRPr lang="en-US" sz="2000" b="1" dirty="0" smtClean="0"/>
          </a:p>
          <a:p>
            <a:r>
              <a:rPr lang="en-US" sz="2000" b="1" dirty="0" smtClean="0"/>
              <a:t>Country</a:t>
            </a:r>
            <a:r>
              <a:rPr lang="en-US" sz="2000" b="1" dirty="0"/>
              <a:t>	</a:t>
            </a:r>
            <a:r>
              <a:rPr lang="en-US" sz="2000" b="1" dirty="0" smtClean="0"/>
              <a:t>	Patent </a:t>
            </a:r>
            <a:r>
              <a:rPr lang="en-US" sz="2000" b="1" dirty="0"/>
              <a:t>Number	</a:t>
            </a:r>
            <a:r>
              <a:rPr lang="en-US" sz="2000" b="1" dirty="0" smtClean="0"/>
              <a:t>	Approved</a:t>
            </a:r>
            <a:r>
              <a:rPr lang="en-US" sz="2000" b="1" dirty="0"/>
              <a:t>	Expires (estimated)</a:t>
            </a:r>
          </a:p>
          <a:p>
            <a:r>
              <a:rPr lang="en-US" sz="2000" dirty="0"/>
              <a:t>Canada	</a:t>
            </a:r>
            <a:r>
              <a:rPr lang="en-US" sz="2000" dirty="0" smtClean="0"/>
              <a:t>	2266439	</a:t>
            </a:r>
            <a:r>
              <a:rPr lang="en-US" sz="2000" dirty="0"/>
              <a:t>	</a:t>
            </a:r>
            <a:r>
              <a:rPr lang="en-US" sz="2000" dirty="0" smtClean="0"/>
              <a:t>	2009-06-16</a:t>
            </a:r>
            <a:r>
              <a:rPr lang="en-US" sz="2000" dirty="0"/>
              <a:t>	2016-10-25</a:t>
            </a:r>
          </a:p>
          <a:p>
            <a:r>
              <a:rPr lang="en-US" sz="2000" dirty="0"/>
              <a:t>Canada	</a:t>
            </a:r>
            <a:r>
              <a:rPr lang="en-US" sz="2000" dirty="0" smtClean="0"/>
              <a:t>	2407910</a:t>
            </a:r>
            <a:r>
              <a:rPr lang="en-US" sz="2000" dirty="0"/>
              <a:t>	</a:t>
            </a:r>
            <a:r>
              <a:rPr lang="en-US" sz="2000" dirty="0" smtClean="0"/>
              <a:t>		2009-06-16</a:t>
            </a:r>
            <a:r>
              <a:rPr lang="en-US" sz="2000" dirty="0"/>
              <a:t>	2021-06-15</a:t>
            </a:r>
          </a:p>
        </p:txBody>
      </p:sp>
    </p:spTree>
    <p:extLst>
      <p:ext uri="{BB962C8B-B14F-4D97-AF65-F5344CB8AC3E}">
        <p14:creationId xmlns:p14="http://schemas.microsoft.com/office/powerpoint/2010/main" val="3581301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497</Words>
  <Application>Microsoft Office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Benlysta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Belimumab AKA Benlysta</dc:title>
  <dc:creator>PC</dc:creator>
  <cp:lastModifiedBy>PC</cp:lastModifiedBy>
  <cp:revision>5</cp:revision>
  <dcterms:created xsi:type="dcterms:W3CDTF">2015-01-02T19:48:35Z</dcterms:created>
  <dcterms:modified xsi:type="dcterms:W3CDTF">2015-01-11T12:31:34Z</dcterms:modified>
</cp:coreProperties>
</file>