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66" r:id="rId4"/>
    <p:sldId id="259" r:id="rId5"/>
    <p:sldId id="264" r:id="rId6"/>
    <p:sldId id="265"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21" d="100"/>
          <a:sy n="121" d="100"/>
        </p:scale>
        <p:origin x="-1392"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33F076-73AF-4D46-AE99-CFD5CFDAA4EF}" type="datetimeFigureOut">
              <a:rPr lang="en-US" smtClean="0"/>
              <a:t>23/09/16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2436088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33F076-73AF-4D46-AE99-CFD5CFDAA4EF}" type="datetimeFigureOut">
              <a:rPr lang="en-US" smtClean="0"/>
              <a:t>23/09/16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2814409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33F076-73AF-4D46-AE99-CFD5CFDAA4EF}" type="datetimeFigureOut">
              <a:rPr lang="en-US" smtClean="0"/>
              <a:t>23/09/16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1598159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33F076-73AF-4D46-AE99-CFD5CFDAA4EF}" type="datetimeFigureOut">
              <a:rPr lang="en-US" smtClean="0"/>
              <a:t>23/09/16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2441220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33F076-73AF-4D46-AE99-CFD5CFDAA4EF}" type="datetimeFigureOut">
              <a:rPr lang="en-US" smtClean="0"/>
              <a:t>23/09/16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87673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33F076-73AF-4D46-AE99-CFD5CFDAA4EF}" type="datetimeFigureOut">
              <a:rPr lang="en-US" smtClean="0"/>
              <a:t>23/09/16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3532109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33F076-73AF-4D46-AE99-CFD5CFDAA4EF}" type="datetimeFigureOut">
              <a:rPr lang="en-US" smtClean="0"/>
              <a:t>23/09/16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1717025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33F076-73AF-4D46-AE99-CFD5CFDAA4EF}" type="datetimeFigureOut">
              <a:rPr lang="en-US" smtClean="0"/>
              <a:t>23/09/16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125850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33F076-73AF-4D46-AE99-CFD5CFDAA4EF}" type="datetimeFigureOut">
              <a:rPr lang="en-US" smtClean="0"/>
              <a:t>23/09/16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3734178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33F076-73AF-4D46-AE99-CFD5CFDAA4EF}" type="datetimeFigureOut">
              <a:rPr lang="en-US" smtClean="0"/>
              <a:t>23/09/16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2853999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33F076-73AF-4D46-AE99-CFD5CFDAA4EF}" type="datetimeFigureOut">
              <a:rPr lang="en-US" smtClean="0"/>
              <a:t>23/09/16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200325098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33F076-73AF-4D46-AE99-CFD5CFDAA4EF}" type="datetimeFigureOut">
              <a:rPr lang="en-US" smtClean="0"/>
              <a:t>23/09/16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EA0F32-B3C4-2A4A-B201-DE0FE1D8C40B}" type="slidenum">
              <a:rPr lang="en-US" smtClean="0"/>
              <a:t>‹#›</a:t>
            </a:fld>
            <a:endParaRPr lang="en-US"/>
          </a:p>
        </p:txBody>
      </p:sp>
    </p:spTree>
    <p:extLst>
      <p:ext uri="{BB962C8B-B14F-4D97-AF65-F5344CB8AC3E}">
        <p14:creationId xmlns:p14="http://schemas.microsoft.com/office/powerpoint/2010/main" val="558421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www.ema.europa.eu/docs/en_GB/document_library/EPAR_-http://www.rxlist.com/survanta-drug/clinical-pharmacology.htm" TargetMode="External"/><Relationship Id="rId3" Type="http://schemas.openxmlformats.org/officeDocument/2006/relationships/hyperlink" Target="http://www.robholland.com/Nursing/Drug_Guide/data/monographframes/B018.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extShape 1"/>
          <p:cNvSpPr txBox="1"/>
          <p:nvPr/>
        </p:nvSpPr>
        <p:spPr>
          <a:xfrm>
            <a:off x="251640" y="980640"/>
            <a:ext cx="7772040" cy="1469520"/>
          </a:xfrm>
          <a:prstGeom prst="rect">
            <a:avLst/>
          </a:prstGeom>
        </p:spPr>
        <p:txBody>
          <a:bodyPr anchor="b"/>
          <a:lstStyle/>
          <a:p>
            <a:pPr algn="ctr">
              <a:lnSpc>
                <a:spcPct val="100000"/>
              </a:lnSpc>
            </a:pPr>
            <a:r>
              <a:rPr lang="en-US" sz="6600" dirty="0" err="1">
                <a:solidFill>
                  <a:srgbClr val="000000"/>
                </a:solidFill>
                <a:latin typeface="Times New Roman"/>
                <a:ea typeface="Calibri"/>
                <a:cs typeface="Times New Roman"/>
              </a:rPr>
              <a:t>Beractant</a:t>
            </a:r>
            <a:endParaRPr dirty="0">
              <a:solidFill>
                <a:srgbClr val="000000"/>
              </a:solidFill>
              <a:latin typeface="Times New Roman"/>
              <a:cs typeface="Times New Roman"/>
            </a:endParaRPr>
          </a:p>
        </p:txBody>
      </p:sp>
      <p:sp>
        <p:nvSpPr>
          <p:cNvPr id="118" name="TextShape 2"/>
          <p:cNvSpPr txBox="1"/>
          <p:nvPr/>
        </p:nvSpPr>
        <p:spPr>
          <a:xfrm>
            <a:off x="539640" y="2925000"/>
            <a:ext cx="7003800" cy="3024000"/>
          </a:xfrm>
          <a:prstGeom prst="rect">
            <a:avLst/>
          </a:prstGeom>
        </p:spPr>
        <p:txBody>
          <a:bodyPr/>
          <a:lstStyle/>
          <a:p>
            <a:r>
              <a:rPr lang="en-US" sz="2000" dirty="0" err="1">
                <a:solidFill>
                  <a:srgbClr val="2F2B20"/>
                </a:solidFill>
                <a:latin typeface="Times New Roman"/>
              </a:rPr>
              <a:t>Drugbank</a:t>
            </a:r>
            <a:r>
              <a:rPr lang="en-US" sz="2000" dirty="0">
                <a:solidFill>
                  <a:srgbClr val="2F2B20"/>
                </a:solidFill>
                <a:latin typeface="Times New Roman"/>
              </a:rPr>
              <a:t> ID : </a:t>
            </a:r>
            <a:r>
              <a:rPr lang="en-US" sz="2000" dirty="0">
                <a:solidFill>
                  <a:srgbClr val="2F2B20"/>
                </a:solidFill>
                <a:latin typeface="Times New Roman"/>
              </a:rPr>
              <a:t>DB06761 </a:t>
            </a:r>
            <a:endParaRPr dirty="0"/>
          </a:p>
        </p:txBody>
      </p:sp>
    </p:spTree>
    <p:extLst>
      <p:ext uri="{BB962C8B-B14F-4D97-AF65-F5344CB8AC3E}">
        <p14:creationId xmlns:p14="http://schemas.microsoft.com/office/powerpoint/2010/main" val="3662903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TextShape 1"/>
          <p:cNvSpPr txBox="1"/>
          <p:nvPr/>
        </p:nvSpPr>
        <p:spPr>
          <a:xfrm>
            <a:off x="395640" y="836640"/>
            <a:ext cx="7854480" cy="5184360"/>
          </a:xfrm>
          <a:prstGeom prst="rect">
            <a:avLst/>
          </a:prstGeom>
        </p:spPr>
        <p:txBody>
          <a:bodyPr/>
          <a:lstStyle/>
          <a:p>
            <a:pPr>
              <a:lnSpc>
                <a:spcPct val="100000"/>
              </a:lnSpc>
            </a:pPr>
            <a:r>
              <a:rPr lang="en-US" sz="2400" b="1" dirty="0">
                <a:solidFill>
                  <a:srgbClr val="2F2B20"/>
                </a:solidFill>
                <a:latin typeface="Times New Roman"/>
              </a:rPr>
              <a:t>Description</a:t>
            </a:r>
            <a:r>
              <a:rPr lang="en-US" sz="2400" dirty="0">
                <a:solidFill>
                  <a:srgbClr val="2F2B20"/>
                </a:solidFill>
                <a:latin typeface="Times New Roman"/>
              </a:rPr>
              <a:t> </a:t>
            </a:r>
            <a:r>
              <a:rPr lang="en-US" sz="2800" dirty="0">
                <a:solidFill>
                  <a:srgbClr val="2F2B20"/>
                </a:solidFill>
                <a:latin typeface="Times New Roman"/>
              </a:rPr>
              <a:t>:</a:t>
            </a:r>
            <a:endParaRPr dirty="0"/>
          </a:p>
          <a:p>
            <a:pPr>
              <a:lnSpc>
                <a:spcPct val="100000"/>
              </a:lnSpc>
            </a:pPr>
            <a:r>
              <a:rPr lang="en-US" sz="1600" dirty="0" err="1">
                <a:solidFill>
                  <a:srgbClr val="2F2B20"/>
                </a:solidFill>
                <a:latin typeface="Times New Roman"/>
              </a:rPr>
              <a:t>Beractant</a:t>
            </a:r>
            <a:r>
              <a:rPr lang="en-US" sz="1600" dirty="0">
                <a:solidFill>
                  <a:srgbClr val="2F2B20"/>
                </a:solidFill>
                <a:latin typeface="Times New Roman"/>
              </a:rPr>
              <a:t> is a pulmonary surfactant used for the treatment of Respiratory Distress Syndrome (RDS) in premature infants. Considered a natural source of surfactant as it is made from bovine lung extract, </a:t>
            </a:r>
            <a:r>
              <a:rPr lang="en-US" sz="1600" dirty="0" err="1">
                <a:solidFill>
                  <a:srgbClr val="2F2B20"/>
                </a:solidFill>
                <a:latin typeface="Times New Roman"/>
              </a:rPr>
              <a:t>beractant</a:t>
            </a:r>
            <a:r>
              <a:rPr lang="en-US" sz="1600" dirty="0">
                <a:solidFill>
                  <a:srgbClr val="2F2B20"/>
                </a:solidFill>
                <a:latin typeface="Times New Roman"/>
              </a:rPr>
              <a:t> contains a mixture of phospholipids, neutral lipids, fatty acids, and surfactant-associated proteins such as SP-B and SP-C. The final composition provides 25 mg/mL phospholipids (including 11.0-15.5 mg/mL </a:t>
            </a:r>
            <a:r>
              <a:rPr lang="en-US" sz="1600" dirty="0" err="1">
                <a:solidFill>
                  <a:srgbClr val="2F2B20"/>
                </a:solidFill>
                <a:latin typeface="Times New Roman"/>
              </a:rPr>
              <a:t>disaturated</a:t>
            </a:r>
            <a:r>
              <a:rPr lang="en-US" sz="1600" dirty="0">
                <a:solidFill>
                  <a:srgbClr val="2F2B20"/>
                </a:solidFill>
                <a:latin typeface="Times New Roman"/>
              </a:rPr>
              <a:t> </a:t>
            </a:r>
            <a:r>
              <a:rPr lang="en-US" sz="1600" dirty="0" err="1">
                <a:solidFill>
                  <a:srgbClr val="2F2B20"/>
                </a:solidFill>
                <a:latin typeface="Times New Roman"/>
              </a:rPr>
              <a:t>phosphatidylcholine</a:t>
            </a:r>
            <a:r>
              <a:rPr lang="en-US" sz="1600" dirty="0">
                <a:solidFill>
                  <a:srgbClr val="2F2B20"/>
                </a:solidFill>
                <a:latin typeface="Times New Roman"/>
              </a:rPr>
              <a:t>), 0.5-1.75 mg/mL triglycerides, 1.4-3.5 mg/mL free fatty acids, and less than 1.0 mg/mL protein. It is suspended in 0.9% sodium chloride solution, and heat-sterilized. In anticipation of birth, endogenous lung surfactant is produced to lower the surface tension on alveolar surfaces and to stabilize the alveoli against collapse at resting </a:t>
            </a:r>
            <a:r>
              <a:rPr lang="en-US" sz="1600" dirty="0" err="1">
                <a:solidFill>
                  <a:srgbClr val="2F2B20"/>
                </a:solidFill>
                <a:latin typeface="Times New Roman"/>
              </a:rPr>
              <a:t>transpulmonary</a:t>
            </a:r>
            <a:r>
              <a:rPr lang="en-US" sz="1600" dirty="0">
                <a:solidFill>
                  <a:srgbClr val="2F2B20"/>
                </a:solidFill>
                <a:latin typeface="Times New Roman"/>
              </a:rPr>
              <a:t> pressures. However, in Respiratory Distress Syndrome, developmental deficiency of surfactant results collapse of the alveoli causing fast breathing, increased heart rate, </a:t>
            </a:r>
            <a:r>
              <a:rPr lang="en-US" sz="1600" dirty="0" err="1">
                <a:solidFill>
                  <a:srgbClr val="2F2B20"/>
                </a:solidFill>
                <a:latin typeface="Times New Roman"/>
              </a:rPr>
              <a:t>apoxia</a:t>
            </a:r>
            <a:r>
              <a:rPr lang="en-US" sz="1600" dirty="0">
                <a:solidFill>
                  <a:srgbClr val="2F2B20"/>
                </a:solidFill>
                <a:latin typeface="Times New Roman"/>
              </a:rPr>
              <a:t>, and sometimes death. Administration of lung surfactant remains the cornerstone of therapy in this condition that is currently the leading cause of death in preterm infants. In comparison to synthetic forms of </a:t>
            </a:r>
            <a:r>
              <a:rPr lang="en-US" sz="1600" dirty="0" err="1">
                <a:solidFill>
                  <a:srgbClr val="2F2B20"/>
                </a:solidFill>
                <a:latin typeface="Times New Roman"/>
              </a:rPr>
              <a:t>surfacant</a:t>
            </a:r>
            <a:r>
              <a:rPr lang="en-US" sz="1600" dirty="0">
                <a:solidFill>
                  <a:srgbClr val="2F2B20"/>
                </a:solidFill>
                <a:latin typeface="Times New Roman"/>
              </a:rPr>
              <a:t>, natural forms such as </a:t>
            </a:r>
            <a:r>
              <a:rPr lang="en-US" sz="1600" dirty="0" err="1">
                <a:solidFill>
                  <a:srgbClr val="2F2B20"/>
                </a:solidFill>
                <a:latin typeface="Times New Roman"/>
              </a:rPr>
              <a:t>Beractant</a:t>
            </a:r>
            <a:r>
              <a:rPr lang="en-US" sz="1600" dirty="0">
                <a:solidFill>
                  <a:srgbClr val="2F2B20"/>
                </a:solidFill>
                <a:latin typeface="Times New Roman"/>
              </a:rPr>
              <a:t> have been found to have a reduced incidence of pneumothorax and reduced mortality</a:t>
            </a:r>
            <a:r>
              <a:rPr lang="en-US" sz="1600" dirty="0" smtClean="0">
                <a:solidFill>
                  <a:srgbClr val="2F2B20"/>
                </a:solidFill>
                <a:latin typeface="Times New Roman"/>
              </a:rPr>
              <a:t>.</a:t>
            </a:r>
          </a:p>
        </p:txBody>
      </p:sp>
    </p:spTree>
    <p:extLst>
      <p:ext uri="{BB962C8B-B14F-4D97-AF65-F5344CB8AC3E}">
        <p14:creationId xmlns:p14="http://schemas.microsoft.com/office/powerpoint/2010/main" val="3122369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TextShape 1"/>
          <p:cNvSpPr txBox="1"/>
          <p:nvPr/>
        </p:nvSpPr>
        <p:spPr>
          <a:xfrm>
            <a:off x="395640" y="836640"/>
            <a:ext cx="7854480" cy="5184360"/>
          </a:xfrm>
          <a:prstGeom prst="rect">
            <a:avLst/>
          </a:prstGeom>
        </p:spPr>
        <p:txBody>
          <a:bodyPr/>
          <a:lstStyle/>
          <a:p>
            <a:pPr>
              <a:lnSpc>
                <a:spcPct val="100000"/>
              </a:lnSpc>
            </a:pPr>
            <a:r>
              <a:rPr lang="en-US" sz="2400" b="1" dirty="0" smtClean="0">
                <a:solidFill>
                  <a:srgbClr val="2F2B20"/>
                </a:solidFill>
                <a:latin typeface="Times New Roman"/>
              </a:rPr>
              <a:t>Indication</a:t>
            </a:r>
            <a:r>
              <a:rPr lang="en-US" sz="2400" dirty="0" smtClean="0">
                <a:solidFill>
                  <a:srgbClr val="2F2B20"/>
                </a:solidFill>
                <a:latin typeface="Times New Roman"/>
              </a:rPr>
              <a:t> </a:t>
            </a:r>
            <a:r>
              <a:rPr lang="en-US" sz="2400" dirty="0">
                <a:solidFill>
                  <a:srgbClr val="2F2B20"/>
                </a:solidFill>
                <a:latin typeface="Times New Roman"/>
              </a:rPr>
              <a:t>:</a:t>
            </a:r>
            <a:endParaRPr dirty="0"/>
          </a:p>
          <a:p>
            <a:pPr>
              <a:lnSpc>
                <a:spcPct val="100000"/>
              </a:lnSpc>
            </a:pPr>
            <a:r>
              <a:rPr lang="en-US" dirty="0" err="1">
                <a:solidFill>
                  <a:srgbClr val="2F2B20"/>
                </a:solidFill>
                <a:latin typeface="Times New Roman"/>
              </a:rPr>
              <a:t>Beractant</a:t>
            </a:r>
            <a:r>
              <a:rPr lang="en-US" dirty="0">
                <a:solidFill>
                  <a:srgbClr val="2F2B20"/>
                </a:solidFill>
                <a:latin typeface="Times New Roman"/>
              </a:rPr>
              <a:t> is indicated for prevention and treatment of Respiratory Distress Syndrome (RDS) in premature infants</a:t>
            </a:r>
            <a:r>
              <a:rPr lang="en-US" dirty="0" smtClean="0">
                <a:solidFill>
                  <a:srgbClr val="2F2B20"/>
                </a:solidFill>
                <a:latin typeface="Times New Roman"/>
              </a:rPr>
              <a:t>.</a:t>
            </a:r>
          </a:p>
          <a:p>
            <a:pPr>
              <a:lnSpc>
                <a:spcPct val="100000"/>
              </a:lnSpc>
            </a:pPr>
            <a:endParaRPr lang="en-US" sz="2400" b="1" dirty="0">
              <a:solidFill>
                <a:srgbClr val="2F2B20"/>
              </a:solidFill>
              <a:latin typeface="Times New Roman"/>
            </a:endParaRPr>
          </a:p>
          <a:p>
            <a:pPr>
              <a:lnSpc>
                <a:spcPct val="100000"/>
              </a:lnSpc>
            </a:pPr>
            <a:r>
              <a:rPr lang="en-US" sz="2400" b="1" dirty="0" smtClean="0">
                <a:solidFill>
                  <a:srgbClr val="2F2B20"/>
                </a:solidFill>
                <a:latin typeface="Times New Roman"/>
              </a:rPr>
              <a:t>Pharmacodynamics </a:t>
            </a:r>
            <a:r>
              <a:rPr lang="en-US" sz="2400" dirty="0" smtClean="0">
                <a:solidFill>
                  <a:srgbClr val="2F2B20"/>
                </a:solidFill>
                <a:latin typeface="Times New Roman"/>
              </a:rPr>
              <a:t>: </a:t>
            </a:r>
            <a:endParaRPr dirty="0" smtClean="0"/>
          </a:p>
          <a:p>
            <a:pPr>
              <a:lnSpc>
                <a:spcPct val="100000"/>
              </a:lnSpc>
            </a:pPr>
            <a:r>
              <a:rPr lang="en-US" i="1" dirty="0" smtClean="0">
                <a:solidFill>
                  <a:srgbClr val="000000"/>
                </a:solidFill>
                <a:latin typeface="Times New Roman"/>
                <a:ea typeface="Calibri"/>
                <a:cs typeface="Times New Roman"/>
              </a:rPr>
              <a:t>In </a:t>
            </a:r>
            <a:r>
              <a:rPr lang="en-US" i="1" dirty="0">
                <a:solidFill>
                  <a:srgbClr val="000000"/>
                </a:solidFill>
                <a:latin typeface="Times New Roman"/>
                <a:ea typeface="Calibri"/>
                <a:cs typeface="Times New Roman"/>
              </a:rPr>
              <a:t>vitro</a:t>
            </a:r>
            <a:r>
              <a:rPr lang="en-US" dirty="0">
                <a:solidFill>
                  <a:srgbClr val="000000"/>
                </a:solidFill>
                <a:latin typeface="Times New Roman"/>
                <a:ea typeface="Calibri"/>
                <a:cs typeface="Times New Roman"/>
              </a:rPr>
              <a:t>, </a:t>
            </a:r>
            <a:r>
              <a:rPr lang="en-US" dirty="0" err="1">
                <a:solidFill>
                  <a:srgbClr val="000000"/>
                </a:solidFill>
                <a:latin typeface="Times New Roman"/>
                <a:ea typeface="Calibri"/>
                <a:cs typeface="Times New Roman"/>
              </a:rPr>
              <a:t>Beractant</a:t>
            </a:r>
            <a:r>
              <a:rPr lang="en-US" dirty="0">
                <a:solidFill>
                  <a:srgbClr val="000000"/>
                </a:solidFill>
                <a:latin typeface="Times New Roman"/>
                <a:ea typeface="Calibri"/>
                <a:cs typeface="Times New Roman"/>
              </a:rPr>
              <a:t> reproducibly lowers minimum surface tension to less than 8 dynes/cm as measured by the pulsating bubble </a:t>
            </a:r>
            <a:r>
              <a:rPr lang="en-US" dirty="0" err="1">
                <a:solidFill>
                  <a:srgbClr val="000000"/>
                </a:solidFill>
                <a:latin typeface="Times New Roman"/>
                <a:ea typeface="Calibri"/>
                <a:cs typeface="Times New Roman"/>
              </a:rPr>
              <a:t>surfactometer</a:t>
            </a:r>
            <a:r>
              <a:rPr lang="en-US" dirty="0">
                <a:solidFill>
                  <a:srgbClr val="000000"/>
                </a:solidFill>
                <a:latin typeface="Times New Roman"/>
                <a:ea typeface="Calibri"/>
                <a:cs typeface="Times New Roman"/>
              </a:rPr>
              <a:t> and </a:t>
            </a:r>
            <a:r>
              <a:rPr lang="en-US" dirty="0" err="1">
                <a:solidFill>
                  <a:srgbClr val="000000"/>
                </a:solidFill>
                <a:latin typeface="Times New Roman"/>
                <a:ea typeface="Calibri"/>
                <a:cs typeface="Times New Roman"/>
              </a:rPr>
              <a:t>Wilhelmy</a:t>
            </a:r>
            <a:r>
              <a:rPr lang="en-US" dirty="0">
                <a:solidFill>
                  <a:srgbClr val="000000"/>
                </a:solidFill>
                <a:latin typeface="Times New Roman"/>
                <a:ea typeface="Calibri"/>
                <a:cs typeface="Times New Roman"/>
              </a:rPr>
              <a:t> Surface Balance. In situ, it restores pulmonary compliance to excised rat lungs artificially made surfactant-deficient. In vivo, single doses improve lung pressure-volume measurements, lung compliance, and oxygenation in premature rabbits and sheep.</a:t>
            </a:r>
            <a:endParaRPr dirty="0">
              <a:latin typeface="Times New Roman"/>
              <a:cs typeface="Times New Roman"/>
            </a:endParaRPr>
          </a:p>
        </p:txBody>
      </p:sp>
    </p:spTree>
    <p:extLst>
      <p:ext uri="{BB962C8B-B14F-4D97-AF65-F5344CB8AC3E}">
        <p14:creationId xmlns:p14="http://schemas.microsoft.com/office/powerpoint/2010/main" val="25608446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TextShape 1"/>
          <p:cNvSpPr txBox="1"/>
          <p:nvPr/>
        </p:nvSpPr>
        <p:spPr>
          <a:xfrm>
            <a:off x="432930" y="283445"/>
            <a:ext cx="8020080" cy="1973369"/>
          </a:xfrm>
          <a:prstGeom prst="rect">
            <a:avLst/>
          </a:prstGeom>
        </p:spPr>
        <p:txBody>
          <a:bodyPr anchor="b"/>
          <a:lstStyle/>
          <a:p>
            <a:pPr>
              <a:lnSpc>
                <a:spcPct val="160000"/>
              </a:lnSpc>
            </a:pPr>
            <a:r>
              <a:rPr lang="en-US" sz="2400" b="1" dirty="0">
                <a:solidFill>
                  <a:srgbClr val="2F2B20"/>
                </a:solidFill>
                <a:latin typeface="Times New Roman"/>
              </a:rPr>
              <a:t>Mechanism of action </a:t>
            </a:r>
            <a:r>
              <a:rPr lang="en-US" dirty="0">
                <a:solidFill>
                  <a:srgbClr val="2F2B20"/>
                </a:solidFill>
                <a:latin typeface="Times New Roman"/>
              </a:rPr>
              <a:t>: </a:t>
            </a:r>
            <a:endParaRPr dirty="0"/>
          </a:p>
          <a:p>
            <a:pPr>
              <a:lnSpc>
                <a:spcPct val="160000"/>
              </a:lnSpc>
            </a:pPr>
            <a:r>
              <a:rPr lang="en-US" dirty="0" err="1">
                <a:solidFill>
                  <a:srgbClr val="2F2B20"/>
                </a:solidFill>
                <a:latin typeface="Times New Roman"/>
              </a:rPr>
              <a:t>Beractant</a:t>
            </a:r>
            <a:r>
              <a:rPr lang="en-US" dirty="0">
                <a:solidFill>
                  <a:srgbClr val="2F2B20"/>
                </a:solidFill>
                <a:latin typeface="Times New Roman"/>
              </a:rPr>
              <a:t> replenishes lung surfactant and restores surface activity to the lungs by lowering surface tension on alveolar surfaces during respiration and stabilizing the alveoli against collapse at resting </a:t>
            </a:r>
            <a:r>
              <a:rPr lang="en-US" dirty="0" err="1">
                <a:solidFill>
                  <a:srgbClr val="2F2B20"/>
                </a:solidFill>
                <a:latin typeface="Times New Roman"/>
              </a:rPr>
              <a:t>transpulmonary</a:t>
            </a:r>
            <a:r>
              <a:rPr lang="en-US" dirty="0">
                <a:solidFill>
                  <a:srgbClr val="2F2B20"/>
                </a:solidFill>
                <a:latin typeface="Times New Roman"/>
              </a:rPr>
              <a:t> pressures.</a:t>
            </a:r>
            <a:endParaRPr dirty="0"/>
          </a:p>
        </p:txBody>
      </p:sp>
    </p:spTree>
    <p:extLst>
      <p:ext uri="{BB962C8B-B14F-4D97-AF65-F5344CB8AC3E}">
        <p14:creationId xmlns:p14="http://schemas.microsoft.com/office/powerpoint/2010/main" val="2887138209"/>
      </p:ext>
    </p:extLst>
  </p:cSld>
  <p:clrMapOvr>
    <a:masterClrMapping/>
  </p:clrMapOvr>
  <p:timing>
    <p:tnLst>
      <p:par>
        <p:cTn xmlns:p14="http://schemas.microsoft.com/office/powerpoint/2010/main" id="1" dur="indefinite" restart="never" nodeType="tmRoot">
          <p:childTnLst>
            <p:seq>
              <p:cTn id="2" nodeType="mainSeq">
                <p:childTnLst>
                  <p:par>
                    <p:cTn id="3"/>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TextShape 1"/>
          <p:cNvSpPr txBox="1"/>
          <p:nvPr/>
        </p:nvSpPr>
        <p:spPr>
          <a:xfrm>
            <a:off x="428759" y="283400"/>
            <a:ext cx="8156367" cy="6229374"/>
          </a:xfrm>
          <a:prstGeom prst="rect">
            <a:avLst/>
          </a:prstGeom>
        </p:spPr>
        <p:txBody>
          <a:bodyPr anchor="t" anchorCtr="0"/>
          <a:lstStyle/>
          <a:p>
            <a:r>
              <a:rPr lang="en-US" b="1" dirty="0">
                <a:solidFill>
                  <a:srgbClr val="2F2B20"/>
                </a:solidFill>
                <a:latin typeface="Times New Roman"/>
              </a:rPr>
              <a:t>
</a:t>
            </a:r>
            <a:r>
              <a:rPr lang="en-US" sz="2400" b="1" dirty="0">
                <a:solidFill>
                  <a:srgbClr val="2F2B20"/>
                </a:solidFill>
                <a:latin typeface="Times New Roman"/>
              </a:rPr>
              <a:t>Side effects : 
</a:t>
            </a:r>
            <a:r>
              <a:rPr lang="en-US" dirty="0" smtClean="0">
                <a:solidFill>
                  <a:srgbClr val="000000"/>
                </a:solidFill>
                <a:latin typeface="Times New Roman"/>
                <a:ea typeface="Calibri"/>
                <a:cs typeface="Times New Roman"/>
              </a:rPr>
              <a:t>P</a:t>
            </a:r>
            <a:r>
              <a:rPr lang="en-US" dirty="0" smtClean="0">
                <a:solidFill>
                  <a:srgbClr val="000000"/>
                </a:solidFill>
                <a:latin typeface="Times New Roman"/>
                <a:ea typeface="Calibri"/>
                <a:cs typeface="Times New Roman"/>
              </a:rPr>
              <a:t>ale </a:t>
            </a:r>
            <a:r>
              <a:rPr lang="en-US" dirty="0">
                <a:solidFill>
                  <a:srgbClr val="000000"/>
                </a:solidFill>
                <a:latin typeface="Times New Roman"/>
                <a:ea typeface="Calibri"/>
                <a:cs typeface="Times New Roman"/>
              </a:rPr>
              <a:t>skin; slow heartbeat; breathing that stops; urinating less than usual; or</a:t>
            </a:r>
          </a:p>
          <a:p>
            <a:r>
              <a:rPr lang="en-US" dirty="0">
                <a:solidFill>
                  <a:srgbClr val="000000"/>
                </a:solidFill>
                <a:latin typeface="Times New Roman"/>
                <a:ea typeface="Calibri"/>
                <a:cs typeface="Times New Roman"/>
              </a:rPr>
              <a:t>blood in the urine; noisy breathing; feeding or bowel problems; or bleeding around the endotracheal tube.</a:t>
            </a:r>
            <a:r>
              <a:rPr lang="en-US" dirty="0">
                <a:solidFill>
                  <a:srgbClr val="2F2B20"/>
                </a:solidFill>
                <a:latin typeface="Times New Roman"/>
              </a:rPr>
              <a:t>
</a:t>
            </a:r>
            <a:r>
              <a:rPr lang="en-US" sz="2400" b="1" dirty="0">
                <a:solidFill>
                  <a:srgbClr val="2F2B20"/>
                </a:solidFill>
                <a:latin typeface="Times New Roman"/>
              </a:rPr>
              <a:t>Drug interaction </a:t>
            </a:r>
            <a:r>
              <a:rPr lang="en-US" sz="2400" dirty="0">
                <a:solidFill>
                  <a:srgbClr val="2F2B20"/>
                </a:solidFill>
                <a:latin typeface="Times New Roman"/>
              </a:rPr>
              <a:t>:
</a:t>
            </a:r>
            <a:r>
              <a:rPr lang="en-US" dirty="0" err="1">
                <a:solidFill>
                  <a:srgbClr val="000000"/>
                </a:solidFill>
                <a:latin typeface="Times New Roman"/>
                <a:ea typeface="Calibri"/>
                <a:cs typeface="Times New Roman"/>
              </a:rPr>
              <a:t>Bretylium</a:t>
            </a:r>
            <a:r>
              <a:rPr lang="en-US" dirty="0">
                <a:solidFill>
                  <a:srgbClr val="000000"/>
                </a:solidFill>
                <a:latin typeface="Times New Roman"/>
                <a:ea typeface="Calibri"/>
                <a:cs typeface="Times New Roman"/>
              </a:rPr>
              <a:t> may increase the </a:t>
            </a:r>
            <a:r>
              <a:rPr lang="en-US" dirty="0" err="1">
                <a:solidFill>
                  <a:srgbClr val="000000"/>
                </a:solidFill>
                <a:latin typeface="Times New Roman"/>
                <a:ea typeface="Calibri"/>
                <a:cs typeface="Times New Roman"/>
              </a:rPr>
              <a:t>bradycardic</a:t>
            </a:r>
            <a:r>
              <a:rPr lang="en-US" dirty="0">
                <a:solidFill>
                  <a:srgbClr val="000000"/>
                </a:solidFill>
                <a:latin typeface="Times New Roman"/>
                <a:ea typeface="Calibri"/>
                <a:cs typeface="Times New Roman"/>
              </a:rPr>
              <a:t> activities of </a:t>
            </a:r>
            <a:r>
              <a:rPr lang="en-US" dirty="0" err="1">
                <a:solidFill>
                  <a:srgbClr val="000000"/>
                </a:solidFill>
                <a:latin typeface="Times New Roman"/>
                <a:ea typeface="Calibri"/>
                <a:cs typeface="Times New Roman"/>
              </a:rPr>
              <a:t>Beractant</a:t>
            </a:r>
            <a:r>
              <a:rPr lang="en-US" dirty="0">
                <a:solidFill>
                  <a:srgbClr val="000000"/>
                </a:solidFill>
                <a:latin typeface="Times New Roman"/>
                <a:ea typeface="Calibri"/>
                <a:cs typeface="Times New Roman"/>
              </a:rPr>
              <a:t>; </a:t>
            </a:r>
            <a:r>
              <a:rPr lang="en-US" dirty="0" err="1">
                <a:solidFill>
                  <a:srgbClr val="000000"/>
                </a:solidFill>
                <a:latin typeface="Times New Roman"/>
                <a:ea typeface="Calibri"/>
                <a:cs typeface="Times New Roman"/>
              </a:rPr>
              <a:t>Beractant</a:t>
            </a:r>
            <a:r>
              <a:rPr lang="en-US" dirty="0">
                <a:solidFill>
                  <a:srgbClr val="000000"/>
                </a:solidFill>
                <a:latin typeface="Times New Roman"/>
                <a:ea typeface="Calibri"/>
                <a:cs typeface="Times New Roman"/>
              </a:rPr>
              <a:t> may increase the </a:t>
            </a:r>
            <a:r>
              <a:rPr lang="en-US" dirty="0" err="1">
                <a:solidFill>
                  <a:srgbClr val="000000"/>
                </a:solidFill>
                <a:latin typeface="Times New Roman"/>
                <a:ea typeface="Calibri"/>
                <a:cs typeface="Times New Roman"/>
              </a:rPr>
              <a:t>bradycardic</a:t>
            </a:r>
            <a:r>
              <a:rPr lang="en-US" dirty="0">
                <a:solidFill>
                  <a:srgbClr val="000000"/>
                </a:solidFill>
                <a:latin typeface="Times New Roman"/>
                <a:ea typeface="Calibri"/>
                <a:cs typeface="Times New Roman"/>
              </a:rPr>
              <a:t> activities of </a:t>
            </a:r>
            <a:r>
              <a:rPr lang="en-US" dirty="0" err="1">
                <a:solidFill>
                  <a:srgbClr val="000000"/>
                </a:solidFill>
                <a:latin typeface="Times New Roman"/>
                <a:ea typeface="Calibri"/>
                <a:cs typeface="Times New Roman"/>
              </a:rPr>
              <a:t>Ceritinib</a:t>
            </a:r>
            <a:r>
              <a:rPr lang="en-US" dirty="0">
                <a:solidFill>
                  <a:srgbClr val="000000"/>
                </a:solidFill>
                <a:latin typeface="Times New Roman"/>
                <a:ea typeface="Calibri"/>
                <a:cs typeface="Times New Roman"/>
              </a:rPr>
              <a:t>; </a:t>
            </a:r>
            <a:r>
              <a:rPr lang="en-US" dirty="0" err="1">
                <a:solidFill>
                  <a:srgbClr val="000000"/>
                </a:solidFill>
                <a:latin typeface="Times New Roman"/>
                <a:ea typeface="Calibri"/>
                <a:cs typeface="Times New Roman"/>
              </a:rPr>
              <a:t>Esmolol</a:t>
            </a:r>
            <a:r>
              <a:rPr lang="en-US" dirty="0">
                <a:solidFill>
                  <a:srgbClr val="000000"/>
                </a:solidFill>
                <a:latin typeface="Times New Roman"/>
                <a:ea typeface="Calibri"/>
                <a:cs typeface="Times New Roman"/>
              </a:rPr>
              <a:t> may increase the </a:t>
            </a:r>
            <a:r>
              <a:rPr lang="en-US" dirty="0" err="1">
                <a:solidFill>
                  <a:srgbClr val="000000"/>
                </a:solidFill>
                <a:latin typeface="Times New Roman"/>
                <a:ea typeface="Calibri"/>
                <a:cs typeface="Times New Roman"/>
              </a:rPr>
              <a:t>bradycardic</a:t>
            </a:r>
            <a:r>
              <a:rPr lang="en-US" dirty="0">
                <a:solidFill>
                  <a:srgbClr val="000000"/>
                </a:solidFill>
                <a:latin typeface="Times New Roman"/>
                <a:ea typeface="Calibri"/>
                <a:cs typeface="Times New Roman"/>
              </a:rPr>
              <a:t> activities of </a:t>
            </a:r>
            <a:r>
              <a:rPr lang="en-US" dirty="0" err="1">
                <a:solidFill>
                  <a:srgbClr val="000000"/>
                </a:solidFill>
                <a:latin typeface="Times New Roman"/>
                <a:ea typeface="Calibri"/>
                <a:cs typeface="Times New Roman"/>
              </a:rPr>
              <a:t>Beractant</a:t>
            </a:r>
            <a:r>
              <a:rPr lang="en-US" dirty="0">
                <a:solidFill>
                  <a:srgbClr val="000000"/>
                </a:solidFill>
                <a:latin typeface="Times New Roman"/>
                <a:ea typeface="Calibri"/>
                <a:cs typeface="Times New Roman"/>
              </a:rPr>
              <a:t>; </a:t>
            </a:r>
            <a:r>
              <a:rPr lang="en-US" dirty="0" err="1">
                <a:solidFill>
                  <a:srgbClr val="000000"/>
                </a:solidFill>
                <a:latin typeface="Times New Roman"/>
                <a:ea typeface="Calibri"/>
                <a:cs typeface="Times New Roman"/>
              </a:rPr>
              <a:t>Beractant</a:t>
            </a:r>
            <a:r>
              <a:rPr lang="en-US" dirty="0">
                <a:solidFill>
                  <a:srgbClr val="000000"/>
                </a:solidFill>
                <a:latin typeface="Times New Roman"/>
                <a:ea typeface="Calibri"/>
                <a:cs typeface="Times New Roman"/>
              </a:rPr>
              <a:t> may increase the </a:t>
            </a:r>
            <a:r>
              <a:rPr lang="en-US" dirty="0" err="1">
                <a:solidFill>
                  <a:srgbClr val="000000"/>
                </a:solidFill>
                <a:latin typeface="Times New Roman"/>
                <a:ea typeface="Calibri"/>
                <a:cs typeface="Times New Roman"/>
              </a:rPr>
              <a:t>bradycardic</a:t>
            </a:r>
            <a:r>
              <a:rPr lang="en-US" dirty="0">
                <a:solidFill>
                  <a:srgbClr val="000000"/>
                </a:solidFill>
                <a:latin typeface="Times New Roman"/>
                <a:ea typeface="Calibri"/>
                <a:cs typeface="Times New Roman"/>
              </a:rPr>
              <a:t> activities of </a:t>
            </a:r>
            <a:r>
              <a:rPr lang="en-US" dirty="0" err="1">
                <a:solidFill>
                  <a:srgbClr val="000000"/>
                </a:solidFill>
                <a:latin typeface="Times New Roman"/>
                <a:ea typeface="Calibri"/>
                <a:cs typeface="Times New Roman"/>
              </a:rPr>
              <a:t>Ivabradine</a:t>
            </a:r>
            <a:r>
              <a:rPr lang="en-US" dirty="0">
                <a:solidFill>
                  <a:srgbClr val="000000"/>
                </a:solidFill>
                <a:latin typeface="Times New Roman"/>
                <a:ea typeface="Calibri"/>
                <a:cs typeface="Times New Roman"/>
              </a:rPr>
              <a:t>; </a:t>
            </a:r>
            <a:r>
              <a:rPr lang="en-US" dirty="0" err="1">
                <a:solidFill>
                  <a:srgbClr val="000000"/>
                </a:solidFill>
                <a:latin typeface="Times New Roman"/>
                <a:ea typeface="Calibri"/>
                <a:cs typeface="Times New Roman"/>
              </a:rPr>
              <a:t>Beractant</a:t>
            </a:r>
            <a:r>
              <a:rPr lang="en-US" dirty="0">
                <a:solidFill>
                  <a:srgbClr val="000000"/>
                </a:solidFill>
                <a:latin typeface="Times New Roman"/>
                <a:ea typeface="Calibri"/>
                <a:cs typeface="Times New Roman"/>
              </a:rPr>
              <a:t> may increase the </a:t>
            </a:r>
            <a:r>
              <a:rPr lang="en-US" dirty="0" err="1">
                <a:solidFill>
                  <a:srgbClr val="000000"/>
                </a:solidFill>
                <a:latin typeface="Times New Roman"/>
                <a:ea typeface="Calibri"/>
                <a:cs typeface="Times New Roman"/>
              </a:rPr>
              <a:t>atrioventricular</a:t>
            </a:r>
            <a:r>
              <a:rPr lang="en-US" dirty="0">
                <a:solidFill>
                  <a:srgbClr val="000000"/>
                </a:solidFill>
                <a:latin typeface="Times New Roman"/>
                <a:ea typeface="Calibri"/>
                <a:cs typeface="Times New Roman"/>
              </a:rPr>
              <a:t> blocking (AV block) activities of </a:t>
            </a:r>
            <a:r>
              <a:rPr lang="en-US" dirty="0" err="1">
                <a:solidFill>
                  <a:srgbClr val="000000"/>
                </a:solidFill>
                <a:latin typeface="Times New Roman"/>
                <a:ea typeface="Calibri"/>
                <a:cs typeface="Times New Roman"/>
              </a:rPr>
              <a:t>Lacosamide</a:t>
            </a:r>
            <a:r>
              <a:rPr lang="en-US" dirty="0">
                <a:solidFill>
                  <a:srgbClr val="000000"/>
                </a:solidFill>
                <a:latin typeface="Times New Roman"/>
                <a:ea typeface="Calibri"/>
                <a:cs typeface="Times New Roman"/>
              </a:rPr>
              <a:t>; </a:t>
            </a:r>
            <a:r>
              <a:rPr lang="en-US" dirty="0" err="1">
                <a:solidFill>
                  <a:srgbClr val="000000"/>
                </a:solidFill>
                <a:latin typeface="Times New Roman"/>
                <a:ea typeface="Calibri"/>
                <a:cs typeface="Times New Roman"/>
              </a:rPr>
              <a:t>Octreotide</a:t>
            </a:r>
            <a:r>
              <a:rPr lang="en-US" dirty="0">
                <a:solidFill>
                  <a:srgbClr val="000000"/>
                </a:solidFill>
                <a:latin typeface="Times New Roman"/>
                <a:ea typeface="Calibri"/>
                <a:cs typeface="Times New Roman"/>
              </a:rPr>
              <a:t> may increase the </a:t>
            </a:r>
            <a:r>
              <a:rPr lang="en-US" dirty="0" err="1">
                <a:solidFill>
                  <a:srgbClr val="000000"/>
                </a:solidFill>
                <a:latin typeface="Times New Roman"/>
                <a:ea typeface="Calibri"/>
                <a:cs typeface="Times New Roman"/>
              </a:rPr>
              <a:t>bradycardic</a:t>
            </a:r>
            <a:r>
              <a:rPr lang="en-US" dirty="0">
                <a:solidFill>
                  <a:srgbClr val="000000"/>
                </a:solidFill>
                <a:latin typeface="Times New Roman"/>
                <a:ea typeface="Calibri"/>
                <a:cs typeface="Times New Roman"/>
              </a:rPr>
              <a:t> activities of </a:t>
            </a:r>
            <a:r>
              <a:rPr lang="en-US" dirty="0" err="1">
                <a:solidFill>
                  <a:srgbClr val="000000"/>
                </a:solidFill>
                <a:latin typeface="Times New Roman"/>
                <a:ea typeface="Calibri"/>
                <a:cs typeface="Times New Roman"/>
              </a:rPr>
              <a:t>Beractant</a:t>
            </a:r>
            <a:r>
              <a:rPr lang="en-US" dirty="0">
                <a:solidFill>
                  <a:srgbClr val="000000"/>
                </a:solidFill>
                <a:latin typeface="Times New Roman"/>
                <a:ea typeface="Calibri"/>
                <a:cs typeface="Times New Roman"/>
              </a:rPr>
              <a:t>; </a:t>
            </a:r>
            <a:r>
              <a:rPr lang="en-US" dirty="0" err="1">
                <a:solidFill>
                  <a:srgbClr val="000000"/>
                </a:solidFill>
                <a:latin typeface="Times New Roman"/>
                <a:ea typeface="Calibri"/>
                <a:cs typeface="Times New Roman"/>
              </a:rPr>
              <a:t>Ruxolitinib</a:t>
            </a:r>
            <a:r>
              <a:rPr lang="en-US" dirty="0">
                <a:solidFill>
                  <a:srgbClr val="000000"/>
                </a:solidFill>
                <a:latin typeface="Times New Roman"/>
                <a:ea typeface="Calibri"/>
                <a:cs typeface="Times New Roman"/>
              </a:rPr>
              <a:t> may increase the </a:t>
            </a:r>
            <a:r>
              <a:rPr lang="en-US" dirty="0" err="1">
                <a:solidFill>
                  <a:srgbClr val="000000"/>
                </a:solidFill>
                <a:latin typeface="Times New Roman"/>
                <a:ea typeface="Calibri"/>
                <a:cs typeface="Times New Roman"/>
              </a:rPr>
              <a:t>bradycardic</a:t>
            </a:r>
            <a:r>
              <a:rPr lang="en-US" dirty="0">
                <a:solidFill>
                  <a:srgbClr val="000000"/>
                </a:solidFill>
                <a:latin typeface="Times New Roman"/>
                <a:ea typeface="Calibri"/>
                <a:cs typeface="Times New Roman"/>
              </a:rPr>
              <a:t> activities of </a:t>
            </a:r>
            <a:r>
              <a:rPr lang="en-US" dirty="0" err="1">
                <a:solidFill>
                  <a:srgbClr val="000000"/>
                </a:solidFill>
                <a:latin typeface="Times New Roman"/>
                <a:ea typeface="Calibri"/>
                <a:cs typeface="Times New Roman"/>
              </a:rPr>
              <a:t>Beractant</a:t>
            </a:r>
            <a:r>
              <a:rPr lang="en-US" dirty="0">
                <a:solidFill>
                  <a:srgbClr val="000000"/>
                </a:solidFill>
                <a:latin typeface="Times New Roman"/>
                <a:ea typeface="Calibri"/>
                <a:cs typeface="Times New Roman"/>
              </a:rPr>
              <a:t>; </a:t>
            </a:r>
            <a:r>
              <a:rPr lang="en-US" dirty="0" err="1">
                <a:solidFill>
                  <a:srgbClr val="000000"/>
                </a:solidFill>
                <a:latin typeface="Times New Roman"/>
                <a:ea typeface="Calibri"/>
                <a:cs typeface="Times New Roman"/>
              </a:rPr>
              <a:t>Tofacitinib</a:t>
            </a:r>
            <a:r>
              <a:rPr lang="en-US" dirty="0">
                <a:solidFill>
                  <a:srgbClr val="000000"/>
                </a:solidFill>
                <a:latin typeface="Times New Roman"/>
                <a:ea typeface="Calibri"/>
                <a:cs typeface="Times New Roman"/>
              </a:rPr>
              <a:t> may increase the </a:t>
            </a:r>
            <a:r>
              <a:rPr lang="en-US" dirty="0" err="1">
                <a:solidFill>
                  <a:srgbClr val="000000"/>
                </a:solidFill>
                <a:latin typeface="Times New Roman"/>
                <a:ea typeface="Calibri"/>
                <a:cs typeface="Times New Roman"/>
              </a:rPr>
              <a:t>bradycardic</a:t>
            </a:r>
            <a:r>
              <a:rPr lang="en-US" dirty="0">
                <a:solidFill>
                  <a:srgbClr val="000000"/>
                </a:solidFill>
                <a:latin typeface="Times New Roman"/>
                <a:ea typeface="Calibri"/>
                <a:cs typeface="Times New Roman"/>
              </a:rPr>
              <a:t> activities of </a:t>
            </a:r>
            <a:r>
              <a:rPr lang="en-US" dirty="0" err="1" smtClean="0">
                <a:solidFill>
                  <a:srgbClr val="000000"/>
                </a:solidFill>
                <a:latin typeface="Times New Roman"/>
                <a:ea typeface="Calibri"/>
                <a:cs typeface="Times New Roman"/>
              </a:rPr>
              <a:t>Beractant</a:t>
            </a:r>
            <a:r>
              <a:rPr lang="en-US" dirty="0" smtClean="0">
                <a:solidFill>
                  <a:srgbClr val="000000"/>
                </a:solidFill>
                <a:latin typeface="Times New Roman"/>
                <a:ea typeface="Calibri"/>
                <a:cs typeface="Times New Roman"/>
              </a:rPr>
              <a:t>.</a:t>
            </a:r>
            <a:r>
              <a:rPr lang="en-US" b="1" dirty="0">
                <a:solidFill>
                  <a:srgbClr val="2F2B20"/>
                </a:solidFill>
                <a:latin typeface="Times New Roman"/>
              </a:rPr>
              <a:t>
</a:t>
            </a:r>
            <a:r>
              <a:rPr lang="en-US" sz="4800" dirty="0">
                <a:solidFill>
                  <a:srgbClr val="2F2B20"/>
                </a:solidFill>
                <a:latin typeface="Times New Roman"/>
              </a:rPr>
              <a:t>
</a:t>
            </a:r>
            <a:endParaRPr dirty="0"/>
          </a:p>
        </p:txBody>
      </p:sp>
    </p:spTree>
    <p:extLst>
      <p:ext uri="{BB962C8B-B14F-4D97-AF65-F5344CB8AC3E}">
        <p14:creationId xmlns:p14="http://schemas.microsoft.com/office/powerpoint/2010/main" val="3664072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TextShape 1"/>
          <p:cNvSpPr txBox="1"/>
          <p:nvPr/>
        </p:nvSpPr>
        <p:spPr>
          <a:xfrm>
            <a:off x="357120" y="2428919"/>
            <a:ext cx="7619760" cy="2189439"/>
          </a:xfrm>
          <a:prstGeom prst="rect">
            <a:avLst/>
          </a:prstGeom>
        </p:spPr>
        <p:txBody>
          <a:bodyPr anchor="ctr"/>
          <a:lstStyle/>
          <a:p>
            <a:pPr>
              <a:lnSpc>
                <a:spcPct val="100000"/>
              </a:lnSpc>
            </a:pPr>
            <a:r>
              <a:rPr lang="en-US" sz="2400" b="1" dirty="0">
                <a:solidFill>
                  <a:srgbClr val="2F2B20"/>
                </a:solidFill>
                <a:latin typeface="Times New Roman"/>
              </a:rPr>
              <a:t>References</a:t>
            </a:r>
            <a:r>
              <a:rPr lang="en-US" sz="2400" dirty="0">
                <a:solidFill>
                  <a:srgbClr val="2F2B20"/>
                </a:solidFill>
                <a:latin typeface="Times New Roman"/>
              </a:rPr>
              <a:t> </a:t>
            </a:r>
            <a:r>
              <a:rPr lang="en-US" sz="2400" dirty="0" smtClean="0">
                <a:solidFill>
                  <a:srgbClr val="2F2B20"/>
                </a:solidFill>
                <a:latin typeface="Times New Roman"/>
              </a:rPr>
              <a:t>:</a:t>
            </a:r>
          </a:p>
          <a:p>
            <a:pPr>
              <a:lnSpc>
                <a:spcPct val="100000"/>
              </a:lnSpc>
            </a:pPr>
            <a:r>
              <a:rPr lang="en-US" sz="2400" dirty="0">
                <a:solidFill>
                  <a:srgbClr val="2F2B20"/>
                </a:solidFill>
                <a:latin typeface="Times New Roman"/>
              </a:rPr>
              <a:t>
</a:t>
            </a:r>
            <a:r>
              <a:rPr lang="en-US" dirty="0">
                <a:solidFill>
                  <a:srgbClr val="2F2B20"/>
                </a:solidFill>
                <a:latin typeface="Times New Roman"/>
                <a:hlinkClick r:id="rId2"/>
              </a:rPr>
              <a:t>http://www.drugbank.ca/drugs/</a:t>
            </a:r>
            <a:r>
              <a:rPr lang="en-US" dirty="0" smtClean="0">
                <a:solidFill>
                  <a:srgbClr val="2F2B20"/>
                </a:solidFill>
                <a:latin typeface="Times New Roman"/>
                <a:hlinkClick r:id="rId2"/>
              </a:rPr>
              <a:t>DB06761</a:t>
            </a:r>
          </a:p>
          <a:p>
            <a:pPr>
              <a:lnSpc>
                <a:spcPct val="100000"/>
              </a:lnSpc>
            </a:pPr>
            <a:r>
              <a:rPr lang="en-US" dirty="0" smtClean="0">
                <a:solidFill>
                  <a:srgbClr val="DD0806"/>
                </a:solidFill>
                <a:ea typeface="Calibri"/>
                <a:cs typeface="Calibri"/>
                <a:hlinkClick r:id="rId2"/>
              </a:rPr>
              <a:t>www.rxlist.com</a:t>
            </a:r>
            <a:r>
              <a:rPr lang="en-US" dirty="0">
                <a:solidFill>
                  <a:srgbClr val="DD0806"/>
                </a:solidFill>
                <a:ea typeface="Calibri"/>
                <a:cs typeface="Calibri"/>
                <a:hlinkClick r:id="rId2"/>
              </a:rPr>
              <a:t>/survanta-drug/clinical-pharmacology.htm</a:t>
            </a:r>
            <a:r>
              <a:rPr lang="en-US" dirty="0" smtClean="0">
                <a:solidFill>
                  <a:srgbClr val="DD0806"/>
                </a:solidFill>
                <a:ea typeface="Calibri"/>
                <a:cs typeface="Calibri"/>
              </a:rPr>
              <a:t>;   </a:t>
            </a:r>
            <a:r>
              <a:rPr lang="en-US" dirty="0" smtClean="0">
                <a:solidFill>
                  <a:srgbClr val="DD0806"/>
                </a:solidFill>
                <a:ea typeface="Calibri"/>
                <a:cs typeface="Calibri"/>
                <a:hlinkClick r:id="rId3"/>
              </a:rPr>
              <a:t>http</a:t>
            </a:r>
            <a:r>
              <a:rPr lang="en-US" dirty="0">
                <a:solidFill>
                  <a:srgbClr val="DD0806"/>
                </a:solidFill>
                <a:ea typeface="Calibri"/>
                <a:cs typeface="Calibri"/>
                <a:hlinkClick r:id="rId3"/>
              </a:rPr>
              <a:t>://www.robholland.com/Nursing/Drug_Guide/data/monographframes/B018.</a:t>
            </a:r>
            <a:r>
              <a:rPr lang="en-US" dirty="0" smtClean="0">
                <a:solidFill>
                  <a:srgbClr val="DD0806"/>
                </a:solidFill>
                <a:ea typeface="Calibri"/>
                <a:cs typeface="Calibri"/>
                <a:hlinkClick r:id="rId3"/>
              </a:rPr>
              <a:t>html</a:t>
            </a:r>
            <a:r>
              <a:rPr lang="en-US" dirty="0" smtClean="0">
                <a:solidFill>
                  <a:srgbClr val="DD0806"/>
                </a:solidFill>
                <a:ea typeface="Calibri"/>
                <a:cs typeface="Calibri"/>
              </a:rPr>
              <a:t> </a:t>
            </a:r>
            <a:endParaRPr dirty="0"/>
          </a:p>
        </p:txBody>
      </p:sp>
    </p:spTree>
    <p:extLst>
      <p:ext uri="{BB962C8B-B14F-4D97-AF65-F5344CB8AC3E}">
        <p14:creationId xmlns:p14="http://schemas.microsoft.com/office/powerpoint/2010/main" val="23517357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308</TotalTime>
  <Words>371</Words>
  <Application>Microsoft Macintosh PowerPoint</Application>
  <PresentationFormat>On-screen Show (4:3)</PresentationFormat>
  <Paragraphs>16</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IMTECH GPRS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Reviewer Anjuman</dc:creator>
  <cp:lastModifiedBy>Reviewer Anjuman</cp:lastModifiedBy>
  <cp:revision>22</cp:revision>
  <dcterms:created xsi:type="dcterms:W3CDTF">2016-09-19T09:29:28Z</dcterms:created>
  <dcterms:modified xsi:type="dcterms:W3CDTF">2016-09-23T11:55:41Z</dcterms:modified>
</cp:coreProperties>
</file>