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9" r:id="rId1"/>
  </p:sldMasterIdLst>
  <p:sldIdLst>
    <p:sldId id="275" r:id="rId2"/>
    <p:sldId id="276" r:id="rId3"/>
    <p:sldId id="277" r:id="rId4"/>
    <p:sldId id="278" r:id="rId5"/>
    <p:sldId id="282" r:id="rId6"/>
    <p:sldId id="28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33" autoAdjust="0"/>
    <p:restoredTop sz="94660"/>
  </p:normalViewPr>
  <p:slideViewPr>
    <p:cSldViewPr>
      <p:cViewPr varScale="1">
        <p:scale>
          <a:sx n="70" d="100"/>
          <a:sy n="70" d="100"/>
        </p:scale>
        <p:origin x="135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C06386-6845-44F2-8209-E12BCF258F88}" type="datetimeFigureOut">
              <a:rPr lang="en-US" smtClean="0"/>
              <a:pPr/>
              <a:t>4/23/2017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4/23/2017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4/23/2017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4/23/2017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C06386-6845-44F2-8209-E12BCF258F88}" type="datetimeFigureOut">
              <a:rPr lang="en-US" smtClean="0"/>
              <a:pPr/>
              <a:t>4/23/2017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C06386-6845-44F2-8209-E12BCF258F88}" type="datetimeFigureOut">
              <a:rPr lang="en-US" smtClean="0"/>
              <a:pPr/>
              <a:t>4/23/2017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C06386-6845-44F2-8209-E12BCF258F88}" type="datetimeFigureOut">
              <a:rPr lang="en-US" smtClean="0"/>
              <a:pPr/>
              <a:t>4/23/2017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C06386-6845-44F2-8209-E12BCF258F88}" type="datetimeFigureOut">
              <a:rPr lang="en-US" smtClean="0"/>
              <a:pPr/>
              <a:t>4/23/2017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C06386-6845-44F2-8209-E12BCF258F88}" type="datetimeFigureOut">
              <a:rPr lang="en-US" smtClean="0"/>
              <a:pPr/>
              <a:t>4/23/2017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C06386-6845-44F2-8209-E12BCF258F88}" type="datetimeFigureOut">
              <a:rPr lang="en-US" smtClean="0"/>
              <a:pPr/>
              <a:t>4/23/2017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6C06386-6845-44F2-8209-E12BCF258F88}" type="datetimeFigureOut">
              <a:rPr lang="en-US" smtClean="0"/>
              <a:pPr/>
              <a:t>4/23/2017</a:t>
            </a:fld>
            <a:endParaRPr lang="en-IN"/>
          </a:p>
        </p:txBody>
      </p:sp>
      <p:sp>
        <p:nvSpPr>
          <p:cNvPr id="9" name="Slide Number Placeholder 8"/>
          <p:cNvSpPr>
            <a:spLocks noGrp="1"/>
          </p:cNvSpPr>
          <p:nvPr>
            <p:ph type="sldNum" sz="quarter" idx="11"/>
          </p:nvPr>
        </p:nvSpPr>
        <p:spPr/>
        <p:txBody>
          <a:bodyPr/>
          <a:lstStyle/>
          <a:p>
            <a:fld id="{84CE2C05-FA8C-4219-A7CB-0B94D078EB64}" type="slidenum">
              <a:rPr lang="en-IN" smtClean="0"/>
              <a:pPr/>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4CE2C05-FA8C-4219-A7CB-0B94D078EB64}" type="slidenum">
              <a:rPr lang="en-IN" smtClean="0"/>
              <a:pPr/>
              <a:t>‹#›</a:t>
            </a:fld>
            <a:endParaRPr lang="en-IN"/>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IN"/>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6C06386-6845-44F2-8209-E12BCF258F88}" type="datetimeFigureOut">
              <a:rPr lang="en-US" smtClean="0"/>
              <a:pPr/>
              <a:t>4/23/2017</a:t>
            </a:fld>
            <a:endParaRPr lang="en-IN"/>
          </a:p>
        </p:txBody>
      </p:sp>
    </p:spTree>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116632"/>
            <a:ext cx="7620000" cy="936104"/>
          </a:xfrm>
        </p:spPr>
        <p:txBody>
          <a:bodyPr/>
          <a:lstStyle/>
          <a:p>
            <a:r>
              <a:rPr lang="en-US" dirty="0" err="1"/>
              <a:t>Canakinumab</a:t>
            </a:r>
            <a:r>
              <a:rPr lang="en-US" dirty="0"/>
              <a:t> </a:t>
            </a:r>
          </a:p>
        </p:txBody>
      </p:sp>
      <p:sp>
        <p:nvSpPr>
          <p:cNvPr id="10" name="Content Placeholder 9"/>
          <p:cNvSpPr>
            <a:spLocks noGrp="1"/>
          </p:cNvSpPr>
          <p:nvPr>
            <p:ph idx="1"/>
          </p:nvPr>
        </p:nvSpPr>
        <p:spPr>
          <a:xfrm>
            <a:off x="90736" y="1069671"/>
            <a:ext cx="8352928" cy="5323730"/>
          </a:xfrm>
        </p:spPr>
        <p:txBody>
          <a:bodyPr>
            <a:noAutofit/>
          </a:bodyPr>
          <a:lstStyle/>
          <a:p>
            <a:pPr>
              <a:lnSpc>
                <a:spcPct val="110000"/>
              </a:lnSpc>
            </a:pPr>
            <a:r>
              <a:rPr lang="en-US" sz="1600" b="1" dirty="0" err="1">
                <a:latin typeface="Times New Roman" pitchFamily="18" charset="0"/>
                <a:cs typeface="Times New Roman" pitchFamily="18" charset="0"/>
              </a:rPr>
              <a:t>Drugbank</a:t>
            </a:r>
            <a:r>
              <a:rPr lang="en-US" sz="1600" b="1" dirty="0">
                <a:latin typeface="Times New Roman" pitchFamily="18" charset="0"/>
                <a:cs typeface="Times New Roman" pitchFamily="18" charset="0"/>
              </a:rPr>
              <a:t> </a:t>
            </a:r>
            <a:r>
              <a:rPr lang="en-US" sz="1600" b="1">
                <a:latin typeface="Times New Roman" pitchFamily="18" charset="0"/>
                <a:cs typeface="Times New Roman" pitchFamily="18" charset="0"/>
              </a:rPr>
              <a:t>ID </a:t>
            </a:r>
            <a:r>
              <a:rPr lang="en-US" sz="1600" smtClean="0">
                <a:latin typeface="Times New Roman" pitchFamily="18" charset="0"/>
                <a:cs typeface="Times New Roman" pitchFamily="18" charset="0"/>
              </a:rPr>
              <a:t>: DB06168</a:t>
            </a:r>
            <a:endParaRPr lang="en-US" sz="1600" dirty="0" smtClean="0">
              <a:latin typeface="Times New Roman" pitchFamily="18" charset="0"/>
              <a:cs typeface="Times New Roman" pitchFamily="18" charset="0"/>
            </a:endParaRPr>
          </a:p>
          <a:p>
            <a:pPr>
              <a:lnSpc>
                <a:spcPct val="110000"/>
              </a:lnSpc>
            </a:pPr>
            <a:r>
              <a:rPr lang="en-US" sz="1600" b="1" dirty="0">
                <a:latin typeface="Times New Roman" panose="02020603050405020304" pitchFamily="18" charset="0"/>
                <a:cs typeface="Times New Roman" panose="02020603050405020304" pitchFamily="18" charset="0"/>
              </a:rPr>
              <a:t>Molecular Weight (Daltons)</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145200 </a:t>
            </a:r>
            <a:endParaRPr lang="en-US" sz="1600" dirty="0" smtClean="0">
              <a:latin typeface="Times New Roman" panose="02020603050405020304" pitchFamily="18" charset="0"/>
              <a:cs typeface="Times New Roman" panose="02020603050405020304" pitchFamily="18" charset="0"/>
            </a:endParaRPr>
          </a:p>
          <a:p>
            <a:pPr>
              <a:lnSpc>
                <a:spcPct val="110000"/>
              </a:lnSpc>
            </a:pPr>
            <a:r>
              <a:rPr lang="en-US" sz="1600" b="1" dirty="0" smtClean="0">
                <a:latin typeface="Times New Roman" panose="02020603050405020304" pitchFamily="18" charset="0"/>
                <a:cs typeface="Times New Roman" panose="02020603050405020304" pitchFamily="18" charset="0"/>
              </a:rPr>
              <a:t>Chemical </a:t>
            </a:r>
            <a:r>
              <a:rPr lang="en-US" sz="1600" b="1" dirty="0">
                <a:latin typeface="Times New Roman" panose="02020603050405020304" pitchFamily="18" charset="0"/>
                <a:cs typeface="Times New Roman" panose="02020603050405020304" pitchFamily="18" charset="0"/>
              </a:rPr>
              <a:t>Formula</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C6452H9958N1722O2010S42 </a:t>
            </a:r>
            <a:endParaRPr lang="en-US" sz="1600" dirty="0" smtClean="0">
              <a:latin typeface="Times New Roman" panose="02020603050405020304" pitchFamily="18" charset="0"/>
              <a:cs typeface="Times New Roman" panose="02020603050405020304" pitchFamily="18" charset="0"/>
            </a:endParaRPr>
          </a:p>
          <a:p>
            <a:pPr>
              <a:lnSpc>
                <a:spcPct val="110000"/>
              </a:lnSpc>
            </a:pPr>
            <a:r>
              <a:rPr lang="en-US" sz="1600" b="1" dirty="0" smtClean="0">
                <a:latin typeface="Times New Roman" pitchFamily="18" charset="0"/>
                <a:cs typeface="Times New Roman" pitchFamily="18" charset="0"/>
              </a:rPr>
              <a:t>Half </a:t>
            </a:r>
            <a:r>
              <a:rPr lang="en-US" sz="1600" b="1" dirty="0">
                <a:latin typeface="Times New Roman" pitchFamily="18" charset="0"/>
                <a:cs typeface="Times New Roman" pitchFamily="18" charset="0"/>
              </a:rPr>
              <a:t>life </a:t>
            </a:r>
            <a:r>
              <a:rPr lang="en-US" sz="1600" dirty="0">
                <a:latin typeface="Times New Roman" pitchFamily="18" charset="0"/>
                <a:cs typeface="Times New Roman" pitchFamily="18" charset="0"/>
              </a:rPr>
              <a:t>:</a:t>
            </a:r>
            <a:r>
              <a:rPr lang="en-IN" sz="1600" dirty="0">
                <a:latin typeface="Times New Roman" pitchFamily="18" charset="0"/>
                <a:cs typeface="Times New Roman" pitchFamily="18" charset="0"/>
              </a:rPr>
              <a:t> </a:t>
            </a:r>
            <a:r>
              <a:rPr lang="en-US" sz="1600" dirty="0">
                <a:latin typeface="Times New Roman" panose="02020603050405020304" pitchFamily="18" charset="0"/>
                <a:cs typeface="Times New Roman" panose="02020603050405020304" pitchFamily="18" charset="0"/>
              </a:rPr>
              <a:t> 26 days </a:t>
            </a:r>
            <a:endParaRPr lang="en-US" sz="1600" dirty="0" smtClean="0">
              <a:latin typeface="Times New Roman" panose="02020603050405020304" pitchFamily="18" charset="0"/>
              <a:cs typeface="Times New Roman" panose="02020603050405020304" pitchFamily="18" charset="0"/>
            </a:endParaRPr>
          </a:p>
          <a:p>
            <a:pPr>
              <a:lnSpc>
                <a:spcPct val="110000"/>
              </a:lnSpc>
            </a:pPr>
            <a:r>
              <a:rPr lang="en-US" sz="1600" b="1" dirty="0" smtClean="0">
                <a:latin typeface="Times New Roman" panose="02020603050405020304" pitchFamily="18" charset="0"/>
                <a:cs typeface="Times New Roman" pitchFamily="18" charset="0"/>
              </a:rPr>
              <a:t>Description</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a:t>
            </a:r>
          </a:p>
          <a:p>
            <a:pPr algn="just">
              <a:lnSpc>
                <a:spcPct val="110000"/>
              </a:lnSpc>
            </a:pPr>
            <a:r>
              <a:rPr lang="en-US" sz="1600" dirty="0" err="1">
                <a:latin typeface="Times New Roman" panose="02020603050405020304" pitchFamily="18" charset="0"/>
                <a:cs typeface="Times New Roman" panose="02020603050405020304" pitchFamily="18" charset="0"/>
              </a:rPr>
              <a:t>Canakinumab</a:t>
            </a:r>
            <a:r>
              <a:rPr lang="en-US" sz="1600" dirty="0">
                <a:latin typeface="Times New Roman" panose="02020603050405020304" pitchFamily="18" charset="0"/>
                <a:cs typeface="Times New Roman" panose="02020603050405020304" pitchFamily="18" charset="0"/>
              </a:rPr>
              <a:t> is a recombinant, human anti-human-IL-1β monoclonal antibody that belongs to the IgG1/κ </a:t>
            </a:r>
            <a:r>
              <a:rPr lang="en-US" sz="1600" dirty="0" err="1">
                <a:latin typeface="Times New Roman" panose="02020603050405020304" pitchFamily="18" charset="0"/>
                <a:cs typeface="Times New Roman" panose="02020603050405020304" pitchFamily="18" charset="0"/>
              </a:rPr>
              <a:t>isotype</a:t>
            </a:r>
            <a:r>
              <a:rPr lang="en-US" sz="1600" dirty="0">
                <a:latin typeface="Times New Roman" panose="02020603050405020304" pitchFamily="18" charset="0"/>
                <a:cs typeface="Times New Roman" panose="02020603050405020304" pitchFamily="18" charset="0"/>
              </a:rPr>
              <a:t> subclass. It is expressed in a murine Sp2/0-Ag14 cell line and comprised of two 447- (or 448-) residue heavy chains and two 214-residue light chains, with a molecular mass of 145157 Daltons when </a:t>
            </a:r>
            <a:r>
              <a:rPr lang="en-US" sz="1600" dirty="0" err="1">
                <a:latin typeface="Times New Roman" panose="02020603050405020304" pitchFamily="18" charset="0"/>
                <a:cs typeface="Times New Roman" panose="02020603050405020304" pitchFamily="18" charset="0"/>
              </a:rPr>
              <a:t>deglycosylated</a:t>
            </a:r>
            <a:r>
              <a:rPr lang="en-US" sz="1600" dirty="0">
                <a:latin typeface="Times New Roman" panose="02020603050405020304" pitchFamily="18" charset="0"/>
                <a:cs typeface="Times New Roman" panose="02020603050405020304" pitchFamily="18" charset="0"/>
              </a:rPr>
              <a:t>. Both heavy chains of </a:t>
            </a:r>
            <a:r>
              <a:rPr lang="en-US" sz="1600" dirty="0" err="1">
                <a:latin typeface="Times New Roman" panose="02020603050405020304" pitchFamily="18" charset="0"/>
                <a:cs typeface="Times New Roman" panose="02020603050405020304" pitchFamily="18" charset="0"/>
              </a:rPr>
              <a:t>canakinumab</a:t>
            </a:r>
            <a:r>
              <a:rPr lang="en-US" sz="1600" dirty="0">
                <a:latin typeface="Times New Roman" panose="02020603050405020304" pitchFamily="18" charset="0"/>
                <a:cs typeface="Times New Roman" panose="02020603050405020304" pitchFamily="18" charset="0"/>
              </a:rPr>
              <a:t> contain oligosaccharide chains linked to the protein backbone at asparagine 298 (</a:t>
            </a:r>
            <a:r>
              <a:rPr lang="en-US" sz="1600" dirty="0" err="1">
                <a:latin typeface="Times New Roman" panose="02020603050405020304" pitchFamily="18" charset="0"/>
                <a:cs typeface="Times New Roman" panose="02020603050405020304" pitchFamily="18" charset="0"/>
              </a:rPr>
              <a:t>Asn</a:t>
            </a:r>
            <a:r>
              <a:rPr lang="en-US" sz="1600" dirty="0">
                <a:latin typeface="Times New Roman" panose="02020603050405020304" pitchFamily="18" charset="0"/>
                <a:cs typeface="Times New Roman" panose="02020603050405020304" pitchFamily="18" charset="0"/>
              </a:rPr>
              <a:t> 298). </a:t>
            </a:r>
            <a:endParaRPr lang="en-US" sz="1600" dirty="0" smtClean="0">
              <a:latin typeface="Times New Roman" panose="02020603050405020304" pitchFamily="18" charset="0"/>
              <a:cs typeface="Times New Roman" panose="02020603050405020304" pitchFamily="18" charset="0"/>
            </a:endParaRPr>
          </a:p>
          <a:p>
            <a:pPr algn="just">
              <a:lnSpc>
                <a:spcPct val="110000"/>
              </a:lnSpc>
            </a:pPr>
            <a:r>
              <a:rPr lang="en-US" sz="1600" dirty="0" err="1" smtClean="0">
                <a:latin typeface="Times New Roman" panose="02020603050405020304" pitchFamily="18" charset="0"/>
                <a:cs typeface="Times New Roman" panose="02020603050405020304" pitchFamily="18" charset="0"/>
              </a:rPr>
              <a:t>Canakinumab</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binds to human IL-1β and neutralizes its inflammatory activity by blocking its interaction with IL-1 receptors, but it does not bind IL-1alpha or IL-1 receptor antagonist (IL-1ra). </a:t>
            </a:r>
            <a:r>
              <a:rPr lang="en-US" sz="1600" dirty="0" err="1">
                <a:latin typeface="Times New Roman" panose="02020603050405020304" pitchFamily="18" charset="0"/>
                <a:cs typeface="Times New Roman" panose="02020603050405020304" pitchFamily="18" charset="0"/>
              </a:rPr>
              <a:t>Canakinumab</a:t>
            </a:r>
            <a:r>
              <a:rPr lang="en-US" sz="1600" dirty="0">
                <a:latin typeface="Times New Roman" panose="02020603050405020304" pitchFamily="18" charset="0"/>
                <a:cs typeface="Times New Roman" panose="02020603050405020304" pitchFamily="18" charset="0"/>
              </a:rPr>
              <a:t> is marketed under the brand name </a:t>
            </a:r>
            <a:r>
              <a:rPr lang="en-US" sz="1600" dirty="0" err="1">
                <a:latin typeface="Times New Roman" panose="02020603050405020304" pitchFamily="18" charset="0"/>
                <a:cs typeface="Times New Roman" panose="02020603050405020304" pitchFamily="18" charset="0"/>
              </a:rPr>
              <a:t>Ilaris</a:t>
            </a:r>
            <a:r>
              <a:rPr lang="en-US" sz="1600" dirty="0">
                <a:latin typeface="Times New Roman" panose="02020603050405020304" pitchFamily="18" charset="0"/>
                <a:cs typeface="Times New Roman" panose="02020603050405020304" pitchFamily="18" charset="0"/>
              </a:rPr>
              <a:t> and indicated for patients 4 years of age and older to treat Familial Cold </a:t>
            </a:r>
            <a:r>
              <a:rPr lang="en-US" sz="1600" dirty="0" err="1">
                <a:latin typeface="Times New Roman" panose="02020603050405020304" pitchFamily="18" charset="0"/>
                <a:cs typeface="Times New Roman" panose="02020603050405020304" pitchFamily="18" charset="0"/>
              </a:rPr>
              <a:t>Autoinflammatory</a:t>
            </a:r>
            <a:r>
              <a:rPr lang="en-US" sz="1600" dirty="0">
                <a:latin typeface="Times New Roman" panose="02020603050405020304" pitchFamily="18" charset="0"/>
                <a:cs typeface="Times New Roman" panose="02020603050405020304" pitchFamily="18" charset="0"/>
              </a:rPr>
              <a:t> Syndrome (FCAS) and </a:t>
            </a:r>
            <a:r>
              <a:rPr lang="en-US" sz="1600" dirty="0" err="1">
                <a:latin typeface="Times New Roman" panose="02020603050405020304" pitchFamily="18" charset="0"/>
                <a:cs typeface="Times New Roman" panose="02020603050405020304" pitchFamily="18" charset="0"/>
              </a:rPr>
              <a:t>Muckle</a:t>
            </a:r>
            <a:r>
              <a:rPr lang="en-US" sz="1600" dirty="0">
                <a:latin typeface="Times New Roman" panose="02020603050405020304" pitchFamily="18" charset="0"/>
                <a:cs typeface="Times New Roman" panose="02020603050405020304" pitchFamily="18" charset="0"/>
              </a:rPr>
              <a:t>-Wells Syndrome (MWS), which are both part of the </a:t>
            </a:r>
            <a:r>
              <a:rPr lang="en-US" sz="1600" dirty="0" err="1">
                <a:latin typeface="Times New Roman" panose="02020603050405020304" pitchFamily="18" charset="0"/>
                <a:cs typeface="Times New Roman" panose="02020603050405020304" pitchFamily="18" charset="0"/>
              </a:rPr>
              <a:t>Cryopyrin</a:t>
            </a:r>
            <a:r>
              <a:rPr lang="en-US" sz="1600" dirty="0">
                <a:latin typeface="Times New Roman" panose="02020603050405020304" pitchFamily="18" charset="0"/>
                <a:cs typeface="Times New Roman" panose="02020603050405020304" pitchFamily="18" charset="0"/>
              </a:rPr>
              <a:t>-Associated Periodic Syndromes (CAPS) as well as for patients 2 years of age and older to treat systemic juvenile idiopathic arthritis (SJIA). Clinical trials have established the administration of </a:t>
            </a:r>
            <a:r>
              <a:rPr lang="en-US" sz="1600" dirty="0" err="1">
                <a:latin typeface="Times New Roman" panose="02020603050405020304" pitchFamily="18" charset="0"/>
                <a:cs typeface="Times New Roman" panose="02020603050405020304" pitchFamily="18" charset="0"/>
              </a:rPr>
              <a:t>canakinumab</a:t>
            </a:r>
            <a:r>
              <a:rPr lang="en-US" sz="1600" dirty="0">
                <a:latin typeface="Times New Roman" panose="02020603050405020304" pitchFamily="18" charset="0"/>
                <a:cs typeface="Times New Roman" panose="02020603050405020304" pitchFamily="18" charset="0"/>
              </a:rPr>
              <a:t> every 2 weeks to be safe and effective, offering a considerable advantage over the existing treatment with the human IL-1 receptor antagonist, </a:t>
            </a:r>
            <a:r>
              <a:rPr lang="en-US" sz="1600" dirty="0" err="1">
                <a:latin typeface="Times New Roman" panose="02020603050405020304" pitchFamily="18" charset="0"/>
                <a:cs typeface="Times New Roman" panose="02020603050405020304" pitchFamily="18" charset="0"/>
              </a:rPr>
              <a:t>anakinra</a:t>
            </a:r>
            <a:r>
              <a:rPr lang="en-US" sz="1600" dirty="0">
                <a:latin typeface="Times New Roman" panose="02020603050405020304" pitchFamily="18" charset="0"/>
                <a:cs typeface="Times New Roman" panose="02020603050405020304" pitchFamily="18" charset="0"/>
              </a:rPr>
              <a:t>, which must be injected daily and which is often poorly tolerated by patients. </a:t>
            </a:r>
            <a:endParaRPr lang="en-US" sz="1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3341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620688"/>
            <a:ext cx="8142728" cy="5616624"/>
          </a:xfrm>
        </p:spPr>
        <p:txBody>
          <a:bodyPr>
            <a:noAutofit/>
          </a:bodyPr>
          <a:lstStyle/>
          <a:p>
            <a:pPr algn="just"/>
            <a:r>
              <a:rPr lang="en-US" b="1" dirty="0" smtClean="0">
                <a:solidFill>
                  <a:schemeClr val="tx1"/>
                </a:solidFill>
                <a:latin typeface="Times New Roman" panose="02020603050405020304" pitchFamily="18" charset="0"/>
                <a:cs typeface="Times New Roman" pitchFamily="18" charset="0"/>
              </a:rPr>
              <a:t>Indication</a:t>
            </a:r>
            <a:r>
              <a:rPr lang="en-US" dirty="0" smtClean="0">
                <a:solidFill>
                  <a:schemeClr val="tx1"/>
                </a:solidFill>
                <a:latin typeface="Times New Roman" pitchFamily="18" charset="0"/>
                <a:cs typeface="Times New Roman" pitchFamily="18" charset="0"/>
              </a:rPr>
              <a:t> :</a:t>
            </a:r>
          </a:p>
          <a:p>
            <a:pPr algn="just"/>
            <a:r>
              <a:rPr lang="en-US" dirty="0">
                <a:solidFill>
                  <a:schemeClr val="tx1"/>
                </a:solidFill>
                <a:latin typeface="Times New Roman" panose="02020603050405020304" pitchFamily="18" charset="0"/>
                <a:cs typeface="Times New Roman" panose="02020603050405020304" pitchFamily="18" charset="0"/>
              </a:rPr>
              <a:t>Used in patients 4 years of age and older to treat Familial Cold </a:t>
            </a:r>
            <a:r>
              <a:rPr lang="en-US" dirty="0" err="1">
                <a:solidFill>
                  <a:schemeClr val="tx1"/>
                </a:solidFill>
                <a:latin typeface="Times New Roman" panose="02020603050405020304" pitchFamily="18" charset="0"/>
                <a:cs typeface="Times New Roman" panose="02020603050405020304" pitchFamily="18" charset="0"/>
              </a:rPr>
              <a:t>Autoinflammatory</a:t>
            </a:r>
            <a:r>
              <a:rPr lang="en-US" dirty="0">
                <a:solidFill>
                  <a:schemeClr val="tx1"/>
                </a:solidFill>
                <a:latin typeface="Times New Roman" panose="02020603050405020304" pitchFamily="18" charset="0"/>
                <a:cs typeface="Times New Roman" panose="02020603050405020304" pitchFamily="18" charset="0"/>
              </a:rPr>
              <a:t> Syndrome (FCAS) and </a:t>
            </a:r>
            <a:r>
              <a:rPr lang="en-US" dirty="0" err="1">
                <a:solidFill>
                  <a:schemeClr val="tx1"/>
                </a:solidFill>
                <a:latin typeface="Times New Roman" panose="02020603050405020304" pitchFamily="18" charset="0"/>
                <a:cs typeface="Times New Roman" panose="02020603050405020304" pitchFamily="18" charset="0"/>
              </a:rPr>
              <a:t>Muckle</a:t>
            </a:r>
            <a:r>
              <a:rPr lang="en-US" dirty="0">
                <a:solidFill>
                  <a:schemeClr val="tx1"/>
                </a:solidFill>
                <a:latin typeface="Times New Roman" panose="02020603050405020304" pitchFamily="18" charset="0"/>
                <a:cs typeface="Times New Roman" panose="02020603050405020304" pitchFamily="18" charset="0"/>
              </a:rPr>
              <a:t>-Wells Syndrome (MWS), which are both part of the </a:t>
            </a:r>
            <a:r>
              <a:rPr lang="en-US" dirty="0" err="1">
                <a:solidFill>
                  <a:schemeClr val="tx1"/>
                </a:solidFill>
                <a:latin typeface="Times New Roman" panose="02020603050405020304" pitchFamily="18" charset="0"/>
                <a:cs typeface="Times New Roman" panose="02020603050405020304" pitchFamily="18" charset="0"/>
              </a:rPr>
              <a:t>Cryopyrin</a:t>
            </a:r>
            <a:r>
              <a:rPr lang="en-US" dirty="0">
                <a:solidFill>
                  <a:schemeClr val="tx1"/>
                </a:solidFill>
                <a:latin typeface="Times New Roman" panose="02020603050405020304" pitchFamily="18" charset="0"/>
                <a:cs typeface="Times New Roman" panose="02020603050405020304" pitchFamily="18" charset="0"/>
              </a:rPr>
              <a:t>-Associated Periodic Syndromes (CAPS) as well as for patients 2 years of age and older to treat systemic juvenile idiopathic arthritis (SJIA). </a:t>
            </a:r>
            <a:endParaRPr lang="en-US" dirty="0" smtClean="0">
              <a:solidFill>
                <a:schemeClr val="tx1"/>
              </a:solidFill>
              <a:latin typeface="Times New Roman" panose="02020603050405020304" pitchFamily="18" charset="0"/>
              <a:cs typeface="Times New Roman" panose="02020603050405020304" pitchFamily="18" charset="0"/>
            </a:endParaRPr>
          </a:p>
          <a:p>
            <a:pPr algn="just"/>
            <a:endParaRPr lang="en-US" b="1" dirty="0">
              <a:solidFill>
                <a:schemeClr val="tx1"/>
              </a:solidFill>
              <a:latin typeface="Times New Roman" pitchFamily="18" charset="0"/>
              <a:cs typeface="Times New Roman" pitchFamily="18" charset="0"/>
            </a:endParaRPr>
          </a:p>
          <a:p>
            <a:pPr algn="just"/>
            <a:r>
              <a:rPr lang="en-US" b="1" dirty="0" smtClean="0">
                <a:solidFill>
                  <a:schemeClr val="tx1"/>
                </a:solidFill>
                <a:latin typeface="Times New Roman" pitchFamily="18" charset="0"/>
                <a:cs typeface="Times New Roman" pitchFamily="18" charset="0"/>
              </a:rPr>
              <a:t>Pharmacodynamics </a:t>
            </a:r>
            <a:r>
              <a:rPr lang="en-US" dirty="0" smtClean="0">
                <a:solidFill>
                  <a:schemeClr val="tx1"/>
                </a:solidFill>
                <a:latin typeface="Times New Roman" pitchFamily="18" charset="0"/>
                <a:cs typeface="Times New Roman" pitchFamily="18" charset="0"/>
              </a:rPr>
              <a:t>: </a:t>
            </a:r>
          </a:p>
          <a:p>
            <a:pPr algn="just"/>
            <a:r>
              <a:rPr lang="en-US" dirty="0">
                <a:solidFill>
                  <a:schemeClr val="tx1"/>
                </a:solidFill>
                <a:latin typeface="Times New Roman" panose="02020603050405020304" pitchFamily="18" charset="0"/>
                <a:cs typeface="Times New Roman" panose="02020603050405020304" pitchFamily="18" charset="0"/>
              </a:rPr>
              <a:t>Novartis AG has developed </a:t>
            </a:r>
            <a:r>
              <a:rPr lang="en-US" dirty="0" err="1">
                <a:solidFill>
                  <a:schemeClr val="tx1"/>
                </a:solidFill>
                <a:latin typeface="Times New Roman" panose="02020603050405020304" pitchFamily="18" charset="0"/>
                <a:cs typeface="Times New Roman" panose="02020603050405020304" pitchFamily="18" charset="0"/>
              </a:rPr>
              <a:t>canakinumab</a:t>
            </a:r>
            <a:r>
              <a:rPr lang="en-US" dirty="0">
                <a:solidFill>
                  <a:schemeClr val="tx1"/>
                </a:solidFill>
                <a:latin typeface="Times New Roman" panose="02020603050405020304" pitchFamily="18" charset="0"/>
                <a:cs typeface="Times New Roman" panose="02020603050405020304" pitchFamily="18" charset="0"/>
              </a:rPr>
              <a:t> as a subcutaneous injection and fully human </a:t>
            </a:r>
            <a:r>
              <a:rPr lang="en-US" dirty="0" err="1">
                <a:solidFill>
                  <a:schemeClr val="tx1"/>
                </a:solidFill>
                <a:latin typeface="Times New Roman" panose="02020603050405020304" pitchFamily="18" charset="0"/>
                <a:cs typeface="Times New Roman" panose="02020603050405020304" pitchFamily="18" charset="0"/>
              </a:rPr>
              <a:t>mAb</a:t>
            </a:r>
            <a:r>
              <a:rPr lang="en-US" dirty="0">
                <a:solidFill>
                  <a:schemeClr val="tx1"/>
                </a:solidFill>
                <a:latin typeface="Times New Roman" panose="02020603050405020304" pitchFamily="18" charset="0"/>
                <a:cs typeface="Times New Roman" panose="02020603050405020304" pitchFamily="18" charset="0"/>
              </a:rPr>
              <a:t> that neutralizes the bioactivity of human IL-1beta, which is involved in several inflammatory disorders. </a:t>
            </a:r>
            <a:r>
              <a:rPr lang="en-US" dirty="0" err="1">
                <a:solidFill>
                  <a:schemeClr val="tx1"/>
                </a:solidFill>
                <a:latin typeface="Times New Roman" panose="02020603050405020304" pitchFamily="18" charset="0"/>
                <a:cs typeface="Times New Roman" panose="02020603050405020304" pitchFamily="18" charset="0"/>
              </a:rPr>
              <a:t>Canakinumab</a:t>
            </a:r>
            <a:r>
              <a:rPr lang="en-US" dirty="0">
                <a:solidFill>
                  <a:schemeClr val="tx1"/>
                </a:solidFill>
                <a:latin typeface="Times New Roman" panose="02020603050405020304" pitchFamily="18" charset="0"/>
                <a:cs typeface="Times New Roman" panose="02020603050405020304" pitchFamily="18" charset="0"/>
              </a:rPr>
              <a:t> has promising clinical safety and pharmacokinetic properties, and demonstrated potential for the treatment of </a:t>
            </a:r>
            <a:r>
              <a:rPr lang="en-US" dirty="0" err="1">
                <a:solidFill>
                  <a:schemeClr val="tx1"/>
                </a:solidFill>
                <a:latin typeface="Times New Roman" panose="02020603050405020304" pitchFamily="18" charset="0"/>
                <a:cs typeface="Times New Roman" panose="02020603050405020304" pitchFamily="18" charset="0"/>
              </a:rPr>
              <a:t>cryopyrin</a:t>
            </a:r>
            <a:r>
              <a:rPr lang="en-US" dirty="0">
                <a:solidFill>
                  <a:schemeClr val="tx1"/>
                </a:solidFill>
                <a:latin typeface="Times New Roman" panose="02020603050405020304" pitchFamily="18" charset="0"/>
                <a:cs typeface="Times New Roman" panose="02020603050405020304" pitchFamily="18" charset="0"/>
              </a:rPr>
              <a:t>-associated periodic syndromes (CAPS), systemic juvenile idiopathic arthritis (SJIA), and possibly for other complex inflammatory diseases, such as rheumatoid arthritis, COPD disease and ocular diseases. </a:t>
            </a:r>
            <a:endParaRPr lang="en-US"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132711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260648"/>
            <a:ext cx="8316416" cy="6264696"/>
          </a:xfrm>
        </p:spPr>
        <p:txBody>
          <a:bodyPr>
            <a:noAutofit/>
          </a:bodyPr>
          <a:lstStyle/>
          <a:p>
            <a:pPr algn="just"/>
            <a:r>
              <a:rPr lang="en-US" sz="1800" b="1" dirty="0">
                <a:solidFill>
                  <a:schemeClr val="tx1"/>
                </a:solidFill>
                <a:latin typeface="Times New Roman" panose="02020603050405020304" pitchFamily="18" charset="0"/>
                <a:cs typeface="Times New Roman" pitchFamily="18" charset="0"/>
              </a:rPr>
              <a:t>Mechanism of action </a:t>
            </a:r>
            <a:r>
              <a:rPr lang="en-US" sz="1800" dirty="0">
                <a:solidFill>
                  <a:schemeClr val="tx1"/>
                </a:solidFill>
                <a:latin typeface="Times New Roman" pitchFamily="18" charset="0"/>
                <a:cs typeface="Times New Roman" pitchFamily="18" charset="0"/>
              </a:rPr>
              <a:t>: </a:t>
            </a:r>
          </a:p>
          <a:p>
            <a:pPr algn="just"/>
            <a:r>
              <a:rPr lang="en-US" sz="1800" dirty="0">
                <a:solidFill>
                  <a:schemeClr val="tx1"/>
                </a:solidFill>
                <a:latin typeface="Times New Roman" pitchFamily="18" charset="0"/>
                <a:cs typeface="Times New Roman" pitchFamily="18" charset="0"/>
              </a:rPr>
              <a:t>In inflammatory diseases involving </a:t>
            </a:r>
            <a:r>
              <a:rPr lang="en-US" sz="1800" dirty="0" err="1">
                <a:solidFill>
                  <a:schemeClr val="tx1"/>
                </a:solidFill>
                <a:latin typeface="Times New Roman" panose="02020603050405020304" pitchFamily="18" charset="0"/>
                <a:cs typeface="Times New Roman" panose="02020603050405020304" pitchFamily="18" charset="0"/>
              </a:rPr>
              <a:t>Cryopyrin</a:t>
            </a:r>
            <a:r>
              <a:rPr lang="en-US" sz="1800" dirty="0">
                <a:solidFill>
                  <a:schemeClr val="tx1"/>
                </a:solidFill>
                <a:latin typeface="Times New Roman" panose="02020603050405020304" pitchFamily="18" charset="0"/>
                <a:cs typeface="Times New Roman" panose="02020603050405020304" pitchFamily="18" charset="0"/>
              </a:rPr>
              <a:t>-Associated Periodic Syndromes (CAPS), interleukin-1 beta (IL-1</a:t>
            </a:r>
            <a:r>
              <a:rPr lang="el-GR" sz="1800" dirty="0">
                <a:solidFill>
                  <a:schemeClr val="tx1"/>
                </a:solidFill>
                <a:latin typeface="Times New Roman" panose="02020603050405020304" pitchFamily="18" charset="0"/>
                <a:cs typeface="Times New Roman" panose="02020603050405020304" pitchFamily="18" charset="0"/>
              </a:rPr>
              <a:t>β) </a:t>
            </a:r>
            <a:r>
              <a:rPr lang="en-US" sz="1800" dirty="0">
                <a:solidFill>
                  <a:schemeClr val="tx1"/>
                </a:solidFill>
                <a:latin typeface="Times New Roman" panose="02020603050405020304" pitchFamily="18" charset="0"/>
                <a:cs typeface="Times New Roman" panose="02020603050405020304" pitchFamily="18" charset="0"/>
              </a:rPr>
              <a:t>is excessively activated and drives inflammation. The protein </a:t>
            </a:r>
            <a:r>
              <a:rPr lang="en-US" sz="1800" dirty="0" err="1">
                <a:solidFill>
                  <a:schemeClr val="tx1"/>
                </a:solidFill>
                <a:latin typeface="Times New Roman" panose="02020603050405020304" pitchFamily="18" charset="0"/>
                <a:cs typeface="Times New Roman" panose="02020603050405020304" pitchFamily="18" charset="0"/>
              </a:rPr>
              <a:t>cryopyrin</a:t>
            </a:r>
            <a:r>
              <a:rPr lang="en-US" sz="1800" dirty="0">
                <a:solidFill>
                  <a:schemeClr val="tx1"/>
                </a:solidFill>
                <a:latin typeface="Times New Roman" panose="02020603050405020304" pitchFamily="18" charset="0"/>
                <a:cs typeface="Times New Roman" panose="02020603050405020304" pitchFamily="18" charset="0"/>
              </a:rPr>
              <a:t> controls the activation of IL-1</a:t>
            </a:r>
            <a:r>
              <a:rPr lang="el-GR" sz="1800" dirty="0">
                <a:solidFill>
                  <a:schemeClr val="tx1"/>
                </a:solidFill>
                <a:latin typeface="Times New Roman" panose="02020603050405020304" pitchFamily="18" charset="0"/>
                <a:cs typeface="Times New Roman" panose="02020603050405020304" pitchFamily="18" charset="0"/>
              </a:rPr>
              <a:t>β, </a:t>
            </a:r>
            <a:r>
              <a:rPr lang="en-US" sz="1800" dirty="0">
                <a:solidFill>
                  <a:schemeClr val="tx1"/>
                </a:solidFill>
                <a:latin typeface="Times New Roman" panose="02020603050405020304" pitchFamily="18" charset="0"/>
                <a:cs typeface="Times New Roman" panose="02020603050405020304" pitchFamily="18" charset="0"/>
              </a:rPr>
              <a:t>and mutations in </a:t>
            </a:r>
            <a:r>
              <a:rPr lang="en-US" sz="1800" dirty="0" err="1">
                <a:solidFill>
                  <a:schemeClr val="tx1"/>
                </a:solidFill>
                <a:latin typeface="Times New Roman" panose="02020603050405020304" pitchFamily="18" charset="0"/>
                <a:cs typeface="Times New Roman" panose="02020603050405020304" pitchFamily="18" charset="0"/>
              </a:rPr>
              <a:t>cryopyrin's</a:t>
            </a:r>
            <a:r>
              <a:rPr lang="en-US" sz="1800" dirty="0">
                <a:solidFill>
                  <a:schemeClr val="tx1"/>
                </a:solidFill>
                <a:latin typeface="Times New Roman" panose="02020603050405020304" pitchFamily="18" charset="0"/>
                <a:cs typeface="Times New Roman" panose="02020603050405020304" pitchFamily="18" charset="0"/>
              </a:rPr>
              <a:t> gene, NLRP-3, up-regulate IL-1</a:t>
            </a:r>
            <a:r>
              <a:rPr lang="el-GR" sz="1800" dirty="0">
                <a:solidFill>
                  <a:schemeClr val="tx1"/>
                </a:solidFill>
                <a:latin typeface="Times New Roman" panose="02020603050405020304" pitchFamily="18" charset="0"/>
                <a:cs typeface="Times New Roman" panose="02020603050405020304" pitchFamily="18" charset="0"/>
              </a:rPr>
              <a:t>β </a:t>
            </a:r>
            <a:r>
              <a:rPr lang="en-US" sz="1800" dirty="0">
                <a:solidFill>
                  <a:schemeClr val="tx1"/>
                </a:solidFill>
                <a:latin typeface="Times New Roman" panose="02020603050405020304" pitchFamily="18" charset="0"/>
                <a:cs typeface="Times New Roman" panose="02020603050405020304" pitchFamily="18" charset="0"/>
              </a:rPr>
              <a:t>activation. </a:t>
            </a:r>
            <a:r>
              <a:rPr lang="en-US" sz="1800" dirty="0" err="1">
                <a:solidFill>
                  <a:schemeClr val="tx1"/>
                </a:solidFill>
                <a:latin typeface="Times New Roman" panose="02020603050405020304" pitchFamily="18" charset="0"/>
                <a:cs typeface="Times New Roman" panose="02020603050405020304" pitchFamily="18" charset="0"/>
              </a:rPr>
              <a:t>Canakinumab</a:t>
            </a:r>
            <a:r>
              <a:rPr lang="en-US" sz="1800" dirty="0">
                <a:solidFill>
                  <a:schemeClr val="tx1"/>
                </a:solidFill>
                <a:latin typeface="Times New Roman" panose="02020603050405020304" pitchFamily="18" charset="0"/>
                <a:cs typeface="Times New Roman" panose="02020603050405020304" pitchFamily="18" charset="0"/>
              </a:rPr>
              <a:t> is a human monoclonal anti-human IL-1</a:t>
            </a:r>
            <a:r>
              <a:rPr lang="el-GR" sz="1800" dirty="0">
                <a:solidFill>
                  <a:schemeClr val="tx1"/>
                </a:solidFill>
                <a:latin typeface="Times New Roman" panose="02020603050405020304" pitchFamily="18" charset="0"/>
                <a:cs typeface="Times New Roman" panose="02020603050405020304" pitchFamily="18" charset="0"/>
              </a:rPr>
              <a:t>β </a:t>
            </a:r>
            <a:r>
              <a:rPr lang="en-US" sz="1800" dirty="0">
                <a:solidFill>
                  <a:schemeClr val="tx1"/>
                </a:solidFill>
                <a:latin typeface="Times New Roman" panose="02020603050405020304" pitchFamily="18" charset="0"/>
                <a:cs typeface="Times New Roman" panose="02020603050405020304" pitchFamily="18" charset="0"/>
              </a:rPr>
              <a:t>antibody of the IgG1/</a:t>
            </a:r>
            <a:r>
              <a:rPr lang="el-GR" sz="1800" dirty="0">
                <a:solidFill>
                  <a:schemeClr val="tx1"/>
                </a:solidFill>
                <a:latin typeface="Times New Roman" panose="02020603050405020304" pitchFamily="18" charset="0"/>
                <a:cs typeface="Times New Roman" panose="02020603050405020304" pitchFamily="18" charset="0"/>
              </a:rPr>
              <a:t>κ </a:t>
            </a:r>
            <a:r>
              <a:rPr lang="en-US" sz="1800" dirty="0" err="1">
                <a:solidFill>
                  <a:schemeClr val="tx1"/>
                </a:solidFill>
                <a:latin typeface="Times New Roman" panose="02020603050405020304" pitchFamily="18" charset="0"/>
                <a:cs typeface="Times New Roman" panose="02020603050405020304" pitchFamily="18" charset="0"/>
              </a:rPr>
              <a:t>isotype</a:t>
            </a:r>
            <a:r>
              <a:rPr lang="en-US" sz="1800" dirty="0">
                <a:solidFill>
                  <a:schemeClr val="tx1"/>
                </a:solidFill>
                <a:latin typeface="Times New Roman" panose="02020603050405020304" pitchFamily="18" charset="0"/>
                <a:cs typeface="Times New Roman" panose="02020603050405020304" pitchFamily="18" charset="0"/>
              </a:rPr>
              <a:t>. </a:t>
            </a:r>
            <a:r>
              <a:rPr lang="en-US" sz="1800" dirty="0" err="1">
                <a:solidFill>
                  <a:schemeClr val="tx1"/>
                </a:solidFill>
                <a:latin typeface="Times New Roman" panose="02020603050405020304" pitchFamily="18" charset="0"/>
                <a:cs typeface="Times New Roman" panose="02020603050405020304" pitchFamily="18" charset="0"/>
              </a:rPr>
              <a:t>Canakinumab</a:t>
            </a:r>
            <a:r>
              <a:rPr lang="en-US" sz="1800" dirty="0">
                <a:solidFill>
                  <a:schemeClr val="tx1"/>
                </a:solidFill>
                <a:latin typeface="Times New Roman" panose="02020603050405020304" pitchFamily="18" charset="0"/>
                <a:cs typeface="Times New Roman" panose="02020603050405020304" pitchFamily="18" charset="0"/>
              </a:rPr>
              <a:t> binds to human IL-1</a:t>
            </a:r>
            <a:r>
              <a:rPr lang="el-GR" sz="1800" dirty="0">
                <a:solidFill>
                  <a:schemeClr val="tx1"/>
                </a:solidFill>
                <a:latin typeface="Times New Roman" panose="02020603050405020304" pitchFamily="18" charset="0"/>
                <a:cs typeface="Times New Roman" panose="02020603050405020304" pitchFamily="18" charset="0"/>
              </a:rPr>
              <a:t>β </a:t>
            </a:r>
            <a:r>
              <a:rPr lang="en-US" sz="1800" dirty="0">
                <a:solidFill>
                  <a:schemeClr val="tx1"/>
                </a:solidFill>
                <a:latin typeface="Times New Roman" panose="02020603050405020304" pitchFamily="18" charset="0"/>
                <a:cs typeface="Times New Roman" panose="02020603050405020304" pitchFamily="18" charset="0"/>
              </a:rPr>
              <a:t>and neutralizes its inflammatory activity by blocking its interaction with IL-1 receptors, but it does not bind IL-1</a:t>
            </a:r>
            <a:r>
              <a:rPr lang="el-GR" sz="1800" dirty="0">
                <a:solidFill>
                  <a:schemeClr val="tx1"/>
                </a:solidFill>
                <a:latin typeface="Times New Roman" panose="02020603050405020304" pitchFamily="18" charset="0"/>
                <a:cs typeface="Times New Roman" panose="02020603050405020304" pitchFamily="18" charset="0"/>
              </a:rPr>
              <a:t>α </a:t>
            </a:r>
            <a:r>
              <a:rPr lang="en-US" sz="1800" dirty="0">
                <a:solidFill>
                  <a:schemeClr val="tx1"/>
                </a:solidFill>
                <a:latin typeface="Times New Roman" panose="02020603050405020304" pitchFamily="18" charset="0"/>
                <a:cs typeface="Times New Roman" panose="02020603050405020304" pitchFamily="18" charset="0"/>
              </a:rPr>
              <a:t>or IL-1 receptor antagonist (IL-1ra). </a:t>
            </a:r>
            <a:endParaRPr lang="en-US" sz="1800" dirty="0" smtClean="0">
              <a:solidFill>
                <a:schemeClr val="tx1"/>
              </a:solidFill>
              <a:latin typeface="Times New Roman" panose="02020603050405020304" pitchFamily="18" charset="0"/>
              <a:cs typeface="Times New Roman" panose="02020603050405020304" pitchFamily="18" charset="0"/>
            </a:endParaRPr>
          </a:p>
          <a:p>
            <a:pPr algn="just"/>
            <a:endParaRPr lang="en-US" sz="1800" dirty="0">
              <a:solidFill>
                <a:schemeClr val="tx1"/>
              </a:solidFill>
              <a:latin typeface="Times New Roman" panose="02020603050405020304" pitchFamily="18" charset="0"/>
              <a:cs typeface="Times New Roman" panose="02020603050405020304" pitchFamily="18" charset="0"/>
            </a:endParaRPr>
          </a:p>
          <a:p>
            <a:pPr algn="just"/>
            <a:r>
              <a:rPr lang="en-US" sz="1800" dirty="0" smtClean="0">
                <a:solidFill>
                  <a:schemeClr val="tx1"/>
                </a:solidFill>
                <a:latin typeface="Times New Roman" panose="02020603050405020304" pitchFamily="18" charset="0"/>
                <a:cs typeface="Times New Roman" panose="02020603050405020304" pitchFamily="18" charset="0"/>
              </a:rPr>
              <a:t> </a:t>
            </a:r>
            <a:r>
              <a:rPr lang="en-US" sz="1800" b="1" dirty="0" smtClean="0">
                <a:solidFill>
                  <a:schemeClr val="tx1"/>
                </a:solidFill>
                <a:latin typeface="Times New Roman" pitchFamily="18" charset="0"/>
                <a:cs typeface="Times New Roman" pitchFamily="18" charset="0"/>
              </a:rPr>
              <a:t>Metabolism : </a:t>
            </a:r>
          </a:p>
          <a:p>
            <a:pPr algn="just"/>
            <a:r>
              <a:rPr lang="en-US" sz="1800" dirty="0">
                <a:solidFill>
                  <a:schemeClr val="tx1"/>
                </a:solidFill>
                <a:latin typeface="Times New Roman" panose="02020603050405020304" pitchFamily="18" charset="0"/>
                <a:cs typeface="Times New Roman" panose="02020603050405020304" pitchFamily="18" charset="0"/>
              </a:rPr>
              <a:t>The metabolism of </a:t>
            </a:r>
            <a:r>
              <a:rPr lang="en-US" sz="1800" dirty="0" err="1">
                <a:solidFill>
                  <a:schemeClr val="tx1"/>
                </a:solidFill>
                <a:latin typeface="Times New Roman" panose="02020603050405020304" pitchFamily="18" charset="0"/>
                <a:cs typeface="Times New Roman" panose="02020603050405020304" pitchFamily="18" charset="0"/>
              </a:rPr>
              <a:t>canakinumab</a:t>
            </a:r>
            <a:r>
              <a:rPr lang="en-US" sz="1800" dirty="0">
                <a:solidFill>
                  <a:schemeClr val="tx1"/>
                </a:solidFill>
                <a:latin typeface="Times New Roman" panose="02020603050405020304" pitchFamily="18" charset="0"/>
                <a:cs typeface="Times New Roman" panose="02020603050405020304" pitchFamily="18" charset="0"/>
              </a:rPr>
              <a:t> is not yet determined. </a:t>
            </a:r>
            <a:endParaRPr lang="en-US" sz="1800" dirty="0" smtClean="0">
              <a:solidFill>
                <a:schemeClr val="tx1"/>
              </a:solidFill>
              <a:latin typeface="Times New Roman" panose="02020603050405020304" pitchFamily="18" charset="0"/>
              <a:cs typeface="Times New Roman" panose="02020603050405020304" pitchFamily="18" charset="0"/>
            </a:endParaRPr>
          </a:p>
          <a:p>
            <a:pPr algn="just"/>
            <a:endParaRPr lang="en-US" sz="1800" dirty="0" smtClean="0">
              <a:solidFill>
                <a:schemeClr val="tx1"/>
              </a:solidFill>
              <a:latin typeface="Times New Roman" panose="02020603050405020304" pitchFamily="18" charset="0"/>
              <a:cs typeface="Times New Roman" panose="02020603050405020304" pitchFamily="18" charset="0"/>
            </a:endParaRPr>
          </a:p>
          <a:p>
            <a:pPr algn="just"/>
            <a:r>
              <a:rPr lang="en-US" sz="1800" b="1" dirty="0" smtClean="0">
                <a:solidFill>
                  <a:schemeClr val="tx1"/>
                </a:solidFill>
                <a:latin typeface="Times New Roman" pitchFamily="18" charset="0"/>
                <a:cs typeface="Times New Roman" pitchFamily="18" charset="0"/>
              </a:rPr>
              <a:t>Absorption : </a:t>
            </a:r>
          </a:p>
          <a:p>
            <a:pPr algn="just"/>
            <a:r>
              <a:rPr lang="en-US" sz="1800" dirty="0">
                <a:solidFill>
                  <a:schemeClr val="tx1"/>
                </a:solidFill>
                <a:latin typeface="Times New Roman" panose="02020603050405020304" pitchFamily="18" charset="0"/>
                <a:cs typeface="Times New Roman" panose="02020603050405020304" pitchFamily="18" charset="0"/>
              </a:rPr>
              <a:t>The absolute bioavailability of subcutaneous </a:t>
            </a:r>
            <a:r>
              <a:rPr lang="en-US" sz="1800" dirty="0" err="1">
                <a:solidFill>
                  <a:schemeClr val="tx1"/>
                </a:solidFill>
                <a:latin typeface="Times New Roman" panose="02020603050405020304" pitchFamily="18" charset="0"/>
                <a:cs typeface="Times New Roman" panose="02020603050405020304" pitchFamily="18" charset="0"/>
              </a:rPr>
              <a:t>canakinumab</a:t>
            </a:r>
            <a:r>
              <a:rPr lang="en-US" sz="1800" dirty="0">
                <a:solidFill>
                  <a:schemeClr val="tx1"/>
                </a:solidFill>
                <a:latin typeface="Times New Roman" panose="02020603050405020304" pitchFamily="18" charset="0"/>
                <a:cs typeface="Times New Roman" panose="02020603050405020304" pitchFamily="18" charset="0"/>
              </a:rPr>
              <a:t> is estimated to be 70%. </a:t>
            </a:r>
            <a:endParaRPr lang="en-US" sz="1800" dirty="0" smtClean="0">
              <a:solidFill>
                <a:schemeClr val="tx1"/>
              </a:solidFill>
              <a:latin typeface="Times New Roman" panose="02020603050405020304" pitchFamily="18" charset="0"/>
              <a:cs typeface="Times New Roman" panose="02020603050405020304" pitchFamily="18" charset="0"/>
            </a:endParaRPr>
          </a:p>
          <a:p>
            <a:pPr algn="just"/>
            <a:endParaRPr lang="en-US" sz="1800" dirty="0" smtClean="0">
              <a:solidFill>
                <a:schemeClr val="tx1"/>
              </a:solidFill>
              <a:latin typeface="Times New Roman" panose="02020603050405020304" pitchFamily="18" charset="0"/>
              <a:cs typeface="Times New Roman" panose="02020603050405020304" pitchFamily="18" charset="0"/>
            </a:endParaRPr>
          </a:p>
          <a:p>
            <a:pPr algn="just"/>
            <a:r>
              <a:rPr lang="en-US" sz="1800" b="1" dirty="0" smtClean="0">
                <a:solidFill>
                  <a:schemeClr val="tx1"/>
                </a:solidFill>
                <a:latin typeface="Times New Roman" panose="02020603050405020304" pitchFamily="18" charset="0"/>
                <a:cs typeface="Times New Roman" pitchFamily="18" charset="0"/>
              </a:rPr>
              <a:t>Volume </a:t>
            </a:r>
            <a:r>
              <a:rPr lang="en-US" sz="1800" b="1" dirty="0">
                <a:solidFill>
                  <a:schemeClr val="tx1"/>
                </a:solidFill>
                <a:latin typeface="Times New Roman" panose="02020603050405020304" pitchFamily="18" charset="0"/>
                <a:cs typeface="Times New Roman" pitchFamily="18" charset="0"/>
              </a:rPr>
              <a:t>of distribution : </a:t>
            </a:r>
          </a:p>
          <a:p>
            <a:r>
              <a:rPr lang="en-US" sz="1800" dirty="0">
                <a:solidFill>
                  <a:schemeClr val="tx1"/>
                </a:solidFill>
                <a:latin typeface="Times New Roman" panose="02020603050405020304" pitchFamily="18" charset="0"/>
                <a:cs typeface="Times New Roman" panose="02020603050405020304" pitchFamily="18" charset="0"/>
              </a:rPr>
              <a:t>6.01 L </a:t>
            </a:r>
            <a:endParaRPr lang="en-US" sz="1800" dirty="0" smtClean="0">
              <a:solidFill>
                <a:schemeClr val="tx1"/>
              </a:solidFill>
              <a:latin typeface="Times New Roman" panose="02020603050405020304" pitchFamily="18" charset="0"/>
              <a:cs typeface="Times New Roman" panose="02020603050405020304" pitchFamily="18" charset="0"/>
            </a:endParaRPr>
          </a:p>
          <a:p>
            <a:endParaRPr lang="en-US" sz="1800" dirty="0" smtClean="0">
              <a:solidFill>
                <a:schemeClr val="tx1"/>
              </a:solidFill>
              <a:latin typeface="Times New Roman" panose="02020603050405020304" pitchFamily="18" charset="0"/>
              <a:cs typeface="Times New Roman" panose="02020603050405020304" pitchFamily="18" charset="0"/>
            </a:endParaRPr>
          </a:p>
          <a:p>
            <a:r>
              <a:rPr lang="en-US" sz="1800" b="1" dirty="0" smtClean="0">
                <a:solidFill>
                  <a:schemeClr val="tx1"/>
                </a:solidFill>
                <a:latin typeface="Times New Roman" pitchFamily="18" charset="0"/>
                <a:cs typeface="Times New Roman" pitchFamily="18" charset="0"/>
              </a:rPr>
              <a:t>Clearance </a:t>
            </a:r>
            <a:r>
              <a:rPr lang="en-US" sz="1800" b="1" dirty="0">
                <a:solidFill>
                  <a:schemeClr val="tx1"/>
                </a:solidFill>
                <a:latin typeface="Times New Roman" pitchFamily="18" charset="0"/>
                <a:cs typeface="Times New Roman" pitchFamily="18" charset="0"/>
              </a:rPr>
              <a:t>:</a:t>
            </a:r>
          </a:p>
          <a:p>
            <a:r>
              <a:rPr lang="en-US" sz="1800" dirty="0">
                <a:solidFill>
                  <a:schemeClr val="tx1"/>
                </a:solidFill>
                <a:latin typeface="Times New Roman" panose="02020603050405020304" pitchFamily="18" charset="0"/>
                <a:cs typeface="Times New Roman" panose="02020603050405020304" pitchFamily="18" charset="0"/>
              </a:rPr>
              <a:t>0.174 L/day [typical CAPS patient weighing 70 kg] </a:t>
            </a:r>
            <a:endParaRPr lang="en-US" sz="1800" b="1"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43945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404664"/>
            <a:ext cx="7743234" cy="4993931"/>
          </a:xfrm>
          <a:prstGeom prst="rect">
            <a:avLst/>
          </a:prstGeom>
        </p:spPr>
        <p:txBody>
          <a:bodyPr wrap="square">
            <a:spAutoFit/>
          </a:bodyPr>
          <a:lstStyle/>
          <a:p>
            <a:pPr marL="342900" indent="-342900">
              <a:lnSpc>
                <a:spcPct val="200000"/>
              </a:lnSpc>
              <a:buFont typeface="Arial" panose="020B0604020202020204" pitchFamily="34" charset="0"/>
              <a:buChar char="•"/>
            </a:pPr>
            <a:r>
              <a:rPr lang="en-US" b="1" dirty="0" smtClean="0">
                <a:latin typeface="Times New Roman" panose="02020603050405020304" pitchFamily="18" charset="0"/>
                <a:cs typeface="Times New Roman" pitchFamily="18" charset="0"/>
              </a:rPr>
              <a:t>Categories</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Antineoplastic and </a:t>
            </a:r>
            <a:r>
              <a:rPr lang="en-US" dirty="0" err="1">
                <a:latin typeface="Times New Roman" panose="02020603050405020304" pitchFamily="18" charset="0"/>
                <a:cs typeface="Times New Roman" panose="02020603050405020304" pitchFamily="18" charset="0"/>
              </a:rPr>
              <a:t>Immunomodulating</a:t>
            </a:r>
            <a:r>
              <a:rPr lang="en-US" dirty="0">
                <a:latin typeface="Times New Roman" panose="02020603050405020304" pitchFamily="18" charset="0"/>
                <a:cs typeface="Times New Roman" panose="02020603050405020304" pitchFamily="18" charset="0"/>
              </a:rPr>
              <a:t> Agents </a:t>
            </a:r>
            <a:endParaRPr lang="en-US" dirty="0" smtClean="0">
              <a:latin typeface="Times New Roman" panose="02020603050405020304" pitchFamily="18" charset="0"/>
              <a:cs typeface="Times New Roman" panose="02020603050405020304" pitchFamily="18" charset="0"/>
            </a:endParaRPr>
          </a:p>
          <a:p>
            <a:pPr marL="342900" indent="-342900">
              <a:lnSpc>
                <a:spcPct val="200000"/>
              </a:lnSpc>
              <a:buFont typeface="Arial" panose="020B0604020202020204" pitchFamily="34" charset="0"/>
              <a:buChar char="•"/>
            </a:pPr>
            <a:r>
              <a:rPr lang="en-US" b="1" dirty="0" smtClean="0">
                <a:latin typeface="Times New Roman" panose="02020603050405020304" pitchFamily="18" charset="0"/>
                <a:cs typeface="Times New Roman" panose="02020603050405020304" pitchFamily="18" charset="0"/>
              </a:rPr>
              <a:t>Targets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Interleukin-1 beta </a:t>
            </a:r>
            <a:endParaRPr lang="en-US" dirty="0" smtClean="0">
              <a:latin typeface="Times New Roman" panose="02020603050405020304" pitchFamily="18" charset="0"/>
              <a:cs typeface="Times New Roman" panose="02020603050405020304" pitchFamily="18" charset="0"/>
            </a:endParaRPr>
          </a:p>
          <a:p>
            <a:pPr marL="342900" indent="-342900">
              <a:lnSpc>
                <a:spcPct val="200000"/>
              </a:lnSpc>
              <a:buFont typeface="Arial" panose="020B0604020202020204" pitchFamily="34" charset="0"/>
              <a:buChar char="•"/>
            </a:pPr>
            <a:r>
              <a:rPr lang="en-US" b="1" dirty="0" smtClean="0">
                <a:latin typeface="Times New Roman" pitchFamily="18" charset="0"/>
                <a:cs typeface="Times New Roman" pitchFamily="18" charset="0"/>
              </a:rPr>
              <a:t>Brands </a:t>
            </a:r>
            <a:r>
              <a:rPr lang="en-US" b="1" dirty="0">
                <a:latin typeface="Times New Roman" pitchFamily="18" charset="0"/>
                <a:cs typeface="Times New Roman" pitchFamily="18" charset="0"/>
              </a:rPr>
              <a:t>: </a:t>
            </a:r>
            <a:r>
              <a:rPr lang="en-US" dirty="0" err="1">
                <a:latin typeface="Times New Roman" panose="02020603050405020304" pitchFamily="18" charset="0"/>
                <a:cs typeface="Times New Roman" panose="02020603050405020304" pitchFamily="18" charset="0"/>
              </a:rPr>
              <a:t>Ilaris</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342900" indent="-342900">
              <a:lnSpc>
                <a:spcPct val="200000"/>
              </a:lnSpc>
              <a:buFont typeface="Arial" panose="020B0604020202020204" pitchFamily="34" charset="0"/>
              <a:buChar char="•"/>
            </a:pPr>
            <a:r>
              <a:rPr lang="en-US" b="1" dirty="0" smtClean="0">
                <a:latin typeface="Times New Roman" pitchFamily="18" charset="0"/>
                <a:cs typeface="Times New Roman" pitchFamily="18" charset="0"/>
              </a:rPr>
              <a:t>Company </a:t>
            </a:r>
            <a:r>
              <a:rPr lang="en-US" b="1" dirty="0">
                <a:latin typeface="Times New Roman" pitchFamily="18" charset="0"/>
                <a:cs typeface="Times New Roman" pitchFamily="18" charset="0"/>
              </a:rPr>
              <a:t>: </a:t>
            </a:r>
            <a:r>
              <a:rPr lang="en-US" dirty="0">
                <a:latin typeface="Times New Roman" panose="02020603050405020304" pitchFamily="18" charset="0"/>
                <a:cs typeface="Times New Roman" panose="02020603050405020304" pitchFamily="18" charset="0"/>
              </a:rPr>
              <a:t>Novartis </a:t>
            </a:r>
            <a:endParaRPr lang="en-US" dirty="0" smtClean="0">
              <a:latin typeface="Times New Roman" panose="02020603050405020304" pitchFamily="18" charset="0"/>
              <a:cs typeface="Times New Roman" panose="02020603050405020304" pitchFamily="18" charset="0"/>
            </a:endParaRPr>
          </a:p>
          <a:p>
            <a:pPr marL="342900" indent="-342900">
              <a:lnSpc>
                <a:spcPct val="200000"/>
              </a:lnSpc>
              <a:buFont typeface="Arial" panose="020B0604020202020204" pitchFamily="34" charset="0"/>
              <a:buChar char="•"/>
            </a:pPr>
            <a:r>
              <a:rPr lang="en-US" b="1" dirty="0" smtClean="0">
                <a:latin typeface="Times New Roman" pitchFamily="18" charset="0"/>
                <a:cs typeface="Times New Roman" pitchFamily="18" charset="0"/>
              </a:rPr>
              <a:t>Formulation </a:t>
            </a:r>
            <a:r>
              <a:rPr lang="en-US" b="1" dirty="0">
                <a:latin typeface="Times New Roman" pitchFamily="18" charset="0"/>
                <a:cs typeface="Times New Roman" pitchFamily="18" charset="0"/>
              </a:rPr>
              <a:t>: </a:t>
            </a:r>
            <a:r>
              <a:rPr lang="en-US" dirty="0">
                <a:latin typeface="Times New Roman" panose="02020603050405020304" pitchFamily="18" charset="0"/>
                <a:cs typeface="Times New Roman" panose="02020603050405020304" pitchFamily="18" charset="0"/>
              </a:rPr>
              <a:t>Each vial of sterile, white, preservative-free, lyophilized powder contains </a:t>
            </a:r>
            <a:r>
              <a:rPr lang="en-US" dirty="0" err="1">
                <a:latin typeface="Times New Roman" panose="02020603050405020304" pitchFamily="18" charset="0"/>
                <a:cs typeface="Times New Roman" panose="02020603050405020304" pitchFamily="18" charset="0"/>
              </a:rPr>
              <a:t>canakinumab</a:t>
            </a:r>
            <a:r>
              <a:rPr lang="en-US" dirty="0">
                <a:latin typeface="Times New Roman" panose="02020603050405020304" pitchFamily="18" charset="0"/>
                <a:cs typeface="Times New Roman" panose="02020603050405020304" pitchFamily="18" charset="0"/>
              </a:rPr>
              <a:t> 150 mg. </a:t>
            </a:r>
            <a:r>
              <a:rPr lang="en-US" dirty="0" err="1">
                <a:latin typeface="Times New Roman" panose="02020603050405020304" pitchFamily="18" charset="0"/>
                <a:cs typeface="Times New Roman" panose="02020603050405020304" pitchFamily="18" charset="0"/>
              </a:rPr>
              <a:t>Nonmedicinal</a:t>
            </a:r>
            <a:r>
              <a:rPr lang="en-US" dirty="0">
                <a:latin typeface="Times New Roman" panose="02020603050405020304" pitchFamily="18" charset="0"/>
                <a:cs typeface="Times New Roman" panose="02020603050405020304" pitchFamily="18" charset="0"/>
              </a:rPr>
              <a:t> ingredients: sucrose, L-</a:t>
            </a:r>
            <a:r>
              <a:rPr lang="en-US" dirty="0" err="1">
                <a:latin typeface="Times New Roman" panose="02020603050405020304" pitchFamily="18" charset="0"/>
                <a:cs typeface="Times New Roman" panose="02020603050405020304" pitchFamily="18" charset="0"/>
              </a:rPr>
              <a:t>histidine</a:t>
            </a:r>
            <a:r>
              <a:rPr lang="en-US" dirty="0">
                <a:latin typeface="Times New Roman" panose="02020603050405020304" pitchFamily="18" charset="0"/>
                <a:cs typeface="Times New Roman" panose="02020603050405020304" pitchFamily="18" charset="0"/>
              </a:rPr>
              <a:t>, L-</a:t>
            </a:r>
            <a:r>
              <a:rPr lang="en-US" dirty="0" err="1">
                <a:latin typeface="Times New Roman" panose="02020603050405020304" pitchFamily="18" charset="0"/>
                <a:cs typeface="Times New Roman" panose="02020603050405020304" pitchFamily="18" charset="0"/>
              </a:rPr>
              <a:t>histidine</a:t>
            </a:r>
            <a:r>
              <a:rPr lang="en-US" dirty="0">
                <a:latin typeface="Times New Roman" panose="02020603050405020304" pitchFamily="18" charset="0"/>
                <a:cs typeface="Times New Roman" panose="02020603050405020304" pitchFamily="18" charset="0"/>
              </a:rPr>
              <a:t> HCL monohydrate, </a:t>
            </a:r>
            <a:r>
              <a:rPr lang="en-US" dirty="0" err="1">
                <a:latin typeface="Times New Roman" panose="02020603050405020304" pitchFamily="18" charset="0"/>
                <a:cs typeface="Times New Roman" panose="02020603050405020304" pitchFamily="18" charset="0"/>
              </a:rPr>
              <a:t>polysorbate</a:t>
            </a:r>
            <a:r>
              <a:rPr lang="en-US" dirty="0">
                <a:latin typeface="Times New Roman" panose="02020603050405020304" pitchFamily="18" charset="0"/>
                <a:cs typeface="Times New Roman" panose="02020603050405020304" pitchFamily="18" charset="0"/>
              </a:rPr>
              <a:t> 80. </a:t>
            </a:r>
            <a:endParaRPr lang="en-US" dirty="0" smtClean="0">
              <a:latin typeface="Times New Roman" panose="02020603050405020304" pitchFamily="18" charset="0"/>
              <a:cs typeface="Times New Roman" panose="02020603050405020304" pitchFamily="18" charset="0"/>
            </a:endParaRPr>
          </a:p>
          <a:p>
            <a:pPr marL="342900" indent="-342900">
              <a:lnSpc>
                <a:spcPct val="200000"/>
              </a:lnSpc>
              <a:buFont typeface="Arial" panose="020B0604020202020204" pitchFamily="34" charset="0"/>
              <a:buChar char="•"/>
            </a:pPr>
            <a:r>
              <a:rPr lang="en-US" b="1" dirty="0" smtClean="0">
                <a:latin typeface="Times New Roman" pitchFamily="18" charset="0"/>
                <a:cs typeface="Times New Roman" pitchFamily="18" charset="0"/>
              </a:rPr>
              <a:t>Form </a:t>
            </a:r>
            <a:r>
              <a:rPr lang="en-US" b="1" dirty="0">
                <a:latin typeface="Times New Roman" pitchFamily="18" charset="0"/>
                <a:cs typeface="Times New Roman" pitchFamily="18" charset="0"/>
              </a:rPr>
              <a:t>: </a:t>
            </a:r>
            <a:r>
              <a:rPr lang="en-US" dirty="0" err="1">
                <a:latin typeface="Times New Roman" panose="02020603050405020304" pitchFamily="18" charset="0"/>
                <a:cs typeface="Times New Roman" panose="02020603050405020304" pitchFamily="18" charset="0"/>
              </a:rPr>
              <a:t>Lyphilized</a:t>
            </a:r>
            <a:r>
              <a:rPr lang="en-US" dirty="0">
                <a:latin typeface="Times New Roman" panose="02020603050405020304" pitchFamily="18" charset="0"/>
                <a:cs typeface="Times New Roman" panose="02020603050405020304" pitchFamily="18" charset="0"/>
              </a:rPr>
              <a:t> powder </a:t>
            </a:r>
            <a:endParaRPr lang="en-US" dirty="0" smtClean="0">
              <a:latin typeface="Times New Roman" panose="02020603050405020304" pitchFamily="18" charset="0"/>
              <a:cs typeface="Times New Roman" panose="02020603050405020304" pitchFamily="18" charset="0"/>
            </a:endParaRPr>
          </a:p>
          <a:p>
            <a:pPr marL="342900" indent="-342900">
              <a:lnSpc>
                <a:spcPct val="200000"/>
              </a:lnSpc>
              <a:buFont typeface="Arial" panose="020B0604020202020204" pitchFamily="34" charset="0"/>
              <a:buChar char="•"/>
            </a:pPr>
            <a:r>
              <a:rPr lang="en-US" b="1" dirty="0" smtClean="0">
                <a:latin typeface="Times New Roman" pitchFamily="18" charset="0"/>
                <a:cs typeface="Times New Roman" pitchFamily="18" charset="0"/>
              </a:rPr>
              <a:t>Route </a:t>
            </a:r>
            <a:r>
              <a:rPr lang="en-US" b="1" dirty="0">
                <a:latin typeface="Times New Roman" pitchFamily="18" charset="0"/>
                <a:cs typeface="Times New Roman" pitchFamily="18" charset="0"/>
              </a:rPr>
              <a:t>of administration : </a:t>
            </a:r>
            <a:r>
              <a:rPr lang="en-US" dirty="0">
                <a:latin typeface="Times New Roman" panose="02020603050405020304" pitchFamily="18" charset="0"/>
                <a:cs typeface="Times New Roman" panose="02020603050405020304" pitchFamily="18" charset="0"/>
              </a:rPr>
              <a:t>Subcutaneous </a:t>
            </a:r>
          </a:p>
        </p:txBody>
      </p:sp>
    </p:spTree>
    <p:extLst>
      <p:ext uri="{BB962C8B-B14F-4D97-AF65-F5344CB8AC3E}">
        <p14:creationId xmlns:p14="http://schemas.microsoft.com/office/powerpoint/2010/main" val="661413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32656"/>
            <a:ext cx="8208912" cy="6336704"/>
          </a:xfrm>
        </p:spPr>
        <p:txBody>
          <a:bodyPr/>
          <a:lstStyle/>
          <a:p>
            <a:pPr>
              <a:lnSpc>
                <a:spcPct val="150000"/>
              </a:lnSpc>
            </a:pPr>
            <a:r>
              <a:rPr lang="en-US" sz="2000" b="1" dirty="0" smtClean="0">
                <a:solidFill>
                  <a:schemeClr val="tx1"/>
                </a:solidFill>
                <a:latin typeface="Times New Roman" pitchFamily="18" charset="0"/>
                <a:cs typeface="Times New Roman" pitchFamily="18" charset="0"/>
              </a:rPr>
              <a:t>Dosage :</a:t>
            </a:r>
            <a:br>
              <a:rPr lang="en-US" sz="2000" b="1" dirty="0" smtClean="0">
                <a:solidFill>
                  <a:schemeClr val="tx1"/>
                </a:solidFill>
                <a:latin typeface="Times New Roman" pitchFamily="18" charset="0"/>
                <a:cs typeface="Times New Roman" pitchFamily="18" charset="0"/>
              </a:rPr>
            </a:br>
            <a:r>
              <a:rPr lang="en-US" sz="2000" dirty="0"/>
              <a:t>The recommended dose of </a:t>
            </a:r>
            <a:r>
              <a:rPr lang="en-US" sz="2000" dirty="0" err="1"/>
              <a:t>Ilaris</a:t>
            </a:r>
            <a:r>
              <a:rPr lang="en-US" sz="2000" dirty="0"/>
              <a:t> is 150 mg for CAPS patients with body weight greater than 40 kg. For CAPS patients with body weight greater than or equal to 15 kg and less than or equal to 40 kg, the recommended dose is 2 mg/kg. For children 15 to 40 kg with an inadequate response, the dose can be increased to 3 mg </a:t>
            </a:r>
            <a:r>
              <a:rPr lang="en-US" sz="2000" b="1" dirty="0" smtClean="0">
                <a:solidFill>
                  <a:schemeClr val="tx1"/>
                </a:solidFill>
                <a:latin typeface="Times New Roman" pitchFamily="18" charset="0"/>
                <a:cs typeface="Times New Roman" pitchFamily="18" charset="0"/>
              </a:rPr>
              <a:t/>
            </a:r>
            <a:br>
              <a:rPr lang="en-US" sz="2000" b="1" dirty="0" smtClean="0">
                <a:solidFill>
                  <a:schemeClr val="tx1"/>
                </a:solidFill>
                <a:latin typeface="Times New Roman" pitchFamily="18" charset="0"/>
                <a:cs typeface="Times New Roman" pitchFamily="18" charset="0"/>
              </a:rPr>
            </a:br>
            <a:r>
              <a:rPr lang="en-US" sz="2000" b="1" dirty="0" smtClean="0">
                <a:solidFill>
                  <a:schemeClr val="tx1"/>
                </a:solidFill>
                <a:latin typeface="Times New Roman" pitchFamily="18" charset="0"/>
                <a:cs typeface="Times New Roman" pitchFamily="18" charset="0"/>
              </a:rPr>
              <a:t>Contraindication : </a:t>
            </a:r>
            <a:br>
              <a:rPr lang="en-US" sz="2000" b="1" dirty="0" smtClean="0">
                <a:solidFill>
                  <a:schemeClr val="tx1"/>
                </a:solidFill>
                <a:latin typeface="Times New Roman" pitchFamily="18" charset="0"/>
                <a:cs typeface="Times New Roman" pitchFamily="18" charset="0"/>
              </a:rPr>
            </a:br>
            <a:r>
              <a:rPr lang="en-US" sz="2000" dirty="0"/>
              <a:t>Confirmed hypersensitivity to the active substance or to any of the excipients. </a:t>
            </a:r>
            <a:r>
              <a:rPr lang="en-US" sz="2000" b="1" dirty="0" smtClean="0">
                <a:solidFill>
                  <a:schemeClr val="tx1"/>
                </a:solidFill>
                <a:latin typeface="Times New Roman" pitchFamily="18" charset="0"/>
                <a:cs typeface="Times New Roman" pitchFamily="18" charset="0"/>
              </a:rPr>
              <a:t/>
            </a:r>
            <a:br>
              <a:rPr lang="en-US" sz="2000" b="1" dirty="0" smtClean="0">
                <a:solidFill>
                  <a:schemeClr val="tx1"/>
                </a:solidFill>
                <a:latin typeface="Times New Roman" pitchFamily="18" charset="0"/>
                <a:cs typeface="Times New Roman" pitchFamily="18" charset="0"/>
              </a:rPr>
            </a:br>
            <a:r>
              <a:rPr lang="en-US" sz="2000" b="1" dirty="0" smtClean="0">
                <a:solidFill>
                  <a:schemeClr val="tx1"/>
                </a:solidFill>
                <a:latin typeface="Times New Roman" pitchFamily="18" charset="0"/>
                <a:cs typeface="Times New Roman" pitchFamily="18" charset="0"/>
              </a:rPr>
              <a:t>Side effects : </a:t>
            </a:r>
            <a:br>
              <a:rPr lang="en-US" sz="2000" b="1" dirty="0" smtClean="0">
                <a:solidFill>
                  <a:schemeClr val="tx1"/>
                </a:solidFill>
                <a:latin typeface="Times New Roman" pitchFamily="18" charset="0"/>
                <a:cs typeface="Times New Roman" pitchFamily="18" charset="0"/>
              </a:rPr>
            </a:br>
            <a:r>
              <a:rPr lang="en-IN" sz="2000" dirty="0" smtClean="0">
                <a:solidFill>
                  <a:schemeClr val="tx1"/>
                </a:solidFill>
                <a:latin typeface="Times New Roman" pitchFamily="18" charset="0"/>
                <a:cs typeface="Times New Roman" pitchFamily="18" charset="0"/>
              </a:rPr>
              <a:t> </a:t>
            </a:r>
            <a:r>
              <a:rPr lang="en-US" sz="2000" dirty="0"/>
              <a:t>The most common adverse </a:t>
            </a:r>
            <a:r>
              <a:rPr lang="en-US" sz="2000" dirty="0" err="1"/>
              <a:t>reactionsgreater</a:t>
            </a:r>
            <a:r>
              <a:rPr lang="en-US" sz="2000" dirty="0"/>
              <a:t> than 10% reported by patients treated with </a:t>
            </a:r>
            <a:r>
              <a:rPr lang="en-US" sz="2000" dirty="0" err="1"/>
              <a:t>ILARISare</a:t>
            </a:r>
            <a:r>
              <a:rPr lang="en-US" sz="2000" dirty="0"/>
              <a:t> </a:t>
            </a:r>
            <a:r>
              <a:rPr lang="en-US" sz="2000" dirty="0" err="1"/>
              <a:t>nasopharyngitis</a:t>
            </a:r>
            <a:r>
              <a:rPr lang="en-US" sz="2000" dirty="0"/>
              <a:t>, diarrhea, influenza, rhinitis, nausea, headache, bronchitis, gastroenteritis, pharyngitis, weight increased, musculoskeletal pain, and vertigo. </a:t>
            </a:r>
            <a:endParaRPr lang="en-IN"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490174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9512" y="1988840"/>
            <a:ext cx="8064896" cy="864096"/>
          </a:xfrm>
        </p:spPr>
        <p:txBody>
          <a:bodyPr>
            <a:noAutofit/>
          </a:bodyPr>
          <a:lstStyle/>
          <a:p>
            <a:endParaRPr lang="en-US" sz="2400" b="1" dirty="0" smtClean="0">
              <a:solidFill>
                <a:schemeClr val="tx1"/>
              </a:solidFill>
              <a:latin typeface="Times New Roman" pitchFamily="18" charset="0"/>
              <a:cs typeface="Times New Roman" pitchFamily="18" charset="0"/>
            </a:endParaRPr>
          </a:p>
          <a:p>
            <a:endParaRPr lang="en-US" sz="2400" b="1" dirty="0">
              <a:solidFill>
                <a:schemeClr val="tx1"/>
              </a:solidFill>
              <a:latin typeface="Times New Roman" pitchFamily="18" charset="0"/>
              <a:cs typeface="Times New Roman" pitchFamily="18" charset="0"/>
            </a:endParaRPr>
          </a:p>
          <a:p>
            <a:endParaRPr lang="en-US" sz="2400" b="1" dirty="0" smtClean="0">
              <a:solidFill>
                <a:schemeClr val="tx1"/>
              </a:solidFill>
              <a:latin typeface="Times New Roman" pitchFamily="18" charset="0"/>
              <a:cs typeface="Times New Roman" pitchFamily="18" charset="0"/>
            </a:endParaRPr>
          </a:p>
          <a:p>
            <a:endParaRPr lang="en-US" sz="2400" b="1" dirty="0">
              <a:solidFill>
                <a:schemeClr val="tx1"/>
              </a:solidFill>
              <a:latin typeface="Times New Roman" pitchFamily="18" charset="0"/>
              <a:cs typeface="Times New Roman" pitchFamily="18" charset="0"/>
            </a:endParaRPr>
          </a:p>
          <a:p>
            <a:endParaRPr lang="en-US" sz="2400" b="1" dirty="0" smtClean="0">
              <a:solidFill>
                <a:schemeClr val="tx1"/>
              </a:solidFill>
              <a:latin typeface="Times New Roman" pitchFamily="18" charset="0"/>
              <a:cs typeface="Times New Roman" pitchFamily="18" charset="0"/>
            </a:endParaRPr>
          </a:p>
          <a:p>
            <a:endParaRPr lang="en-US" sz="2400" b="1" dirty="0">
              <a:solidFill>
                <a:schemeClr val="tx1"/>
              </a:solidFill>
              <a:latin typeface="Times New Roman" pitchFamily="18" charset="0"/>
              <a:cs typeface="Times New Roman" pitchFamily="18" charset="0"/>
            </a:endParaRPr>
          </a:p>
          <a:p>
            <a:endParaRPr lang="en-US" sz="2400" b="1" dirty="0" smtClean="0">
              <a:solidFill>
                <a:schemeClr val="tx1"/>
              </a:solidFill>
              <a:latin typeface="Times New Roman" pitchFamily="18" charset="0"/>
              <a:cs typeface="Times New Roman" pitchFamily="18" charset="0"/>
            </a:endParaRPr>
          </a:p>
          <a:p>
            <a:endParaRPr lang="en-US" sz="2400" b="1" dirty="0">
              <a:solidFill>
                <a:schemeClr val="tx1"/>
              </a:solidFill>
              <a:latin typeface="Times New Roman" pitchFamily="18" charset="0"/>
              <a:cs typeface="Times New Roman" pitchFamily="18" charset="0"/>
            </a:endParaRPr>
          </a:p>
          <a:p>
            <a:endParaRPr lang="en-US" sz="2400" b="1" dirty="0" smtClean="0">
              <a:solidFill>
                <a:schemeClr val="tx1"/>
              </a:solidFill>
              <a:latin typeface="Times New Roman" pitchFamily="18" charset="0"/>
              <a:cs typeface="Times New Roman" pitchFamily="18" charset="0"/>
            </a:endParaRPr>
          </a:p>
          <a:p>
            <a:r>
              <a:rPr lang="en-US" sz="2400" b="1" dirty="0" smtClean="0">
                <a:solidFill>
                  <a:schemeClr val="tx1"/>
                </a:solidFill>
                <a:latin typeface="Times New Roman" pitchFamily="18" charset="0"/>
                <a:cs typeface="Times New Roman" pitchFamily="18" charset="0"/>
              </a:rPr>
              <a:t>Useful links</a:t>
            </a:r>
          </a:p>
          <a:p>
            <a:endParaRPr lang="en-US" sz="2400" dirty="0" smtClean="0">
              <a:solidFill>
                <a:schemeClr val="tx1"/>
              </a:solidFill>
              <a:latin typeface="Times New Roman" pitchFamily="18" charset="0"/>
              <a:cs typeface="Times New Roman" pitchFamily="18" charset="0"/>
            </a:endParaRPr>
          </a:p>
          <a:p>
            <a:r>
              <a:rPr lang="en-US" sz="1600" dirty="0"/>
              <a:t>https://www.pharma.us.novartis.com/sites/www.pharma.us.novartis.com/files/ilaris.pdf , https://www.drugs.com/ilaris.html , http://www.medbroadcast.com/drug/getdrug/ilaris </a:t>
            </a:r>
            <a:endParaRPr lang="en-US" sz="16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8004900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238</TotalTime>
  <Words>567</Words>
  <Application>Microsoft Office PowerPoint</Application>
  <PresentationFormat>On-screen Show (4:3)</PresentationFormat>
  <Paragraphs>47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Cambria</vt:lpstr>
      <vt:lpstr>Times New Roman</vt:lpstr>
      <vt:lpstr>Adjacency</vt:lpstr>
      <vt:lpstr>Canakinumab </vt:lpstr>
      <vt:lpstr>PowerPoint Presentation</vt:lpstr>
      <vt:lpstr>PowerPoint Presentation</vt:lpstr>
      <vt:lpstr>PowerPoint Presentation</vt:lpstr>
      <vt:lpstr>Dosage : The recommended dose of Ilaris is 150 mg for CAPS patients with body weight greater than 40 kg. For CAPS patients with body weight greater than or equal to 15 kg and less than or equal to 40 kg, the recommended dose is 2 mg/kg. For children 15 to 40 kg with an inadequate response, the dose can be increased to 3 mg  Contraindication :  Confirmed hypersensitivity to the active substance or to any of the excipients.  Side effects :   The most common adverse reactionsgreater than 10% reported by patients treated with ILARISare nasopharyngitis, diarrhea, influenza, rhinitis, nausea, headache, bronchitis, gastroenteritis, pharyngitis, weight increased, musculoskeletal pain, and vertigo.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Lepirudin</dc:title>
  <dc:creator>Lubna</dc:creator>
  <cp:lastModifiedBy>shasta kalra</cp:lastModifiedBy>
  <cp:revision>29</cp:revision>
  <dcterms:created xsi:type="dcterms:W3CDTF">2014-12-29T07:14:40Z</dcterms:created>
  <dcterms:modified xsi:type="dcterms:W3CDTF">2017-04-23T14:50:32Z</dcterms:modified>
</cp:coreProperties>
</file>