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2" r:id="rId5"/>
    <p:sldId id="265" r:id="rId6"/>
    <p:sldId id="263" r:id="rId7"/>
    <p:sldId id="264" r:id="rId8"/>
    <p:sldId id="260"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p:scale>
          <a:sx n="75" d="100"/>
          <a:sy n="75" d="100"/>
        </p:scale>
        <p:origin x="540"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97E02BC2-14F6-4A13-B6F2-33F5D52AC73A}" type="datetimeFigureOut">
              <a:rPr lang="en-IN" smtClean="0"/>
              <a:t>14-01-2015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AC04422-EDA0-4BA4-BFA6-4AD74755AF6F}" type="slidenum">
              <a:rPr lang="en-IN" smtClean="0"/>
              <a:t>‹#›</a:t>
            </a:fld>
            <a:endParaRPr lang="en-IN"/>
          </a:p>
        </p:txBody>
      </p:sp>
    </p:spTree>
    <p:extLst>
      <p:ext uri="{BB962C8B-B14F-4D97-AF65-F5344CB8AC3E}">
        <p14:creationId xmlns:p14="http://schemas.microsoft.com/office/powerpoint/2010/main" val="25951136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97E02BC2-14F6-4A13-B6F2-33F5D52AC73A}" type="datetimeFigureOut">
              <a:rPr lang="en-IN" smtClean="0"/>
              <a:t>14-01-2015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AC04422-EDA0-4BA4-BFA6-4AD74755AF6F}" type="slidenum">
              <a:rPr lang="en-IN" smtClean="0"/>
              <a:t>‹#›</a:t>
            </a:fld>
            <a:endParaRPr lang="en-IN"/>
          </a:p>
        </p:txBody>
      </p:sp>
    </p:spTree>
    <p:extLst>
      <p:ext uri="{BB962C8B-B14F-4D97-AF65-F5344CB8AC3E}">
        <p14:creationId xmlns:p14="http://schemas.microsoft.com/office/powerpoint/2010/main" val="41164420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97E02BC2-14F6-4A13-B6F2-33F5D52AC73A}" type="datetimeFigureOut">
              <a:rPr lang="en-IN" smtClean="0"/>
              <a:t>14-01-2015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AC04422-EDA0-4BA4-BFA6-4AD74755AF6F}" type="slidenum">
              <a:rPr lang="en-IN" smtClean="0"/>
              <a:t>‹#›</a:t>
            </a:fld>
            <a:endParaRPr lang="en-IN"/>
          </a:p>
        </p:txBody>
      </p:sp>
    </p:spTree>
    <p:extLst>
      <p:ext uri="{BB962C8B-B14F-4D97-AF65-F5344CB8AC3E}">
        <p14:creationId xmlns:p14="http://schemas.microsoft.com/office/powerpoint/2010/main" val="17230365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97E02BC2-14F6-4A13-B6F2-33F5D52AC73A}" type="datetimeFigureOut">
              <a:rPr lang="en-IN" smtClean="0"/>
              <a:t>14-01-2015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AC04422-EDA0-4BA4-BFA6-4AD74755AF6F}" type="slidenum">
              <a:rPr lang="en-IN" smtClean="0"/>
              <a:t>‹#›</a:t>
            </a:fld>
            <a:endParaRPr lang="en-IN"/>
          </a:p>
        </p:txBody>
      </p:sp>
    </p:spTree>
    <p:extLst>
      <p:ext uri="{BB962C8B-B14F-4D97-AF65-F5344CB8AC3E}">
        <p14:creationId xmlns:p14="http://schemas.microsoft.com/office/powerpoint/2010/main" val="15512183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7E02BC2-14F6-4A13-B6F2-33F5D52AC73A}" type="datetimeFigureOut">
              <a:rPr lang="en-IN" smtClean="0"/>
              <a:t>14-01-2015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AC04422-EDA0-4BA4-BFA6-4AD74755AF6F}" type="slidenum">
              <a:rPr lang="en-IN" smtClean="0"/>
              <a:t>‹#›</a:t>
            </a:fld>
            <a:endParaRPr lang="en-IN"/>
          </a:p>
        </p:txBody>
      </p:sp>
    </p:spTree>
    <p:extLst>
      <p:ext uri="{BB962C8B-B14F-4D97-AF65-F5344CB8AC3E}">
        <p14:creationId xmlns:p14="http://schemas.microsoft.com/office/powerpoint/2010/main" val="4438427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97E02BC2-14F6-4A13-B6F2-33F5D52AC73A}" type="datetimeFigureOut">
              <a:rPr lang="en-IN" smtClean="0"/>
              <a:t>14-01-2015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AC04422-EDA0-4BA4-BFA6-4AD74755AF6F}" type="slidenum">
              <a:rPr lang="en-IN" smtClean="0"/>
              <a:t>‹#›</a:t>
            </a:fld>
            <a:endParaRPr lang="en-IN"/>
          </a:p>
        </p:txBody>
      </p:sp>
    </p:spTree>
    <p:extLst>
      <p:ext uri="{BB962C8B-B14F-4D97-AF65-F5344CB8AC3E}">
        <p14:creationId xmlns:p14="http://schemas.microsoft.com/office/powerpoint/2010/main" val="2152896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97E02BC2-14F6-4A13-B6F2-33F5D52AC73A}" type="datetimeFigureOut">
              <a:rPr lang="en-IN" smtClean="0"/>
              <a:t>14-01-2015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1AC04422-EDA0-4BA4-BFA6-4AD74755AF6F}" type="slidenum">
              <a:rPr lang="en-IN" smtClean="0"/>
              <a:t>‹#›</a:t>
            </a:fld>
            <a:endParaRPr lang="en-IN"/>
          </a:p>
        </p:txBody>
      </p:sp>
    </p:spTree>
    <p:extLst>
      <p:ext uri="{BB962C8B-B14F-4D97-AF65-F5344CB8AC3E}">
        <p14:creationId xmlns:p14="http://schemas.microsoft.com/office/powerpoint/2010/main" val="30107125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97E02BC2-14F6-4A13-B6F2-33F5D52AC73A}" type="datetimeFigureOut">
              <a:rPr lang="en-IN" smtClean="0"/>
              <a:t>14-01-2015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1AC04422-EDA0-4BA4-BFA6-4AD74755AF6F}" type="slidenum">
              <a:rPr lang="en-IN" smtClean="0"/>
              <a:t>‹#›</a:t>
            </a:fld>
            <a:endParaRPr lang="en-IN"/>
          </a:p>
        </p:txBody>
      </p:sp>
    </p:spTree>
    <p:extLst>
      <p:ext uri="{BB962C8B-B14F-4D97-AF65-F5344CB8AC3E}">
        <p14:creationId xmlns:p14="http://schemas.microsoft.com/office/powerpoint/2010/main" val="29597302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02BC2-14F6-4A13-B6F2-33F5D52AC73A}" type="datetimeFigureOut">
              <a:rPr lang="en-IN" smtClean="0"/>
              <a:t>14-01-2015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1AC04422-EDA0-4BA4-BFA6-4AD74755AF6F}" type="slidenum">
              <a:rPr lang="en-IN" smtClean="0"/>
              <a:t>‹#›</a:t>
            </a:fld>
            <a:endParaRPr lang="en-IN"/>
          </a:p>
        </p:txBody>
      </p:sp>
    </p:spTree>
    <p:extLst>
      <p:ext uri="{BB962C8B-B14F-4D97-AF65-F5344CB8AC3E}">
        <p14:creationId xmlns:p14="http://schemas.microsoft.com/office/powerpoint/2010/main" val="5067967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7E02BC2-14F6-4A13-B6F2-33F5D52AC73A}" type="datetimeFigureOut">
              <a:rPr lang="en-IN" smtClean="0"/>
              <a:t>14-01-2015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AC04422-EDA0-4BA4-BFA6-4AD74755AF6F}" type="slidenum">
              <a:rPr lang="en-IN" smtClean="0"/>
              <a:t>‹#›</a:t>
            </a:fld>
            <a:endParaRPr lang="en-IN"/>
          </a:p>
        </p:txBody>
      </p:sp>
    </p:spTree>
    <p:extLst>
      <p:ext uri="{BB962C8B-B14F-4D97-AF65-F5344CB8AC3E}">
        <p14:creationId xmlns:p14="http://schemas.microsoft.com/office/powerpoint/2010/main" val="21655076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7E02BC2-14F6-4A13-B6F2-33F5D52AC73A}" type="datetimeFigureOut">
              <a:rPr lang="en-IN" smtClean="0"/>
              <a:t>14-01-2015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AC04422-EDA0-4BA4-BFA6-4AD74755AF6F}" type="slidenum">
              <a:rPr lang="en-IN" smtClean="0"/>
              <a:t>‹#›</a:t>
            </a:fld>
            <a:endParaRPr lang="en-IN"/>
          </a:p>
        </p:txBody>
      </p:sp>
    </p:spTree>
    <p:extLst>
      <p:ext uri="{BB962C8B-B14F-4D97-AF65-F5344CB8AC3E}">
        <p14:creationId xmlns:p14="http://schemas.microsoft.com/office/powerpoint/2010/main" val="34343935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02BC2-14F6-4A13-B6F2-33F5D52AC73A}" type="datetimeFigureOut">
              <a:rPr lang="en-IN" smtClean="0"/>
              <a:t>14-01-2015</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C04422-EDA0-4BA4-BFA6-4AD74755AF6F}" type="slidenum">
              <a:rPr lang="en-IN" smtClean="0"/>
              <a:t>‹#›</a:t>
            </a:fld>
            <a:endParaRPr lang="en-IN"/>
          </a:p>
        </p:txBody>
      </p:sp>
    </p:spTree>
    <p:extLst>
      <p:ext uri="{BB962C8B-B14F-4D97-AF65-F5344CB8AC3E}">
        <p14:creationId xmlns:p14="http://schemas.microsoft.com/office/powerpoint/2010/main" val="4720245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IN" sz="4000" b="1" dirty="0" err="1" smtClean="0">
                <a:latin typeface="Arial Black" panose="020B0A04020102020204" pitchFamily="34" charset="0"/>
              </a:rPr>
              <a:t>Corticotropin</a:t>
            </a:r>
            <a:r>
              <a:rPr lang="en-IN" sz="4000" b="1" dirty="0">
                <a:latin typeface="Arial Black" panose="020B0A04020102020204" pitchFamily="34" charset="0"/>
              </a:rPr>
              <a:t/>
            </a:r>
            <a:br>
              <a:rPr lang="en-IN" sz="4000" b="1" dirty="0">
                <a:latin typeface="Arial Black" panose="020B0A04020102020204" pitchFamily="34" charset="0"/>
              </a:rPr>
            </a:br>
            <a:r>
              <a:rPr lang="en-IN" sz="4000" b="1" dirty="0" smtClean="0">
                <a:latin typeface="Arial Black" panose="020B0A04020102020204" pitchFamily="34" charset="0"/>
              </a:rPr>
              <a:t> (Approved drug)</a:t>
            </a:r>
            <a:br>
              <a:rPr lang="en-IN" sz="4000" b="1" dirty="0" smtClean="0">
                <a:latin typeface="Arial Black" panose="020B0A04020102020204" pitchFamily="34" charset="0"/>
              </a:rPr>
            </a:br>
            <a:r>
              <a:rPr lang="en-IN" sz="3200" b="1" dirty="0" smtClean="0">
                <a:latin typeface="Arial Black" panose="020B0A04020102020204" pitchFamily="34" charset="0"/>
              </a:rPr>
              <a:t>DB01285</a:t>
            </a:r>
            <a:endParaRPr lang="en-IN" sz="3200" b="1" dirty="0">
              <a:latin typeface="Arial Black" panose="020B0A04020102020204" pitchFamily="34" charset="0"/>
            </a:endParaRPr>
          </a:p>
        </p:txBody>
      </p:sp>
      <p:sp>
        <p:nvSpPr>
          <p:cNvPr id="3" name="Content Placeholder 2"/>
          <p:cNvSpPr>
            <a:spLocks noGrp="1"/>
          </p:cNvSpPr>
          <p:nvPr>
            <p:ph idx="1"/>
          </p:nvPr>
        </p:nvSpPr>
        <p:spPr>
          <a:xfrm>
            <a:off x="643944" y="1825625"/>
            <a:ext cx="10709856" cy="4768358"/>
          </a:xfrm>
        </p:spPr>
        <p:txBody>
          <a:bodyPr>
            <a:normAutofit fontScale="85000" lnSpcReduction="20000"/>
          </a:bodyPr>
          <a:lstStyle/>
          <a:p>
            <a:pPr marL="0" indent="0">
              <a:buNone/>
            </a:pPr>
            <a:r>
              <a:rPr lang="en-IN" sz="3200" b="1" dirty="0" smtClean="0">
                <a:latin typeface="Arial" panose="020B0604020202020204" pitchFamily="34" charset="0"/>
                <a:cs typeface="Arial" panose="020B0604020202020204" pitchFamily="34" charset="0"/>
              </a:rPr>
              <a:t>Chemical formula : </a:t>
            </a:r>
            <a:r>
              <a:rPr lang="en-IN" dirty="0"/>
              <a:t>C</a:t>
            </a:r>
            <a:r>
              <a:rPr lang="en-IN" baseline="-25000" dirty="0"/>
              <a:t>207</a:t>
            </a:r>
            <a:r>
              <a:rPr lang="en-IN" dirty="0"/>
              <a:t>H</a:t>
            </a:r>
            <a:r>
              <a:rPr lang="en-IN" baseline="-25000" dirty="0"/>
              <a:t>308</a:t>
            </a:r>
            <a:r>
              <a:rPr lang="en-IN" dirty="0"/>
              <a:t>N</a:t>
            </a:r>
            <a:r>
              <a:rPr lang="en-IN" baseline="-25000" dirty="0"/>
              <a:t>56</a:t>
            </a:r>
            <a:r>
              <a:rPr lang="en-IN" dirty="0"/>
              <a:t>O</a:t>
            </a:r>
            <a:r>
              <a:rPr lang="en-IN" baseline="-25000" dirty="0"/>
              <a:t>58</a:t>
            </a:r>
            <a:r>
              <a:rPr lang="en-IN" dirty="0"/>
              <a:t>S</a:t>
            </a:r>
            <a:endParaRPr lang="en-IN" sz="3200" b="1" dirty="0" smtClean="0">
              <a:latin typeface="Arial" panose="020B0604020202020204" pitchFamily="34" charset="0"/>
              <a:cs typeface="Arial" panose="020B0604020202020204" pitchFamily="34" charset="0"/>
            </a:endParaRPr>
          </a:p>
          <a:p>
            <a:pPr marL="0" indent="0">
              <a:buNone/>
            </a:pPr>
            <a:r>
              <a:rPr lang="en-IN" sz="3200" b="1" dirty="0" smtClean="0">
                <a:latin typeface="Arial" panose="020B0604020202020204" pitchFamily="34" charset="0"/>
                <a:cs typeface="Arial" panose="020B0604020202020204" pitchFamily="34" charset="0"/>
              </a:rPr>
              <a:t>Category : </a:t>
            </a:r>
            <a:r>
              <a:rPr lang="en-IN" sz="3200" dirty="0" smtClean="0">
                <a:latin typeface="Arial" panose="020B0604020202020204" pitchFamily="34" charset="0"/>
                <a:cs typeface="Arial" panose="020B0604020202020204" pitchFamily="34" charset="0"/>
              </a:rPr>
              <a:t>Hormones and diagnostic agents</a:t>
            </a:r>
            <a:endParaRPr lang="en-IN" sz="3200" dirty="0" smtClean="0">
              <a:latin typeface="Arial" panose="020B0604020202020204" pitchFamily="34" charset="0"/>
              <a:cs typeface="Arial" panose="020B0604020202020204" pitchFamily="34" charset="0"/>
            </a:endParaRPr>
          </a:p>
          <a:p>
            <a:pPr marL="0" indent="0">
              <a:buNone/>
            </a:pPr>
            <a:r>
              <a:rPr lang="en-IN" sz="3200" b="1" dirty="0" smtClean="0">
                <a:latin typeface="Arial" panose="020B0604020202020204" pitchFamily="34" charset="0"/>
                <a:cs typeface="Arial" panose="020B0604020202020204" pitchFamily="34" charset="0"/>
              </a:rPr>
              <a:t>Use </a:t>
            </a:r>
            <a:r>
              <a:rPr lang="en-IN" sz="3200" b="1" dirty="0" smtClean="0">
                <a:latin typeface="Arial" panose="020B0604020202020204" pitchFamily="34" charset="0"/>
                <a:cs typeface="Arial" panose="020B0604020202020204" pitchFamily="34" charset="0"/>
              </a:rPr>
              <a:t>: </a:t>
            </a:r>
            <a:r>
              <a:rPr lang="en-IN" sz="3200" dirty="0"/>
              <a:t>For use as a diagnostic agent in the screening of patients presumed to have adrenocortical insufficiency.</a:t>
            </a:r>
            <a:r>
              <a:rPr lang="en-IN" sz="3200" dirty="0"/>
              <a:t> </a:t>
            </a:r>
            <a:endParaRPr lang="en-IN" sz="3200" dirty="0" smtClean="0">
              <a:latin typeface="Arial" panose="020B0604020202020204" pitchFamily="34" charset="0"/>
              <a:cs typeface="Arial" panose="020B0604020202020204" pitchFamily="34" charset="0"/>
            </a:endParaRPr>
          </a:p>
          <a:p>
            <a:pPr marL="0" indent="0">
              <a:buNone/>
            </a:pPr>
            <a:r>
              <a:rPr lang="en-IN" sz="3200" b="1" dirty="0" smtClean="0">
                <a:latin typeface="Arial" panose="020B0604020202020204" pitchFamily="34" charset="0"/>
                <a:cs typeface="Arial" panose="020B0604020202020204" pitchFamily="34" charset="0"/>
              </a:rPr>
              <a:t>Half </a:t>
            </a:r>
            <a:r>
              <a:rPr lang="en-IN" sz="3200" b="1" dirty="0" smtClean="0">
                <a:latin typeface="Arial" panose="020B0604020202020204" pitchFamily="34" charset="0"/>
                <a:cs typeface="Arial" panose="020B0604020202020204" pitchFamily="34" charset="0"/>
              </a:rPr>
              <a:t>life : </a:t>
            </a:r>
            <a:r>
              <a:rPr lang="en-IN" dirty="0"/>
              <a:t>About 15 minutes following intravenous administration.</a:t>
            </a:r>
            <a:r>
              <a:rPr lang="en-IN" dirty="0"/>
              <a:t> </a:t>
            </a:r>
            <a:endParaRPr lang="en-IN" sz="3200" b="1" dirty="0" smtClean="0">
              <a:latin typeface="Arial" panose="020B0604020202020204" pitchFamily="34" charset="0"/>
              <a:cs typeface="Arial" panose="020B0604020202020204" pitchFamily="34" charset="0"/>
            </a:endParaRPr>
          </a:p>
          <a:p>
            <a:pPr marL="0" indent="0">
              <a:buNone/>
            </a:pPr>
            <a:r>
              <a:rPr lang="en-IN" sz="3200" b="1" dirty="0" smtClean="0">
                <a:latin typeface="Arial" panose="020B0604020202020204" pitchFamily="34" charset="0"/>
                <a:cs typeface="Arial" panose="020B0604020202020204" pitchFamily="34" charset="0"/>
              </a:rPr>
              <a:t>Description </a:t>
            </a:r>
            <a:r>
              <a:rPr lang="en-IN" sz="3200" b="1" dirty="0">
                <a:latin typeface="Arial" panose="020B0604020202020204" pitchFamily="34" charset="0"/>
                <a:cs typeface="Arial" panose="020B0604020202020204" pitchFamily="34" charset="0"/>
              </a:rPr>
              <a:t>: </a:t>
            </a:r>
            <a:r>
              <a:rPr lang="en-IN" sz="3200" dirty="0" err="1"/>
              <a:t>Corticotropin</a:t>
            </a:r>
            <a:r>
              <a:rPr lang="en-IN" sz="3200" dirty="0"/>
              <a:t> (ACTH or adrenocorticotropic hormone) is a polypeptide hormone produced and secreted by the pituitary gland. It is an important player in the hypothalamic-pituitary-adrenal axis.</a:t>
            </a:r>
            <a:r>
              <a:rPr lang="en-IN" sz="3200" dirty="0"/>
              <a:t> </a:t>
            </a:r>
            <a:endParaRPr lang="en-IN" sz="3200" b="1" dirty="0" smtClean="0">
              <a:latin typeface="Arial" panose="020B0604020202020204" pitchFamily="34" charset="0"/>
              <a:cs typeface="Arial" panose="020B0604020202020204" pitchFamily="34" charset="0"/>
            </a:endParaRPr>
          </a:p>
          <a:p>
            <a:pPr marL="0" indent="0">
              <a:buNone/>
            </a:pPr>
            <a:r>
              <a:rPr lang="en-IN" sz="3200" b="1" dirty="0" smtClean="0">
                <a:latin typeface="Arial" panose="020B0604020202020204" pitchFamily="34" charset="0"/>
                <a:cs typeface="Arial" panose="020B0604020202020204" pitchFamily="34" charset="0"/>
              </a:rPr>
              <a:t>Pharmacodynamics</a:t>
            </a:r>
            <a:r>
              <a:rPr lang="en-IN" sz="3200" b="1" dirty="0" smtClean="0">
                <a:latin typeface="Arial" panose="020B0604020202020204" pitchFamily="34" charset="0"/>
                <a:cs typeface="Arial" panose="020B0604020202020204" pitchFamily="34" charset="0"/>
              </a:rPr>
              <a:t> : </a:t>
            </a:r>
            <a:r>
              <a:rPr lang="en-IN" dirty="0" err="1"/>
              <a:t>Corticotropin</a:t>
            </a:r>
            <a:r>
              <a:rPr lang="en-IN" dirty="0"/>
              <a:t> acts through the stimulation of cell surface ACTH receptors, which are primarily located on the adrenocortical cells. </a:t>
            </a:r>
            <a:r>
              <a:rPr lang="en-IN" dirty="0" err="1"/>
              <a:t>Corticotropin</a:t>
            </a:r>
            <a:r>
              <a:rPr lang="en-IN" dirty="0"/>
              <a:t> stimulates the cortex of the adrenal gland and boosts the synthesis of corticosteroids, mainly glucocorticoids but also sex steroids (androgens). </a:t>
            </a:r>
            <a:r>
              <a:rPr lang="en-IN" dirty="0" err="1"/>
              <a:t>Corticotropin</a:t>
            </a:r>
            <a:r>
              <a:rPr lang="en-IN" dirty="0"/>
              <a:t> is also related to the circadian rhythm in many organisms.</a:t>
            </a:r>
            <a:r>
              <a:rPr lang="en-IN" dirty="0"/>
              <a:t> </a:t>
            </a:r>
            <a:endParaRPr lang="en-IN" dirty="0" smtClean="0"/>
          </a:p>
          <a:p>
            <a:pPr marL="0" indent="0">
              <a:buNone/>
            </a:pPr>
            <a:endParaRPr lang="en-IN" dirty="0"/>
          </a:p>
        </p:txBody>
      </p:sp>
    </p:spTree>
    <p:extLst>
      <p:ext uri="{BB962C8B-B14F-4D97-AF65-F5344CB8AC3E}">
        <p14:creationId xmlns:p14="http://schemas.microsoft.com/office/powerpoint/2010/main" val="29416761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99244"/>
            <a:ext cx="10515600" cy="6458755"/>
          </a:xfrm>
        </p:spPr>
        <p:txBody>
          <a:bodyPr>
            <a:noAutofit/>
          </a:bodyPr>
          <a:lstStyle/>
          <a:p>
            <a:pPr marL="0" indent="0">
              <a:buNone/>
            </a:pPr>
            <a:r>
              <a:rPr lang="en-IN" sz="2000" b="1" dirty="0" smtClean="0">
                <a:latin typeface="Arial" panose="020B0604020202020204" pitchFamily="34" charset="0"/>
                <a:cs typeface="Arial" panose="020B0604020202020204" pitchFamily="34" charset="0"/>
              </a:rPr>
              <a:t>Mode of action</a:t>
            </a:r>
            <a:r>
              <a:rPr lang="en-IN" sz="2000" b="1" dirty="0" smtClean="0">
                <a:latin typeface="Arial" panose="020B0604020202020204" pitchFamily="34" charset="0"/>
                <a:cs typeface="Arial" panose="020B0604020202020204" pitchFamily="34" charset="0"/>
              </a:rPr>
              <a:t> </a:t>
            </a:r>
            <a:r>
              <a:rPr lang="en-IN" sz="2000" b="1" dirty="0">
                <a:latin typeface="Arial" panose="020B0604020202020204" pitchFamily="34" charset="0"/>
                <a:cs typeface="Arial" panose="020B0604020202020204" pitchFamily="34" charset="0"/>
              </a:rPr>
              <a:t>: </a:t>
            </a:r>
            <a:r>
              <a:rPr lang="en-IN" sz="2000" dirty="0"/>
              <a:t>As a diagnostic aid (adrenocortical function), </a:t>
            </a:r>
            <a:r>
              <a:rPr lang="en-IN" sz="2000" dirty="0" err="1"/>
              <a:t>corticotropin</a:t>
            </a:r>
            <a:r>
              <a:rPr lang="en-IN" sz="2000" dirty="0"/>
              <a:t> combines with a specific receptor on the adrenal cell plasma membrane. In patients with normal adrenocortical function, it stimulates the initial reaction involved in the synthesis of adrenal steroids (including cortisol, cortisone, weak androgenic substances, and a limited quantity of aldosterone) from cholesterol by increasing the quantity of cholesterol within the mitochondria. </a:t>
            </a:r>
            <a:r>
              <a:rPr lang="en-IN" sz="2000" dirty="0" err="1"/>
              <a:t>Corticotropin</a:t>
            </a:r>
            <a:r>
              <a:rPr lang="en-IN" sz="2000" dirty="0"/>
              <a:t> does not significantly increase serum cortisol concentrations in patients with primary adrenocortical insufficiency (Addison's disease). The mechanism of action of </a:t>
            </a:r>
            <a:r>
              <a:rPr lang="en-IN" sz="2000" dirty="0" err="1"/>
              <a:t>corticotropin</a:t>
            </a:r>
            <a:r>
              <a:rPr lang="en-IN" sz="2000" dirty="0"/>
              <a:t> in the treatment of infantile myoclonic seizures is unknown.</a:t>
            </a:r>
            <a:r>
              <a:rPr lang="en-IN" sz="2000" dirty="0"/>
              <a:t> </a:t>
            </a:r>
            <a:endParaRPr lang="en-IN" sz="2000" b="1" dirty="0" smtClean="0">
              <a:latin typeface="Arial" panose="020B0604020202020204" pitchFamily="34" charset="0"/>
              <a:cs typeface="Arial" panose="020B0604020202020204" pitchFamily="34" charset="0"/>
            </a:endParaRPr>
          </a:p>
          <a:p>
            <a:pPr marL="0" indent="0">
              <a:buNone/>
            </a:pPr>
            <a:r>
              <a:rPr lang="en-IN" sz="2000" b="1" dirty="0" smtClean="0">
                <a:latin typeface="Arial" panose="020B0604020202020204" pitchFamily="34" charset="0"/>
                <a:cs typeface="Arial" panose="020B0604020202020204" pitchFamily="34" charset="0"/>
              </a:rPr>
              <a:t>Absorption : </a:t>
            </a:r>
            <a:r>
              <a:rPr lang="en-IN" sz="2000" dirty="0" err="1"/>
              <a:t>Corticotropin</a:t>
            </a:r>
            <a:r>
              <a:rPr lang="en-IN" sz="2000" dirty="0"/>
              <a:t> is rapidly absorbed following intramuscular administration; the repository dosage form is slowly absorbed over approximately 8 to 16 hours.</a:t>
            </a:r>
            <a:r>
              <a:rPr lang="en-IN" sz="2000" dirty="0"/>
              <a:t> </a:t>
            </a:r>
            <a:endParaRPr lang="en-IN" sz="2000" b="1" dirty="0" smtClean="0">
              <a:latin typeface="Arial" panose="020B0604020202020204" pitchFamily="34" charset="0"/>
              <a:cs typeface="Arial" panose="020B0604020202020204" pitchFamily="34" charset="0"/>
            </a:endParaRPr>
          </a:p>
          <a:p>
            <a:pPr marL="0" indent="0">
              <a:buNone/>
            </a:pPr>
            <a:r>
              <a:rPr lang="en-IN" sz="2000" b="1" dirty="0" smtClean="0">
                <a:latin typeface="Arial" panose="020B0604020202020204" pitchFamily="34" charset="0"/>
                <a:cs typeface="Arial" panose="020B0604020202020204" pitchFamily="34" charset="0"/>
              </a:rPr>
              <a:t>Sequence</a:t>
            </a:r>
            <a:r>
              <a:rPr lang="en-IN" sz="2000" b="1" dirty="0">
                <a:latin typeface="Arial" panose="020B0604020202020204" pitchFamily="34" charset="0"/>
                <a:cs typeface="Arial" panose="020B0604020202020204" pitchFamily="34" charset="0"/>
              </a:rPr>
              <a:t> </a:t>
            </a:r>
            <a:r>
              <a:rPr lang="en-IN" sz="2000" b="1" dirty="0">
                <a:latin typeface="Arial" panose="020B0604020202020204" pitchFamily="34" charset="0"/>
                <a:cs typeface="Arial" panose="020B0604020202020204" pitchFamily="34" charset="0"/>
              </a:rPr>
              <a:t>: </a:t>
            </a:r>
            <a:r>
              <a:rPr lang="en-IN" sz="2000" dirty="0">
                <a:latin typeface="Arial" panose="020B0604020202020204" pitchFamily="34" charset="0"/>
                <a:cs typeface="Arial" panose="020B0604020202020204" pitchFamily="34" charset="0"/>
              </a:rPr>
              <a:t>SYSMEHFRWGKPVGKKRRPVKVYPDGAEDQLAEAFPLEF</a:t>
            </a:r>
            <a:endParaRPr lang="en-IN" sz="2000" dirty="0" smtClean="0">
              <a:latin typeface="Arial" panose="020B0604020202020204" pitchFamily="34" charset="0"/>
              <a:cs typeface="Arial" panose="020B0604020202020204" pitchFamily="34" charset="0"/>
            </a:endParaRPr>
          </a:p>
        </p:txBody>
      </p:sp>
      <p:pic>
        <p:nvPicPr>
          <p:cNvPr id="2" name="Picture 1"/>
          <p:cNvPicPr>
            <a:picLocks noChangeAspect="1"/>
          </p:cNvPicPr>
          <p:nvPr/>
        </p:nvPicPr>
        <p:blipFill>
          <a:blip r:embed="rId2"/>
          <a:stretch>
            <a:fillRect/>
          </a:stretch>
        </p:blipFill>
        <p:spPr>
          <a:xfrm>
            <a:off x="838200" y="3771901"/>
            <a:ext cx="9867900" cy="2913062"/>
          </a:xfrm>
          <a:prstGeom prst="rect">
            <a:avLst/>
          </a:prstGeom>
        </p:spPr>
      </p:pic>
    </p:spTree>
    <p:extLst>
      <p:ext uri="{BB962C8B-B14F-4D97-AF65-F5344CB8AC3E}">
        <p14:creationId xmlns:p14="http://schemas.microsoft.com/office/powerpoint/2010/main" val="17966643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12034"/>
            <a:ext cx="10515600" cy="6330433"/>
          </a:xfrm>
        </p:spPr>
        <p:txBody>
          <a:bodyPr>
            <a:normAutofit fontScale="92500" lnSpcReduction="20000"/>
          </a:bodyPr>
          <a:lstStyle/>
          <a:p>
            <a:pPr marL="0" indent="0">
              <a:buNone/>
            </a:pPr>
            <a:r>
              <a:rPr lang="en-IN" sz="2000" b="1" dirty="0">
                <a:latin typeface="Arial" panose="020B0604020202020204" pitchFamily="34" charset="0"/>
                <a:cs typeface="Arial" panose="020B0604020202020204" pitchFamily="34" charset="0"/>
              </a:rPr>
              <a:t>Brands </a:t>
            </a:r>
            <a:r>
              <a:rPr lang="en-IN" sz="2000" b="1" dirty="0" smtClean="0">
                <a:latin typeface="Arial" panose="020B0604020202020204" pitchFamily="34" charset="0"/>
                <a:cs typeface="Arial" panose="020B0604020202020204" pitchFamily="34" charset="0"/>
              </a:rPr>
              <a:t>: </a:t>
            </a:r>
            <a:r>
              <a:rPr lang="en-IN" sz="2000" dirty="0" err="1">
                <a:latin typeface="Arial" panose="020B0604020202020204" pitchFamily="34" charset="0"/>
                <a:cs typeface="Arial" panose="020B0604020202020204" pitchFamily="34" charset="0"/>
              </a:rPr>
              <a:t>Acthar</a:t>
            </a:r>
            <a:r>
              <a:rPr lang="en-IN" sz="2000" dirty="0">
                <a:latin typeface="Arial" panose="020B0604020202020204" pitchFamily="34" charset="0"/>
                <a:cs typeface="Arial" panose="020B0604020202020204" pitchFamily="34" charset="0"/>
              </a:rPr>
              <a:t> </a:t>
            </a:r>
            <a:r>
              <a:rPr lang="en-IN" sz="2000" dirty="0" smtClean="0">
                <a:latin typeface="Arial" panose="020B0604020202020204" pitchFamily="34" charset="0"/>
                <a:cs typeface="Arial" panose="020B0604020202020204" pitchFamily="34" charset="0"/>
              </a:rPr>
              <a:t>Gel</a:t>
            </a:r>
          </a:p>
          <a:p>
            <a:pPr marL="0" indent="0">
              <a:buNone/>
            </a:pPr>
            <a:r>
              <a:rPr lang="en-IN" sz="2000" dirty="0">
                <a:latin typeface="Arial" panose="020B0604020202020204" pitchFamily="34" charset="0"/>
                <a:cs typeface="Arial" panose="020B0604020202020204" pitchFamily="34" charset="0"/>
              </a:rPr>
              <a:t>H.P. </a:t>
            </a:r>
            <a:r>
              <a:rPr lang="en-IN" sz="2000" dirty="0" err="1">
                <a:latin typeface="Arial" panose="020B0604020202020204" pitchFamily="34" charset="0"/>
                <a:cs typeface="Arial" panose="020B0604020202020204" pitchFamily="34" charset="0"/>
              </a:rPr>
              <a:t>Acthar</a:t>
            </a:r>
            <a:r>
              <a:rPr lang="en-IN" sz="2000" dirty="0">
                <a:latin typeface="Arial" panose="020B0604020202020204" pitchFamily="34" charset="0"/>
                <a:cs typeface="Arial" panose="020B0604020202020204" pitchFamily="34" charset="0"/>
              </a:rPr>
              <a:t> Gel is a highly purified sterile preparation of the adrenocorticotropic hormone in 16% </a:t>
            </a:r>
            <a:r>
              <a:rPr lang="en-IN" sz="2000" dirty="0" err="1">
                <a:latin typeface="Arial" panose="020B0604020202020204" pitchFamily="34" charset="0"/>
                <a:cs typeface="Arial" panose="020B0604020202020204" pitchFamily="34" charset="0"/>
              </a:rPr>
              <a:t>gelatin</a:t>
            </a:r>
            <a:r>
              <a:rPr lang="en-IN" sz="2000" dirty="0">
                <a:latin typeface="Arial" panose="020B0604020202020204" pitchFamily="34" charset="0"/>
                <a:cs typeface="Arial" panose="020B0604020202020204" pitchFamily="34" charset="0"/>
              </a:rPr>
              <a:t> to provide a prolonged release after intramuscular or subcutaneous injection. Also contains 0.5% phenol, not more than 0.1% cysteine (added), sodium hydroxide and/or acetic acid to adjust pH and water for injection.</a:t>
            </a:r>
            <a:endParaRPr lang="en-IN" sz="2000" b="1" dirty="0" smtClean="0">
              <a:latin typeface="Arial" panose="020B0604020202020204" pitchFamily="34" charset="0"/>
              <a:cs typeface="Arial" panose="020B0604020202020204" pitchFamily="34" charset="0"/>
            </a:endParaRPr>
          </a:p>
          <a:p>
            <a:pPr marL="0" indent="0" fontAlgn="base">
              <a:buNone/>
            </a:pPr>
            <a:r>
              <a:rPr lang="en-IN" sz="2000" b="1" dirty="0" smtClean="0">
                <a:latin typeface="Arial" panose="020B0604020202020204" pitchFamily="34" charset="0"/>
                <a:cs typeface="Arial" panose="020B0604020202020204" pitchFamily="34" charset="0"/>
              </a:rPr>
              <a:t>Indication </a:t>
            </a:r>
            <a:r>
              <a:rPr lang="en-IN" sz="2000" b="1" dirty="0" smtClean="0">
                <a:latin typeface="Arial" panose="020B0604020202020204" pitchFamily="34" charset="0"/>
                <a:cs typeface="Arial" panose="020B0604020202020204" pitchFamily="34" charset="0"/>
              </a:rPr>
              <a:t>: </a:t>
            </a:r>
            <a:r>
              <a:rPr lang="en-IN" sz="2000" b="1" dirty="0"/>
              <a:t>Infantile spasms</a:t>
            </a:r>
          </a:p>
          <a:p>
            <a:pPr marL="0" indent="0">
              <a:buNone/>
            </a:pPr>
            <a:r>
              <a:rPr lang="en-IN" sz="2000" dirty="0"/>
              <a:t>H.P. </a:t>
            </a:r>
            <a:r>
              <a:rPr lang="en-IN" sz="2000" dirty="0" err="1"/>
              <a:t>Acthar</a:t>
            </a:r>
            <a:r>
              <a:rPr lang="en-IN" sz="2000" dirty="0"/>
              <a:t> Gel (repository </a:t>
            </a:r>
            <a:r>
              <a:rPr lang="en-IN" sz="2000" dirty="0" err="1"/>
              <a:t>corticotropin</a:t>
            </a:r>
            <a:r>
              <a:rPr lang="en-IN" sz="2000" dirty="0"/>
              <a:t> injection) is indicated as </a:t>
            </a:r>
            <a:r>
              <a:rPr lang="en-IN" sz="2000" dirty="0" err="1"/>
              <a:t>monotherapy</a:t>
            </a:r>
            <a:r>
              <a:rPr lang="en-IN" sz="2000" dirty="0"/>
              <a:t> for the treatment of infantile spasms in infants and children under 2 </a:t>
            </a:r>
            <a:r>
              <a:rPr lang="en-IN" sz="2000" dirty="0" smtClean="0"/>
              <a:t>years of </a:t>
            </a:r>
            <a:r>
              <a:rPr lang="en-IN" sz="2000" dirty="0"/>
              <a:t>age.</a:t>
            </a:r>
          </a:p>
          <a:p>
            <a:pPr marL="0" indent="0" fontAlgn="base">
              <a:buNone/>
            </a:pPr>
            <a:r>
              <a:rPr lang="en-IN" sz="2000" b="1" dirty="0"/>
              <a:t>Multiple Sclerosis</a:t>
            </a:r>
          </a:p>
          <a:p>
            <a:pPr marL="0" indent="0">
              <a:buNone/>
            </a:pPr>
            <a:r>
              <a:rPr lang="en-IN" sz="2000" dirty="0"/>
              <a:t>H.P. </a:t>
            </a:r>
            <a:r>
              <a:rPr lang="en-IN" sz="2000" dirty="0" err="1"/>
              <a:t>Acthar</a:t>
            </a:r>
            <a:r>
              <a:rPr lang="en-IN" sz="2000" dirty="0"/>
              <a:t> Gel (repository </a:t>
            </a:r>
            <a:r>
              <a:rPr lang="en-IN" sz="2000" dirty="0" err="1"/>
              <a:t>corticotropin</a:t>
            </a:r>
            <a:r>
              <a:rPr lang="en-IN" sz="2000" dirty="0"/>
              <a:t> injection) is indicated for the treatment of acute exacerbations of multiple sclerosis in adults. Controlled clinical trials have shown H.P. </a:t>
            </a:r>
            <a:r>
              <a:rPr lang="en-IN" sz="2000" dirty="0" err="1"/>
              <a:t>Acthar</a:t>
            </a:r>
            <a:r>
              <a:rPr lang="en-IN" sz="2000" dirty="0"/>
              <a:t> Gel to be effective in speeding the resolution of acute exacerbations of multiple sclerosis. However, there is no evidence that it affects the ultimate outcome or natural history of the disease.</a:t>
            </a:r>
          </a:p>
          <a:p>
            <a:pPr marL="0" indent="0" fontAlgn="base">
              <a:buNone/>
            </a:pPr>
            <a:r>
              <a:rPr lang="en-IN" sz="2000" b="1" dirty="0"/>
              <a:t>Rheumatic Disorders</a:t>
            </a:r>
          </a:p>
          <a:p>
            <a:pPr marL="0" indent="0">
              <a:buNone/>
            </a:pPr>
            <a:r>
              <a:rPr lang="en-IN" sz="2000" dirty="0"/>
              <a:t>As adjunctive therapy for short-term administration (to tide the patient over an acute episode or exacerbation) in: Psoriatic arthritis, Rheumatoid arthritis, including juvenile rheumatoid arthritis (selected cases may require low-</a:t>
            </a:r>
            <a:r>
              <a:rPr lang="en-IN" sz="2000" dirty="0" err="1"/>
              <a:t>dosemaintenance</a:t>
            </a:r>
            <a:r>
              <a:rPr lang="en-IN" sz="2000" dirty="0"/>
              <a:t> therapy), </a:t>
            </a:r>
            <a:r>
              <a:rPr lang="en-IN" sz="2000" dirty="0" err="1"/>
              <a:t>Ankylosing</a:t>
            </a:r>
            <a:r>
              <a:rPr lang="en-IN" sz="2000" dirty="0"/>
              <a:t> spondylitis.</a:t>
            </a:r>
          </a:p>
          <a:p>
            <a:pPr marL="0" indent="0" fontAlgn="base">
              <a:buNone/>
            </a:pPr>
            <a:r>
              <a:rPr lang="en-IN" sz="2000" b="1" dirty="0"/>
              <a:t>Collagen Diseases</a:t>
            </a:r>
          </a:p>
          <a:p>
            <a:pPr marL="0" indent="0">
              <a:buNone/>
            </a:pPr>
            <a:r>
              <a:rPr lang="en-IN" sz="2000" dirty="0"/>
              <a:t>During an exacerbation or as maintenance therapy in selected cases </a:t>
            </a:r>
            <a:r>
              <a:rPr lang="en-IN" sz="2000" dirty="0" err="1"/>
              <a:t>of:systemic</a:t>
            </a:r>
            <a:r>
              <a:rPr lang="en-IN" sz="2000" dirty="0"/>
              <a:t> lupus </a:t>
            </a:r>
            <a:r>
              <a:rPr lang="en-IN" sz="2000" dirty="0" err="1"/>
              <a:t>erythematosus</a:t>
            </a:r>
            <a:r>
              <a:rPr lang="en-IN" sz="2000" dirty="0"/>
              <a:t>, systemic </a:t>
            </a:r>
            <a:r>
              <a:rPr lang="en-IN" sz="2000" dirty="0" err="1"/>
              <a:t>dermatomyositis</a:t>
            </a:r>
            <a:r>
              <a:rPr lang="en-IN" sz="2000" dirty="0"/>
              <a:t> (</a:t>
            </a:r>
            <a:r>
              <a:rPr lang="en-IN" sz="2000" dirty="0" err="1"/>
              <a:t>polymyositis</a:t>
            </a:r>
            <a:r>
              <a:rPr lang="en-IN" sz="2000" dirty="0"/>
              <a:t>).</a:t>
            </a:r>
          </a:p>
          <a:p>
            <a:pPr marL="0" indent="0" fontAlgn="base">
              <a:buNone/>
            </a:pPr>
            <a:r>
              <a:rPr lang="en-IN" sz="2000" b="1" dirty="0"/>
              <a:t>Dermatologic Diseases</a:t>
            </a:r>
          </a:p>
          <a:p>
            <a:pPr marL="0" indent="0">
              <a:buNone/>
            </a:pPr>
            <a:r>
              <a:rPr lang="en-IN" sz="2000" dirty="0"/>
              <a:t>Severe erythema </a:t>
            </a:r>
            <a:r>
              <a:rPr lang="en-IN" sz="2000" dirty="0" err="1"/>
              <a:t>multiforme</a:t>
            </a:r>
            <a:r>
              <a:rPr lang="en-IN" sz="2000" dirty="0"/>
              <a:t>, Stevens-Johnson syndrome.</a:t>
            </a:r>
          </a:p>
          <a:p>
            <a:pPr marL="0" indent="0">
              <a:buNone/>
            </a:pPr>
            <a:endParaRPr lang="en-IN"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130729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09093"/>
            <a:ext cx="10515600" cy="5867870"/>
          </a:xfrm>
        </p:spPr>
        <p:txBody>
          <a:bodyPr>
            <a:normAutofit fontScale="92500" lnSpcReduction="20000"/>
          </a:bodyPr>
          <a:lstStyle/>
          <a:p>
            <a:pPr marL="0" indent="0" fontAlgn="base">
              <a:buNone/>
            </a:pPr>
            <a:r>
              <a:rPr lang="en-IN" sz="3200" b="1" dirty="0"/>
              <a:t>Allergic States</a:t>
            </a:r>
          </a:p>
          <a:p>
            <a:pPr marL="0" indent="0">
              <a:buNone/>
            </a:pPr>
            <a:r>
              <a:rPr lang="en-IN" sz="3200" dirty="0"/>
              <a:t>Serum sickness.</a:t>
            </a:r>
          </a:p>
          <a:p>
            <a:pPr marL="0" indent="0" fontAlgn="base">
              <a:buNone/>
            </a:pPr>
            <a:r>
              <a:rPr lang="en-IN" b="1" dirty="0"/>
              <a:t>Ophthalmic Diseases</a:t>
            </a:r>
          </a:p>
          <a:p>
            <a:pPr marL="0" indent="0">
              <a:buNone/>
            </a:pPr>
            <a:r>
              <a:rPr lang="en-IN" dirty="0"/>
              <a:t>Severe acute and chronic allergic and inflammatory processes involving the eye and its adnexa such as: keratitis, </a:t>
            </a:r>
            <a:r>
              <a:rPr lang="en-IN" dirty="0" err="1"/>
              <a:t>iritis</a:t>
            </a:r>
            <a:r>
              <a:rPr lang="en-IN" dirty="0"/>
              <a:t>, </a:t>
            </a:r>
            <a:r>
              <a:rPr lang="en-IN" dirty="0" err="1"/>
              <a:t>iridocyclitis</a:t>
            </a:r>
            <a:r>
              <a:rPr lang="en-IN" dirty="0"/>
              <a:t>, diffuse </a:t>
            </a:r>
            <a:r>
              <a:rPr lang="en-IN" dirty="0" err="1"/>
              <a:t>posterioruveitis</a:t>
            </a:r>
            <a:r>
              <a:rPr lang="en-IN" dirty="0"/>
              <a:t> and </a:t>
            </a:r>
            <a:r>
              <a:rPr lang="en-IN" dirty="0" err="1"/>
              <a:t>choroiditis</a:t>
            </a:r>
            <a:r>
              <a:rPr lang="en-IN" dirty="0"/>
              <a:t>, optic neuritis, </a:t>
            </a:r>
            <a:r>
              <a:rPr lang="en-IN" dirty="0" err="1"/>
              <a:t>chorioretinitis</a:t>
            </a:r>
            <a:r>
              <a:rPr lang="en-IN" dirty="0"/>
              <a:t>, anterior segment inflammation.</a:t>
            </a:r>
          </a:p>
          <a:p>
            <a:pPr marL="0" indent="0" fontAlgn="base">
              <a:buNone/>
            </a:pPr>
            <a:r>
              <a:rPr lang="en-IN" b="1" dirty="0"/>
              <a:t>Respiratory Diseases</a:t>
            </a:r>
          </a:p>
          <a:p>
            <a:pPr marL="0" indent="0">
              <a:buNone/>
            </a:pPr>
            <a:r>
              <a:rPr lang="en-IN" dirty="0"/>
              <a:t>Symptomatic </a:t>
            </a:r>
            <a:r>
              <a:rPr lang="en-IN" dirty="0" err="1"/>
              <a:t>sarcoidosis</a:t>
            </a:r>
            <a:r>
              <a:rPr lang="en-IN" dirty="0"/>
              <a:t>.</a:t>
            </a:r>
          </a:p>
          <a:p>
            <a:pPr marL="0" indent="0" fontAlgn="base">
              <a:buNone/>
            </a:pPr>
            <a:r>
              <a:rPr lang="en-IN" b="1" dirty="0" err="1"/>
              <a:t>Edematous</a:t>
            </a:r>
            <a:r>
              <a:rPr lang="en-IN" b="1" dirty="0"/>
              <a:t> State</a:t>
            </a:r>
          </a:p>
          <a:p>
            <a:pPr marL="0" indent="0">
              <a:buNone/>
            </a:pPr>
            <a:r>
              <a:rPr lang="en-IN" dirty="0"/>
              <a:t>To induce a diuresis or a remission of proteinuria in the </a:t>
            </a:r>
            <a:r>
              <a:rPr lang="en-IN" dirty="0" err="1"/>
              <a:t>nephrotic</a:t>
            </a:r>
            <a:r>
              <a:rPr lang="en-IN" dirty="0"/>
              <a:t> syndrome without </a:t>
            </a:r>
            <a:r>
              <a:rPr lang="en-IN" dirty="0" err="1"/>
              <a:t>uremia</a:t>
            </a:r>
            <a:r>
              <a:rPr lang="en-IN" dirty="0"/>
              <a:t> of the idiopathic type or that due to lupus </a:t>
            </a:r>
            <a:r>
              <a:rPr lang="en-IN" dirty="0" err="1"/>
              <a:t>erythematosus</a:t>
            </a:r>
            <a:r>
              <a:rPr lang="en-IN" dirty="0"/>
              <a:t>.</a:t>
            </a:r>
          </a:p>
          <a:p>
            <a:pPr marL="0" indent="0">
              <a:buNone/>
            </a:pPr>
            <a:r>
              <a:rPr lang="en-IN" b="1" dirty="0" smtClean="0"/>
              <a:t>Dosage </a:t>
            </a:r>
            <a:r>
              <a:rPr lang="en-IN" b="1" dirty="0" smtClean="0"/>
              <a:t>and administration </a:t>
            </a:r>
            <a:r>
              <a:rPr lang="en-IN" b="1" dirty="0" smtClean="0"/>
              <a:t>: </a:t>
            </a:r>
            <a:r>
              <a:rPr lang="en-IN" dirty="0"/>
              <a:t>H.P. </a:t>
            </a:r>
            <a:r>
              <a:rPr lang="en-IN" dirty="0" err="1"/>
              <a:t>Acthar</a:t>
            </a:r>
            <a:r>
              <a:rPr lang="en-IN" dirty="0"/>
              <a:t> Gel should be warmed to room temperature before </a:t>
            </a:r>
            <a:r>
              <a:rPr lang="en-IN" dirty="0" smtClean="0"/>
              <a:t>using. Caution </a:t>
            </a:r>
            <a:r>
              <a:rPr lang="en-IN" dirty="0"/>
              <a:t>should be taken not to over-pressurize the vial prior to withdrawing the product.</a:t>
            </a:r>
          </a:p>
          <a:p>
            <a:pPr marL="0" indent="0">
              <a:buNone/>
            </a:pPr>
            <a:endParaRPr lang="en-IN" dirty="0"/>
          </a:p>
        </p:txBody>
      </p:sp>
    </p:spTree>
    <p:extLst>
      <p:ext uri="{BB962C8B-B14F-4D97-AF65-F5344CB8AC3E}">
        <p14:creationId xmlns:p14="http://schemas.microsoft.com/office/powerpoint/2010/main" val="20851737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89000" y="419100"/>
            <a:ext cx="10515600" cy="6037263"/>
          </a:xfrm>
        </p:spPr>
        <p:txBody>
          <a:bodyPr>
            <a:normAutofit fontScale="92500" lnSpcReduction="20000"/>
          </a:bodyPr>
          <a:lstStyle/>
          <a:p>
            <a:pPr marL="0" indent="0">
              <a:buNone/>
            </a:pPr>
            <a:r>
              <a:rPr lang="en-IN" sz="2000" b="1" dirty="0">
                <a:latin typeface="Arial" panose="020B0604020202020204" pitchFamily="34" charset="0"/>
                <a:cs typeface="Arial" panose="020B0604020202020204" pitchFamily="34" charset="0"/>
              </a:rPr>
              <a:t>Specific Recommended Dosage Regimen for Infantile Spasms in Infants and Children Under 2 Years of Age</a:t>
            </a:r>
          </a:p>
          <a:p>
            <a:pPr marL="0" indent="0">
              <a:buNone/>
            </a:pPr>
            <a:r>
              <a:rPr lang="en-IN" sz="2000" dirty="0" smtClean="0">
                <a:latin typeface="Arial" panose="020B0604020202020204" pitchFamily="34" charset="0"/>
                <a:cs typeface="Arial" panose="020B0604020202020204" pitchFamily="34" charset="0"/>
              </a:rPr>
              <a:t>In </a:t>
            </a:r>
            <a:r>
              <a:rPr lang="en-IN" sz="2000" dirty="0">
                <a:latin typeface="Arial" panose="020B0604020202020204" pitchFamily="34" charset="0"/>
                <a:cs typeface="Arial" panose="020B0604020202020204" pitchFamily="34" charset="0"/>
              </a:rPr>
              <a:t>the treatment of infantile spasms, H.P. </a:t>
            </a:r>
            <a:r>
              <a:rPr lang="en-IN" sz="2000" dirty="0" err="1">
                <a:latin typeface="Arial" panose="020B0604020202020204" pitchFamily="34" charset="0"/>
                <a:cs typeface="Arial" panose="020B0604020202020204" pitchFamily="34" charset="0"/>
              </a:rPr>
              <a:t>Acthar</a:t>
            </a:r>
            <a:r>
              <a:rPr lang="en-IN" sz="2000" dirty="0">
                <a:latin typeface="Arial" panose="020B0604020202020204" pitchFamily="34" charset="0"/>
                <a:cs typeface="Arial" panose="020B0604020202020204" pitchFamily="34" charset="0"/>
              </a:rPr>
              <a:t> Gel must be administered intramuscularly. The recommended regimen is a daily dose of 150 U/m² (divided into twice daily intramuscular injections of 75 U/m²) administered over a 2-week period. Dosing with H.P. </a:t>
            </a:r>
            <a:r>
              <a:rPr lang="en-IN" sz="2000" dirty="0" err="1">
                <a:latin typeface="Arial" panose="020B0604020202020204" pitchFamily="34" charset="0"/>
                <a:cs typeface="Arial" panose="020B0604020202020204" pitchFamily="34" charset="0"/>
              </a:rPr>
              <a:t>Acthar</a:t>
            </a:r>
            <a:r>
              <a:rPr lang="en-IN" sz="2000" dirty="0">
                <a:latin typeface="Arial" panose="020B0604020202020204" pitchFamily="34" charset="0"/>
                <a:cs typeface="Arial" panose="020B0604020202020204" pitchFamily="34" charset="0"/>
              </a:rPr>
              <a:t> Gel should then be gradually tapered over a 2-week period to avoid adrenal insufficiency. The following is one suggested tapering schedule: 30 U/m² in the morning for 3 days; 15 U/m² in the morning for 3 days; 10 U/m² in the morning for 3 days; and 10 U/m² every other morning for </a:t>
            </a:r>
            <a:r>
              <a:rPr lang="en-IN" sz="2000" dirty="0" smtClean="0">
                <a:latin typeface="Arial" panose="020B0604020202020204" pitchFamily="34" charset="0"/>
                <a:cs typeface="Arial" panose="020B0604020202020204" pitchFamily="34" charset="0"/>
              </a:rPr>
              <a:t>6-days.H.P</a:t>
            </a:r>
            <a:r>
              <a:rPr lang="en-IN" sz="2000" dirty="0">
                <a:latin typeface="Arial" panose="020B0604020202020204" pitchFamily="34" charset="0"/>
                <a:cs typeface="Arial" panose="020B0604020202020204" pitchFamily="34" charset="0"/>
              </a:rPr>
              <a:t>. </a:t>
            </a:r>
            <a:r>
              <a:rPr lang="en-IN" sz="2000" dirty="0" err="1">
                <a:latin typeface="Arial" panose="020B0604020202020204" pitchFamily="34" charset="0"/>
                <a:cs typeface="Arial" panose="020B0604020202020204" pitchFamily="34" charset="0"/>
              </a:rPr>
              <a:t>Acthar</a:t>
            </a:r>
            <a:r>
              <a:rPr lang="en-IN" sz="2000" dirty="0">
                <a:latin typeface="Arial" panose="020B0604020202020204" pitchFamily="34" charset="0"/>
                <a:cs typeface="Arial" panose="020B0604020202020204" pitchFamily="34" charset="0"/>
              </a:rPr>
              <a:t> Gel is typically dosed based on body surface area (BSA). For calculation of body surface area, use the following formula:</a:t>
            </a:r>
          </a:p>
          <a:p>
            <a:pPr marL="0" indent="0">
              <a:buNone/>
            </a:pPr>
            <a:r>
              <a:rPr lang="en-IN" sz="2000" dirty="0" smtClean="0">
                <a:latin typeface="Arial" panose="020B0604020202020204" pitchFamily="34" charset="0"/>
                <a:cs typeface="Arial" panose="020B0604020202020204" pitchFamily="34" charset="0"/>
              </a:rPr>
              <a:t>BSA </a:t>
            </a:r>
            <a:r>
              <a:rPr lang="en-IN" sz="2000" dirty="0">
                <a:latin typeface="Arial" panose="020B0604020202020204" pitchFamily="34" charset="0"/>
                <a:cs typeface="Arial" panose="020B0604020202020204" pitchFamily="34" charset="0"/>
              </a:rPr>
              <a:t>(m²) =√ weight (kg) x height (cm) / </a:t>
            </a:r>
            <a:r>
              <a:rPr lang="en-IN" sz="2000" dirty="0" smtClean="0">
                <a:latin typeface="Arial" panose="020B0604020202020204" pitchFamily="34" charset="0"/>
                <a:cs typeface="Arial" panose="020B0604020202020204" pitchFamily="34" charset="0"/>
              </a:rPr>
              <a:t>3600</a:t>
            </a:r>
          </a:p>
          <a:p>
            <a:pPr marL="0" indent="0">
              <a:buNone/>
            </a:pPr>
            <a:r>
              <a:rPr lang="en-IN" sz="2400" b="1" dirty="0">
                <a:latin typeface="Arial" panose="020B0604020202020204" pitchFamily="34" charset="0"/>
                <a:cs typeface="Arial" panose="020B0604020202020204" pitchFamily="34" charset="0"/>
              </a:rPr>
              <a:t>Recommended Dosage Regimen for the Treatment of Acute Exacerbations in Adults with Multiple Sclerosis.</a:t>
            </a:r>
          </a:p>
          <a:p>
            <a:pPr marL="0" indent="0">
              <a:buNone/>
            </a:pPr>
            <a:r>
              <a:rPr lang="en-IN" sz="2400" dirty="0" smtClean="0">
                <a:latin typeface="Arial" panose="020B0604020202020204" pitchFamily="34" charset="0"/>
                <a:cs typeface="Arial" panose="020B0604020202020204" pitchFamily="34" charset="0"/>
              </a:rPr>
              <a:t>The </a:t>
            </a:r>
            <a:r>
              <a:rPr lang="en-IN" sz="2400" dirty="0">
                <a:latin typeface="Arial" panose="020B0604020202020204" pitchFamily="34" charset="0"/>
                <a:cs typeface="Arial" panose="020B0604020202020204" pitchFamily="34" charset="0"/>
              </a:rPr>
              <a:t>recommended dose is daily intramuscular or subcutaneous doses of 80-120 units for 2-3 weeks for acute </a:t>
            </a:r>
            <a:r>
              <a:rPr lang="en-IN" sz="2400" dirty="0" smtClean="0">
                <a:latin typeface="Arial" panose="020B0604020202020204" pitchFamily="34" charset="0"/>
                <a:cs typeface="Arial" panose="020B0604020202020204" pitchFamily="34" charset="0"/>
              </a:rPr>
              <a:t>exacerbations. Dosage </a:t>
            </a:r>
            <a:r>
              <a:rPr lang="en-IN" sz="2400" dirty="0">
                <a:latin typeface="Arial" panose="020B0604020202020204" pitchFamily="34" charset="0"/>
                <a:cs typeface="Arial" panose="020B0604020202020204" pitchFamily="34" charset="0"/>
              </a:rPr>
              <a:t>should be individualized according to the medical condition of each patient. Frequency and dose of the drug should be determined by considering the severity of the disease and the initial response of the </a:t>
            </a:r>
            <a:r>
              <a:rPr lang="en-IN" sz="2400" dirty="0" smtClean="0">
                <a:latin typeface="Arial" panose="020B0604020202020204" pitchFamily="34" charset="0"/>
                <a:cs typeface="Arial" panose="020B0604020202020204" pitchFamily="34" charset="0"/>
              </a:rPr>
              <a:t>patient. Although </a:t>
            </a:r>
            <a:r>
              <a:rPr lang="en-IN" sz="2400" dirty="0">
                <a:latin typeface="Arial" panose="020B0604020202020204" pitchFamily="34" charset="0"/>
                <a:cs typeface="Arial" panose="020B0604020202020204" pitchFamily="34" charset="0"/>
              </a:rPr>
              <a:t>drug dependence does not occur, sudden withdrawal of H.P. </a:t>
            </a:r>
            <a:r>
              <a:rPr lang="en-IN" sz="2400" dirty="0" err="1">
                <a:latin typeface="Arial" panose="020B0604020202020204" pitchFamily="34" charset="0"/>
                <a:cs typeface="Arial" panose="020B0604020202020204" pitchFamily="34" charset="0"/>
              </a:rPr>
              <a:t>Acthar</a:t>
            </a:r>
            <a:r>
              <a:rPr lang="en-IN" sz="2400" dirty="0">
                <a:latin typeface="Arial" panose="020B0604020202020204" pitchFamily="34" charset="0"/>
                <a:cs typeface="Arial" panose="020B0604020202020204" pitchFamily="34" charset="0"/>
              </a:rPr>
              <a:t> Gel after prolonged use may lead to adrenal insufficiency or recurrent symptoms which make it difficult to stop the treatment. It may be necessary to taper the dose and increase the injection interval to gradually discontinue the medication.</a:t>
            </a:r>
          </a:p>
        </p:txBody>
      </p:sp>
    </p:spTree>
    <p:extLst>
      <p:ext uri="{BB962C8B-B14F-4D97-AF65-F5344CB8AC3E}">
        <p14:creationId xmlns:p14="http://schemas.microsoft.com/office/powerpoint/2010/main" val="26331304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6380" y="154547"/>
            <a:ext cx="10515600" cy="6452315"/>
          </a:xfrm>
        </p:spPr>
        <p:txBody>
          <a:bodyPr>
            <a:normAutofit lnSpcReduction="10000"/>
          </a:bodyPr>
          <a:lstStyle/>
          <a:p>
            <a:pPr marL="0" indent="0">
              <a:buNone/>
            </a:pPr>
            <a:r>
              <a:rPr lang="en-IN" sz="2000" b="1" dirty="0">
                <a:latin typeface="Arial" panose="020B0604020202020204" pitchFamily="34" charset="0"/>
                <a:cs typeface="Arial" panose="020B0604020202020204" pitchFamily="34" charset="0"/>
              </a:rPr>
              <a:t>Recommended Dosage Regimen for Other Indications for Adults and Children Over 2 Years of Age</a:t>
            </a:r>
          </a:p>
          <a:p>
            <a:pPr marL="0" indent="0">
              <a:buNone/>
            </a:pPr>
            <a:r>
              <a:rPr lang="en-IN" sz="2000" dirty="0" smtClean="0">
                <a:latin typeface="Arial" panose="020B0604020202020204" pitchFamily="34" charset="0"/>
                <a:cs typeface="Arial" panose="020B0604020202020204" pitchFamily="34" charset="0"/>
              </a:rPr>
              <a:t>Dosage </a:t>
            </a:r>
            <a:r>
              <a:rPr lang="en-IN" sz="2000" dirty="0">
                <a:latin typeface="Arial" panose="020B0604020202020204" pitchFamily="34" charset="0"/>
                <a:cs typeface="Arial" panose="020B0604020202020204" pitchFamily="34" charset="0"/>
              </a:rPr>
              <a:t>should be individualized according to the disease under treatment and the general medical condition of each patient. Frequency and dose of the drug should be determined by considering severity of the disease and the initial response of the </a:t>
            </a:r>
            <a:r>
              <a:rPr lang="en-IN" sz="2000" dirty="0" smtClean="0">
                <a:latin typeface="Arial" panose="020B0604020202020204" pitchFamily="34" charset="0"/>
                <a:cs typeface="Arial" panose="020B0604020202020204" pitchFamily="34" charset="0"/>
              </a:rPr>
              <a:t>patient. The </a:t>
            </a:r>
            <a:r>
              <a:rPr lang="en-IN" sz="2000" dirty="0">
                <a:latin typeface="Arial" panose="020B0604020202020204" pitchFamily="34" charset="0"/>
                <a:cs typeface="Arial" panose="020B0604020202020204" pitchFamily="34" charset="0"/>
              </a:rPr>
              <a:t>usual dose of H.P. </a:t>
            </a:r>
            <a:r>
              <a:rPr lang="en-IN" sz="2000" dirty="0" err="1">
                <a:latin typeface="Arial" panose="020B0604020202020204" pitchFamily="34" charset="0"/>
                <a:cs typeface="Arial" panose="020B0604020202020204" pitchFamily="34" charset="0"/>
              </a:rPr>
              <a:t>Acthar</a:t>
            </a:r>
            <a:r>
              <a:rPr lang="en-IN" sz="2000" dirty="0">
                <a:latin typeface="Arial" panose="020B0604020202020204" pitchFamily="34" charset="0"/>
                <a:cs typeface="Arial" panose="020B0604020202020204" pitchFamily="34" charset="0"/>
              </a:rPr>
              <a:t> Gel is 40-80 units given intramuscularly or subcutaneously every 24-72 hours.</a:t>
            </a:r>
          </a:p>
          <a:p>
            <a:pPr marL="0" indent="0">
              <a:buNone/>
            </a:pPr>
            <a:r>
              <a:rPr lang="en-IN" sz="2000" dirty="0" smtClean="0">
                <a:latin typeface="Arial" panose="020B0604020202020204" pitchFamily="34" charset="0"/>
                <a:cs typeface="Arial" panose="020B0604020202020204" pitchFamily="34" charset="0"/>
              </a:rPr>
              <a:t>Although </a:t>
            </a:r>
            <a:r>
              <a:rPr lang="en-IN" sz="2000" dirty="0">
                <a:latin typeface="Arial" panose="020B0604020202020204" pitchFamily="34" charset="0"/>
                <a:cs typeface="Arial" panose="020B0604020202020204" pitchFamily="34" charset="0"/>
              </a:rPr>
              <a:t>drug dependence does not occur, sudden withdrawal of H.P. </a:t>
            </a:r>
            <a:r>
              <a:rPr lang="en-IN" sz="2000" dirty="0" err="1">
                <a:latin typeface="Arial" panose="020B0604020202020204" pitchFamily="34" charset="0"/>
                <a:cs typeface="Arial" panose="020B0604020202020204" pitchFamily="34" charset="0"/>
              </a:rPr>
              <a:t>Acthar</a:t>
            </a:r>
            <a:r>
              <a:rPr lang="en-IN" sz="2000" dirty="0">
                <a:latin typeface="Arial" panose="020B0604020202020204" pitchFamily="34" charset="0"/>
                <a:cs typeface="Arial" panose="020B0604020202020204" pitchFamily="34" charset="0"/>
              </a:rPr>
              <a:t> Gel after prolonged use may lead to adrenal insufficiency or recurrent symptoms which make it difficult to stop the treatment. It may be necessary to taper the dose and increase the injection interval to gradually discontinue the medication.</a:t>
            </a:r>
          </a:p>
          <a:p>
            <a:pPr marL="0" indent="0">
              <a:buNone/>
            </a:pPr>
            <a:r>
              <a:rPr lang="en-IN" sz="2000" b="1" dirty="0" smtClean="0">
                <a:latin typeface="Arial" panose="020B0604020202020204" pitchFamily="34" charset="0"/>
                <a:cs typeface="Arial" panose="020B0604020202020204" pitchFamily="34" charset="0"/>
              </a:rPr>
              <a:t>Side effects : </a:t>
            </a:r>
            <a:r>
              <a:rPr lang="en-IN" sz="2000" dirty="0"/>
              <a:t>H.P. </a:t>
            </a:r>
            <a:r>
              <a:rPr lang="en-IN" sz="2000" dirty="0" err="1"/>
              <a:t>Acthar</a:t>
            </a:r>
            <a:r>
              <a:rPr lang="en-IN" sz="2000" dirty="0"/>
              <a:t> Gel causes the release of endogenous cortisol from the adrenal gland. Therefore all the adverse effects known to occur with elevated cortisol may occur with H.P. </a:t>
            </a:r>
            <a:r>
              <a:rPr lang="en-IN" sz="2000" dirty="0" err="1"/>
              <a:t>Acthar</a:t>
            </a:r>
            <a:r>
              <a:rPr lang="en-IN" sz="2000" dirty="0"/>
              <a:t> Gel administration as well. Common adverse reactions include fluid retention, alteration in glucose tolerance, elevation in blood pressure, </a:t>
            </a:r>
            <a:r>
              <a:rPr lang="en-IN" sz="2000" dirty="0" err="1"/>
              <a:t>behavioral</a:t>
            </a:r>
            <a:r>
              <a:rPr lang="en-IN" sz="2000" dirty="0"/>
              <a:t> and mood changes, increased appetite and weight gain</a:t>
            </a:r>
            <a:r>
              <a:rPr lang="en-IN" sz="2000" dirty="0" smtClean="0"/>
              <a:t>.</a:t>
            </a:r>
          </a:p>
          <a:p>
            <a:pPr marL="0" indent="0">
              <a:buNone/>
            </a:pPr>
            <a:r>
              <a:rPr lang="en-IN" sz="2000" b="1" dirty="0" smtClean="0">
                <a:latin typeface="Arial" panose="020B0604020202020204" pitchFamily="34" charset="0"/>
                <a:cs typeface="Arial" panose="020B0604020202020204" pitchFamily="34" charset="0"/>
              </a:rPr>
              <a:t>Overdose : </a:t>
            </a:r>
            <a:r>
              <a:rPr lang="en-IN" sz="2000" dirty="0"/>
              <a:t>While chronic exposure to H.P. </a:t>
            </a:r>
            <a:r>
              <a:rPr lang="en-IN" sz="2000" dirty="0" err="1"/>
              <a:t>Acthar</a:t>
            </a:r>
            <a:r>
              <a:rPr lang="en-IN" sz="2000" dirty="0"/>
              <a:t> Gel at high doses can be associated with a variety of potential serious adverse effects, it is not expected that a single high dose, or even several large doses, has the potential for serious adverse effects compared to a standard dose. There have been no reports of death or acute overdose symptoms from H.P. </a:t>
            </a:r>
            <a:r>
              <a:rPr lang="en-IN" sz="2000" dirty="0" err="1"/>
              <a:t>Acthar</a:t>
            </a:r>
            <a:r>
              <a:rPr lang="en-IN" sz="2000" dirty="0"/>
              <a:t> Gel in clinical studies or in the published literature. The intramuscular route of administration makes it unlikely that an inadvertent acute overdose will occur. The typical daily dose of H.P. </a:t>
            </a:r>
            <a:r>
              <a:rPr lang="en-IN" sz="2000" dirty="0" err="1"/>
              <a:t>Acthar</a:t>
            </a:r>
            <a:r>
              <a:rPr lang="en-IN" sz="2000" dirty="0"/>
              <a:t> Gel to treat an infant that has a BSA of 0.4 m² would be 60 U/day. Using the 1-cc syringe supplied with H.P. </a:t>
            </a:r>
            <a:r>
              <a:rPr lang="en-IN" sz="2000" dirty="0" err="1"/>
              <a:t>Acthar</a:t>
            </a:r>
            <a:r>
              <a:rPr lang="en-IN" sz="2000" dirty="0"/>
              <a:t> Gel, the maximum amount that can be injected is 80 U/injection, which is a well-tolerated single dose.</a:t>
            </a:r>
            <a:endParaRPr lang="en-IN" sz="2000" b="1" dirty="0" smtClean="0">
              <a:latin typeface="Arial" panose="020B0604020202020204" pitchFamily="34" charset="0"/>
              <a:cs typeface="Arial" panose="020B0604020202020204" pitchFamily="34" charset="0"/>
            </a:endParaRPr>
          </a:p>
          <a:p>
            <a:pPr marL="0" indent="0">
              <a:buNone/>
            </a:pPr>
            <a:endParaRPr lang="en-IN" dirty="0"/>
          </a:p>
        </p:txBody>
      </p:sp>
    </p:spTree>
    <p:extLst>
      <p:ext uri="{BB962C8B-B14F-4D97-AF65-F5344CB8AC3E}">
        <p14:creationId xmlns:p14="http://schemas.microsoft.com/office/powerpoint/2010/main" val="11984562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44699"/>
            <a:ext cx="10515600" cy="5932264"/>
          </a:xfrm>
        </p:spPr>
        <p:txBody>
          <a:bodyPr>
            <a:normAutofit/>
          </a:bodyPr>
          <a:lstStyle/>
          <a:p>
            <a:pPr marL="0" indent="0">
              <a:buNone/>
            </a:pPr>
            <a:r>
              <a:rPr lang="en-IN" b="1" dirty="0" smtClean="0"/>
              <a:t>Contraindication : </a:t>
            </a:r>
            <a:r>
              <a:rPr lang="en-IN" dirty="0"/>
              <a:t>H.P. </a:t>
            </a:r>
            <a:r>
              <a:rPr lang="en-IN" dirty="0" err="1"/>
              <a:t>Acthar</a:t>
            </a:r>
            <a:r>
              <a:rPr lang="en-IN" dirty="0"/>
              <a:t> Gel is contraindicated for intravenous administration.</a:t>
            </a:r>
          </a:p>
          <a:p>
            <a:pPr marL="0" indent="0">
              <a:buNone/>
            </a:pPr>
            <a:r>
              <a:rPr lang="en-IN" dirty="0" smtClean="0"/>
              <a:t>H.P</a:t>
            </a:r>
            <a:r>
              <a:rPr lang="en-IN" dirty="0"/>
              <a:t>. </a:t>
            </a:r>
            <a:r>
              <a:rPr lang="en-IN" dirty="0" err="1"/>
              <a:t>Acthar</a:t>
            </a:r>
            <a:r>
              <a:rPr lang="en-IN" dirty="0"/>
              <a:t> Gel is contraindicated where congenital infections are suspected in infants.</a:t>
            </a:r>
          </a:p>
          <a:p>
            <a:pPr marL="0" indent="0">
              <a:buNone/>
            </a:pPr>
            <a:r>
              <a:rPr lang="en-IN" dirty="0"/>
              <a:t>Administration of live or live attenuated vaccines is contraindicated in patients receiving immunosuppressive doses of H.P. </a:t>
            </a:r>
            <a:r>
              <a:rPr lang="en-IN" dirty="0" err="1"/>
              <a:t>Acthar</a:t>
            </a:r>
            <a:r>
              <a:rPr lang="en-IN" dirty="0"/>
              <a:t> Gel.</a:t>
            </a:r>
          </a:p>
          <a:p>
            <a:pPr marL="0" indent="0">
              <a:buNone/>
            </a:pPr>
            <a:r>
              <a:rPr lang="en-IN" dirty="0"/>
              <a:t>H.P. </a:t>
            </a:r>
            <a:r>
              <a:rPr lang="en-IN" dirty="0" err="1"/>
              <a:t>Acthar</a:t>
            </a:r>
            <a:r>
              <a:rPr lang="en-IN" dirty="0"/>
              <a:t> Gel is contraindicated in patients with scleroderma, osteoporosis, systemic fungal infections, ocular herpes simplex, recent surgery, history of or the presence of a </a:t>
            </a:r>
            <a:r>
              <a:rPr lang="en-IN" dirty="0" smtClean="0"/>
              <a:t>peptic </a:t>
            </a:r>
            <a:r>
              <a:rPr lang="en-IN" dirty="0"/>
              <a:t>ulcer, congestive heart failure, </a:t>
            </a:r>
            <a:r>
              <a:rPr lang="en-IN" dirty="0" smtClean="0"/>
              <a:t>uncontrolled hypertension</a:t>
            </a:r>
            <a:r>
              <a:rPr lang="en-IN" dirty="0"/>
              <a:t>, primary adrenocortical insufficiency, adrenocortical </a:t>
            </a:r>
            <a:r>
              <a:rPr lang="en-IN" dirty="0" err="1"/>
              <a:t>hyperfunction</a:t>
            </a:r>
            <a:r>
              <a:rPr lang="en-IN" dirty="0"/>
              <a:t> or sensitivity to proteins of porcine origin.</a:t>
            </a:r>
          </a:p>
          <a:p>
            <a:pPr marL="0" indent="0" fontAlgn="base">
              <a:buNone/>
            </a:pPr>
            <a:r>
              <a:rPr lang="en-IN" b="1" dirty="0" smtClean="0"/>
              <a:t> </a:t>
            </a:r>
            <a:endParaRPr lang="en-IN" b="1" dirty="0"/>
          </a:p>
        </p:txBody>
      </p:sp>
    </p:spTree>
    <p:extLst>
      <p:ext uri="{BB962C8B-B14F-4D97-AF65-F5344CB8AC3E}">
        <p14:creationId xmlns:p14="http://schemas.microsoft.com/office/powerpoint/2010/main" val="11629814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3639" y="347730"/>
            <a:ext cx="10890161" cy="5829233"/>
          </a:xfrm>
        </p:spPr>
        <p:txBody>
          <a:bodyPr>
            <a:normAutofit/>
          </a:bodyPr>
          <a:lstStyle/>
          <a:p>
            <a:pPr marL="0" indent="0">
              <a:buNone/>
            </a:pPr>
            <a:r>
              <a:rPr lang="en-IN" b="1" dirty="0">
                <a:latin typeface="Arial Black" panose="020B0A04020102020204" pitchFamily="34" charset="0"/>
              </a:rPr>
              <a:t>General reference </a:t>
            </a:r>
            <a:r>
              <a:rPr lang="en-IN" b="1" dirty="0" smtClean="0">
                <a:latin typeface="Arial Black" panose="020B0A04020102020204" pitchFamily="34" charset="0"/>
              </a:rPr>
              <a:t>:</a:t>
            </a:r>
          </a:p>
          <a:p>
            <a:pPr marL="0" indent="0">
              <a:buNone/>
            </a:pPr>
            <a:r>
              <a:rPr lang="en-IN" dirty="0" smtClean="0">
                <a:latin typeface="Arial" panose="020B0604020202020204" pitchFamily="34" charset="0"/>
                <a:cs typeface="Arial" panose="020B0604020202020204" pitchFamily="34" charset="0"/>
              </a:rPr>
              <a:t>www.rxlist.com</a:t>
            </a:r>
          </a:p>
          <a:p>
            <a:pPr marL="0" indent="0">
              <a:buNone/>
            </a:pPr>
            <a:r>
              <a:rPr lang="en-IN" dirty="0" smtClean="0">
                <a:latin typeface="Arial" panose="020B0604020202020204" pitchFamily="34" charset="0"/>
                <a:cs typeface="Arial" panose="020B0604020202020204" pitchFamily="34" charset="0"/>
              </a:rPr>
              <a:t>www.drugbank.com</a:t>
            </a:r>
            <a:endParaRPr lang="en-IN"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9146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413</TotalTime>
  <Words>796</Words>
  <Application>Microsoft Office PowerPoint</Application>
  <PresentationFormat>Widescreen</PresentationFormat>
  <Paragraphs>49</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Arial Black</vt:lpstr>
      <vt:lpstr>Calibri</vt:lpstr>
      <vt:lpstr>Calibri Light</vt:lpstr>
      <vt:lpstr>Office Theme</vt:lpstr>
      <vt:lpstr>Corticotropin  (Approved drug) DB01285</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Oxytocin (Approved drug) DB00107</dc:title>
  <dc:creator>Gursimran</dc:creator>
  <cp:lastModifiedBy>Gursimran</cp:lastModifiedBy>
  <cp:revision>25</cp:revision>
  <dcterms:created xsi:type="dcterms:W3CDTF">2015-01-10T16:06:31Z</dcterms:created>
  <dcterms:modified xsi:type="dcterms:W3CDTF">2015-01-14T18:02:22Z</dcterms:modified>
</cp:coreProperties>
</file>