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58" r:id="rId5"/>
    <p:sldId id="259" r:id="rId6"/>
    <p:sldId id="260" r:id="rId7"/>
    <p:sldId id="257" r:id="rId8"/>
    <p:sldId id="261" r:id="rId9"/>
    <p:sldId id="263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29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3C356-A11C-42B1-868E-13F9083CF0D8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41DB7-DB13-48E7-83E6-B83590AF3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206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3C356-A11C-42B1-868E-13F9083CF0D8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41DB7-DB13-48E7-83E6-B83590AF3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318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3C356-A11C-42B1-868E-13F9083CF0D8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41DB7-DB13-48E7-83E6-B83590AF3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10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3C356-A11C-42B1-868E-13F9083CF0D8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41DB7-DB13-48E7-83E6-B83590AF3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745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3C356-A11C-42B1-868E-13F9083CF0D8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41DB7-DB13-48E7-83E6-B83590AF3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272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3C356-A11C-42B1-868E-13F9083CF0D8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41DB7-DB13-48E7-83E6-B83590AF3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516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3C356-A11C-42B1-868E-13F9083CF0D8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41DB7-DB13-48E7-83E6-B83590AF3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832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3C356-A11C-42B1-868E-13F9083CF0D8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41DB7-DB13-48E7-83E6-B83590AF3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081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3C356-A11C-42B1-868E-13F9083CF0D8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41DB7-DB13-48E7-83E6-B83590AF3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208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3C356-A11C-42B1-868E-13F9083CF0D8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41DB7-DB13-48E7-83E6-B83590AF3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96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3C356-A11C-42B1-868E-13F9083CF0D8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41DB7-DB13-48E7-83E6-B83590AF3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976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3C356-A11C-42B1-868E-13F9083CF0D8}" type="datetimeFigureOut">
              <a:rPr lang="en-US" smtClean="0"/>
              <a:t>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41DB7-DB13-48E7-83E6-B83590AF3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880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pubmed/17053736" TargetMode="External"/><Relationship Id="rId2" Type="http://schemas.openxmlformats.org/officeDocument/2006/relationships/hyperlink" Target="http://www.ncbi.nlm.nih.gov/pubmed/1917041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cbi.nlm.nih.gov/pubmed/17016423" TargetMode="External"/><Relationship Id="rId5" Type="http://schemas.openxmlformats.org/officeDocument/2006/relationships/hyperlink" Target="http://www.ncbi.nlm.nih.gov/pubmed/17139284" TargetMode="External"/><Relationship Id="rId4" Type="http://schemas.openxmlformats.org/officeDocument/2006/relationships/hyperlink" Target="http://www.ncbi.nlm.nih.gov/pubmed/11752352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5195" y="2590800"/>
            <a:ext cx="2895600" cy="993775"/>
          </a:xfrm>
        </p:spPr>
        <p:txBody>
          <a:bodyPr>
            <a:normAutofit/>
          </a:bodyPr>
          <a:lstStyle/>
          <a:p>
            <a:pPr algn="l"/>
            <a:r>
              <a:rPr lang="en-US" sz="4000" dirty="0" err="1" smtClean="0"/>
              <a:t>Efalizumab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5943600" y="76200"/>
            <a:ext cx="31031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Subcutaneous injection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838200" y="1006839"/>
            <a:ext cx="13179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DB00095</a:t>
            </a:r>
          </a:p>
        </p:txBody>
      </p:sp>
      <p:pic>
        <p:nvPicPr>
          <p:cNvPr id="1026" name="Picture 2" descr="http://www.drugbank.ca/system/protein_structures/full/DB00095.png?126660039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2350" y="1828800"/>
            <a:ext cx="47625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203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458200" cy="5410200"/>
          </a:xfrm>
        </p:spPr>
        <p:txBody>
          <a:bodyPr>
            <a:noAutofit/>
          </a:bodyPr>
          <a:lstStyle/>
          <a:p>
            <a:r>
              <a:rPr lang="en-US" sz="2400" dirty="0" smtClean="0"/>
              <a:t>Frampton JE, </a:t>
            </a:r>
            <a:r>
              <a:rPr lang="en-US" sz="2400" dirty="0" err="1" smtClean="0"/>
              <a:t>Plosker</a:t>
            </a:r>
            <a:r>
              <a:rPr lang="en-US" sz="2400" dirty="0" smtClean="0"/>
              <a:t> GL: </a:t>
            </a:r>
            <a:r>
              <a:rPr lang="en-US" sz="2400" dirty="0" err="1" smtClean="0"/>
              <a:t>Efalizumab</a:t>
            </a:r>
            <a:r>
              <a:rPr lang="en-US" sz="2400" dirty="0" smtClean="0"/>
              <a:t>: a review of its use in the management of chronic moderate-to-severe plaque psoriasis. Am J </a:t>
            </a:r>
            <a:r>
              <a:rPr lang="en-US" sz="2400" dirty="0" err="1" smtClean="0"/>
              <a:t>Clin</a:t>
            </a:r>
            <a:r>
              <a:rPr lang="en-US" sz="2400" dirty="0" smtClean="0"/>
              <a:t> </a:t>
            </a:r>
            <a:r>
              <a:rPr lang="en-US" sz="2400" dirty="0" err="1" smtClean="0"/>
              <a:t>Dermatol</a:t>
            </a:r>
            <a:r>
              <a:rPr lang="en-US" sz="2400" dirty="0" smtClean="0"/>
              <a:t>. 2009;10(1):51-72. </a:t>
            </a:r>
            <a:r>
              <a:rPr lang="en-US" sz="2400" dirty="0" err="1" smtClean="0">
                <a:hlinkClick r:id="rId2"/>
              </a:rPr>
              <a:t>Pubmed</a:t>
            </a:r>
            <a:endParaRPr lang="en-US" sz="2400" dirty="0" smtClean="0"/>
          </a:p>
          <a:p>
            <a:r>
              <a:rPr lang="en-US" sz="2400" dirty="0" err="1" smtClean="0"/>
              <a:t>Descamps</a:t>
            </a:r>
            <a:r>
              <a:rPr lang="en-US" sz="2400" dirty="0" smtClean="0"/>
              <a:t> V: [</a:t>
            </a:r>
            <a:r>
              <a:rPr lang="en-US" sz="2400" dirty="0" err="1" smtClean="0"/>
              <a:t>Efalizumab</a:t>
            </a:r>
            <a:r>
              <a:rPr lang="en-US" sz="2400" dirty="0" smtClean="0"/>
              <a:t>] Ann </a:t>
            </a:r>
            <a:r>
              <a:rPr lang="en-US" sz="2400" dirty="0" err="1" smtClean="0"/>
              <a:t>Dermatol</a:t>
            </a:r>
            <a:r>
              <a:rPr lang="en-US" sz="2400" dirty="0" smtClean="0"/>
              <a:t> </a:t>
            </a:r>
            <a:r>
              <a:rPr lang="en-US" sz="2400" dirty="0" err="1" smtClean="0"/>
              <a:t>Venereol</a:t>
            </a:r>
            <a:r>
              <a:rPr lang="en-US" sz="2400" dirty="0" smtClean="0"/>
              <a:t>. 2006 Aug-Sep;133(8-9 Pt 1):666-78. </a:t>
            </a:r>
            <a:r>
              <a:rPr lang="en-US" sz="2400" dirty="0" err="1" smtClean="0">
                <a:hlinkClick r:id="rId3"/>
              </a:rPr>
              <a:t>Pubmed</a:t>
            </a:r>
            <a:endParaRPr lang="en-US" sz="2400" dirty="0" smtClean="0"/>
          </a:p>
          <a:p>
            <a:r>
              <a:rPr lang="en-US" sz="2400" dirty="0" smtClean="0"/>
              <a:t>Chen X, </a:t>
            </a:r>
            <a:r>
              <a:rPr lang="en-US" sz="2400" dirty="0" err="1" smtClean="0"/>
              <a:t>Ji</a:t>
            </a:r>
            <a:r>
              <a:rPr lang="en-US" sz="2400" dirty="0" smtClean="0"/>
              <a:t> ZL, Chen YZ: TTD: Therapeutic Target Database. Nucleic Acids Res. 2002 Jan 1;30(1):412-5. </a:t>
            </a:r>
            <a:r>
              <a:rPr lang="en-US" sz="2400" dirty="0" err="1" smtClean="0">
                <a:hlinkClick r:id="rId4"/>
              </a:rPr>
              <a:t>Pubmed</a:t>
            </a:r>
            <a:endParaRPr lang="en-US" sz="2400" dirty="0" smtClean="0"/>
          </a:p>
          <a:p>
            <a:r>
              <a:rPr lang="en-US" sz="2400" dirty="0" err="1"/>
              <a:t>Overington</a:t>
            </a:r>
            <a:r>
              <a:rPr lang="en-US" sz="2400" dirty="0"/>
              <a:t> JP, Al-</a:t>
            </a:r>
            <a:r>
              <a:rPr lang="en-US" sz="2400" dirty="0" err="1"/>
              <a:t>Lazikani</a:t>
            </a:r>
            <a:r>
              <a:rPr lang="en-US" sz="2400" dirty="0"/>
              <a:t> B, Hopkins AL: How many drug targets are there? Nat Rev Drug </a:t>
            </a:r>
            <a:r>
              <a:rPr lang="en-US" sz="2400" dirty="0" err="1"/>
              <a:t>Discov</a:t>
            </a:r>
            <a:r>
              <a:rPr lang="en-US" sz="2400" dirty="0"/>
              <a:t>. 2006 Dec;5(12):993-6. </a:t>
            </a:r>
            <a:r>
              <a:rPr lang="en-US" sz="2400" dirty="0" err="1">
                <a:hlinkClick r:id="rId5"/>
              </a:rPr>
              <a:t>Pubmed</a:t>
            </a:r>
            <a:endParaRPr lang="en-US" sz="2400" dirty="0"/>
          </a:p>
          <a:p>
            <a:r>
              <a:rPr lang="en-US" sz="2400" dirty="0" err="1"/>
              <a:t>Imming</a:t>
            </a:r>
            <a:r>
              <a:rPr lang="en-US" sz="2400" dirty="0"/>
              <a:t> P, Sinning C, Meyer A: Drugs, their targets and the nature and number of drug targets. Nat Rev Drug </a:t>
            </a:r>
            <a:r>
              <a:rPr lang="en-US" sz="2400" dirty="0" err="1"/>
              <a:t>Discov</a:t>
            </a:r>
            <a:r>
              <a:rPr lang="en-US" sz="2400" dirty="0"/>
              <a:t>. 2006 Oct;5(10):821-34. </a:t>
            </a:r>
            <a:r>
              <a:rPr lang="en-US" sz="2400" dirty="0" err="1">
                <a:hlinkClick r:id="rId6"/>
              </a:rPr>
              <a:t>Pubmed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467380"/>
            <a:ext cx="17854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References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99952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3649" y="866931"/>
            <a:ext cx="8610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en-US" sz="2400" dirty="0" smtClean="0"/>
              <a:t>DESCRIPTION:</a:t>
            </a:r>
          </a:p>
          <a:p>
            <a:pPr fontAlgn="b"/>
            <a:endParaRPr lang="en-US" sz="2400" dirty="0" smtClean="0"/>
          </a:p>
          <a:p>
            <a:pPr fontAlgn="b"/>
            <a:r>
              <a:rPr lang="en-US" sz="2400" dirty="0" smtClean="0"/>
              <a:t>Humanized </a:t>
            </a:r>
            <a:r>
              <a:rPr lang="en-US" sz="2400" dirty="0"/>
              <a:t>IgG1 kappa isotype monoclonal antibody that binds to human CD11a. </a:t>
            </a:r>
            <a:r>
              <a:rPr lang="en-US" sz="2400" dirty="0" err="1"/>
              <a:t>Efalizumab</a:t>
            </a:r>
            <a:r>
              <a:rPr lang="en-US" sz="2400" dirty="0"/>
              <a:t> has a molecular weight of approximately 150 </a:t>
            </a:r>
            <a:r>
              <a:rPr lang="en-US" sz="2400" dirty="0" err="1"/>
              <a:t>kilodaltons</a:t>
            </a:r>
            <a:r>
              <a:rPr lang="en-US" sz="2400" dirty="0"/>
              <a:t> and is produced in a Chinese hamster ovary mammalian cell expression system in a nutrient medium containing the antibiotic gentamicin.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4191000"/>
            <a:ext cx="8305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en-US" sz="2400" dirty="0" smtClean="0"/>
              <a:t>INDICATIONS:</a:t>
            </a:r>
          </a:p>
          <a:p>
            <a:pPr fontAlgn="b"/>
            <a:endParaRPr lang="en-US" sz="2400" dirty="0" smtClean="0"/>
          </a:p>
          <a:p>
            <a:pPr fontAlgn="b"/>
            <a:r>
              <a:rPr lang="en-US" sz="2400" dirty="0" smtClean="0"/>
              <a:t>For </a:t>
            </a:r>
            <a:r>
              <a:rPr lang="en-US" sz="2400" dirty="0"/>
              <a:t>the treatment of adult patients with moderate to severe chronic plaque psoriasis, who are candidates for phototherapy or systemic therapy.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321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152400"/>
            <a:ext cx="8763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PHARMACODYNAMICS:</a:t>
            </a:r>
          </a:p>
          <a:p>
            <a:r>
              <a:rPr lang="en-US" sz="2000" dirty="0" smtClean="0"/>
              <a:t>Lymphocyte </a:t>
            </a:r>
            <a:r>
              <a:rPr lang="en-US" sz="2000" dirty="0"/>
              <a:t>activation and trafficking to skin play a role in the pathophysiology of chronic plaque psoriasis. In psoriatic skin, ICAM-1 cell surface expression is upregulated on endothelium and keratinocytes. </a:t>
            </a:r>
            <a:r>
              <a:rPr lang="en-US" sz="2000" dirty="0" err="1"/>
              <a:t>Raptiva</a:t>
            </a:r>
            <a:r>
              <a:rPr lang="en-US" sz="2000" dirty="0"/>
              <a:t> inhibits the binding of LFA-1 to the intercellular adhesion molecule-1 (ICAM-1), thereby inhibiting the adhesion of leukocytes to other cell types.</a:t>
            </a:r>
          </a:p>
        </p:txBody>
      </p:sp>
      <p:sp>
        <p:nvSpPr>
          <p:cNvPr id="6" name="Rectangle 5"/>
          <p:cNvSpPr/>
          <p:nvPr/>
        </p:nvSpPr>
        <p:spPr>
          <a:xfrm>
            <a:off x="152400" y="2690336"/>
            <a:ext cx="8382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en-US" sz="2000" dirty="0" smtClean="0"/>
              <a:t>MECHANISM OF ACTION:</a:t>
            </a:r>
          </a:p>
          <a:p>
            <a:pPr fontAlgn="b"/>
            <a:r>
              <a:rPr lang="en-US" sz="2000" dirty="0" err="1" smtClean="0"/>
              <a:t>Efalizumab</a:t>
            </a:r>
            <a:r>
              <a:rPr lang="en-US" sz="2000" dirty="0" smtClean="0"/>
              <a:t> </a:t>
            </a:r>
            <a:r>
              <a:rPr lang="en-US" sz="2000" dirty="0"/>
              <a:t>binds to CD11a, a subunit of leukocyte function antigen-1 (LFA-1), which is expressed on all leukocytes. As a result </a:t>
            </a:r>
            <a:r>
              <a:rPr lang="en-US" sz="2000" dirty="0" err="1"/>
              <a:t>efalizumab</a:t>
            </a:r>
            <a:r>
              <a:rPr lang="en-US" sz="2000" dirty="0"/>
              <a:t> decreases cell surface expression of CD11a.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" y="4419600"/>
            <a:ext cx="83482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ABSORPTION:</a:t>
            </a:r>
          </a:p>
          <a:p>
            <a:r>
              <a:rPr lang="en-US" sz="2000" dirty="0" smtClean="0"/>
              <a:t>Average </a:t>
            </a:r>
            <a:r>
              <a:rPr lang="en-US" sz="2000" dirty="0" err="1"/>
              <a:t>efalizumab</a:t>
            </a:r>
            <a:r>
              <a:rPr lang="en-US" sz="2000" dirty="0"/>
              <a:t> bioavailability following subcutaneous administration was estimated at 30 to 50%.</a:t>
            </a:r>
          </a:p>
        </p:txBody>
      </p:sp>
      <p:sp>
        <p:nvSpPr>
          <p:cNvPr id="9" name="Rectangle 8"/>
          <p:cNvSpPr/>
          <p:nvPr/>
        </p:nvSpPr>
        <p:spPr>
          <a:xfrm>
            <a:off x="152400" y="5943600"/>
            <a:ext cx="19953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"/>
            <a:r>
              <a:rPr lang="en-US" sz="2000" dirty="0" smtClean="0"/>
              <a:t>HALF-LIFE: 5 </a:t>
            </a:r>
            <a:r>
              <a:rPr lang="en-US" sz="2000" dirty="0"/>
              <a:t>days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57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048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RAPTIVA</a:t>
            </a:r>
            <a:r>
              <a:rPr lang="en-US" sz="3600" dirty="0" smtClean="0"/>
              <a:t>(Genentech </a:t>
            </a:r>
            <a:r>
              <a:rPr lang="en-US" sz="3600" dirty="0"/>
              <a:t>Inc</a:t>
            </a:r>
            <a:r>
              <a:rPr lang="en-US" sz="3600" dirty="0" smtClean="0"/>
              <a:t>.)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u="sng" dirty="0" smtClean="0"/>
              <a:t>Humanized IgG1 kappa isotype </a:t>
            </a:r>
            <a:r>
              <a:rPr lang="en-US" sz="2400" dirty="0" smtClean="0"/>
              <a:t>monoclonal antibody that binds to human CD11a. </a:t>
            </a:r>
            <a:r>
              <a:rPr lang="en-US" sz="2400" dirty="0" err="1" smtClean="0"/>
              <a:t>Efalizumab</a:t>
            </a:r>
            <a:r>
              <a:rPr lang="en-US" sz="2400" dirty="0" smtClean="0"/>
              <a:t> has a molecular weight of approximately 150 </a:t>
            </a:r>
            <a:r>
              <a:rPr lang="en-US" sz="2400" dirty="0" err="1" smtClean="0"/>
              <a:t>kilodaltons</a:t>
            </a:r>
            <a:r>
              <a:rPr lang="en-US" sz="2400" dirty="0" smtClean="0"/>
              <a:t> and is produced in a Chinese hamster ovary mammalian cell expression system in a nutrient medium containing the antibiotic gentamicin.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Immunosuppressive recombinant humanized IgG1 kappa isotype monoclonal antibody that binds to human CD11a. </a:t>
            </a:r>
            <a:r>
              <a:rPr lang="en-US" sz="2400" dirty="0" err="1" smtClean="0"/>
              <a:t>Efalizumab</a:t>
            </a:r>
            <a:r>
              <a:rPr lang="en-US" sz="2400" dirty="0" smtClean="0"/>
              <a:t> has a molecular weight of approximately 150 </a:t>
            </a:r>
            <a:r>
              <a:rPr lang="en-US" sz="2400" dirty="0" err="1" smtClean="0"/>
              <a:t>kilodaltons</a:t>
            </a:r>
            <a:r>
              <a:rPr lang="en-US" sz="2400" dirty="0" smtClean="0"/>
              <a:t> and is produced in a </a:t>
            </a:r>
            <a:r>
              <a:rPr lang="en-US" sz="2400" u="sng" dirty="0" smtClean="0"/>
              <a:t>Chinese hamster ovary (</a:t>
            </a:r>
            <a:r>
              <a:rPr lang="en-US" sz="2400" b="1" u="sng" dirty="0" smtClean="0"/>
              <a:t>CHO</a:t>
            </a:r>
            <a:r>
              <a:rPr lang="en-US" sz="2400" u="sng" dirty="0" smtClean="0"/>
              <a:t>) mammalian cell expression system </a:t>
            </a:r>
            <a:r>
              <a:rPr lang="en-US" sz="2400" dirty="0" smtClean="0"/>
              <a:t>in a nutrient medium containing the antibiotic gentamicin. Gentamicin is not detectable in the final product.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228600" y="1074003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 smtClean="0"/>
              <a:t>DESCRIPTION</a:t>
            </a:r>
            <a:br>
              <a:rPr lang="en-US" sz="2400" dirty="0" smtClean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2037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711" y="762000"/>
            <a:ext cx="9067800" cy="58674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800" dirty="0" smtClean="0"/>
              <a:t>VIAL DESCRIPTION:</a:t>
            </a:r>
          </a:p>
          <a:p>
            <a:pPr marL="0" indent="0">
              <a:buNone/>
            </a:pPr>
            <a:endParaRPr lang="en-US" sz="2400" b="1" u="sng" dirty="0" smtClean="0"/>
          </a:p>
          <a:p>
            <a:pPr marL="0" indent="0">
              <a:buNone/>
            </a:pPr>
            <a:r>
              <a:rPr lang="en-US" sz="2400" dirty="0" smtClean="0"/>
              <a:t>supplied as a sterile, white to off-white, lyophilized powder in single-use glass vials for subcutaneous (SC) injection. Reconstitution of the single-use vial with 1.3 mL of the supplied sterile water for injection (non-USP) yields approximately 1.5 mL of solution to deliver 125 mg per 1.25 mL (100 mg/mL) of RAPTIVA (</a:t>
            </a:r>
            <a:r>
              <a:rPr lang="en-US" sz="2400" dirty="0" err="1" smtClean="0"/>
              <a:t>efalizumab</a:t>
            </a:r>
            <a:r>
              <a:rPr lang="en-US" sz="2400" dirty="0" smtClean="0"/>
              <a:t>) . The sterile water for injection supplied does not comply with USP requirement for </a:t>
            </a:r>
            <a:r>
              <a:rPr lang="en-US" sz="2400" dirty="0" err="1" smtClean="0"/>
              <a:t>pH.</a:t>
            </a:r>
            <a:r>
              <a:rPr lang="en-US" sz="2400" dirty="0" smtClean="0"/>
              <a:t> After reconstitution, RAPTIVA (</a:t>
            </a:r>
            <a:r>
              <a:rPr lang="en-US" sz="2400" dirty="0" err="1" smtClean="0"/>
              <a:t>efalizumab</a:t>
            </a:r>
            <a:r>
              <a:rPr lang="en-US" sz="2400" dirty="0" smtClean="0"/>
              <a:t>) is a clear to pale yellow solution with a pH of approximately 6.2. Each single-use vial of RAPTIVA contains 150 mg of </a:t>
            </a:r>
            <a:r>
              <a:rPr lang="en-US" sz="2400" dirty="0" err="1" smtClean="0"/>
              <a:t>efalizumab</a:t>
            </a:r>
            <a:r>
              <a:rPr lang="en-US" sz="2400" dirty="0" smtClean="0"/>
              <a:t>, 123.2 mg of sucrose, 6.8 mg of L-histidine hydrochloride monohydrate, 4.3 mg of L-histidine and 3 mg of </a:t>
            </a:r>
            <a:r>
              <a:rPr lang="en-US" sz="2400" dirty="0" err="1" smtClean="0"/>
              <a:t>polysorbate</a:t>
            </a:r>
            <a:r>
              <a:rPr lang="en-US" sz="2400" dirty="0" smtClean="0"/>
              <a:t> 20 and is designed to deliver 125 mg of </a:t>
            </a:r>
            <a:r>
              <a:rPr lang="en-US" sz="2400" dirty="0" err="1" smtClean="0"/>
              <a:t>efalizumab</a:t>
            </a:r>
            <a:r>
              <a:rPr lang="en-US" sz="2400" dirty="0" smtClean="0"/>
              <a:t> in 1.25 mL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2021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Raptiva</a:t>
            </a:r>
            <a:r>
              <a:rPr lang="en-US" dirty="0" smtClean="0"/>
              <a:t> (Dosage):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Doses up to 4 mg/kg/</a:t>
            </a:r>
            <a:r>
              <a:rPr lang="en-US" sz="2400" dirty="0" err="1" smtClean="0"/>
              <a:t>wk</a:t>
            </a:r>
            <a:r>
              <a:rPr lang="en-US" sz="2400" dirty="0" smtClean="0"/>
              <a:t> SC for 10 weeks following a conditioning (0.7 mg/kg) first dose have been administered without an observed increase in acute toxicity. The maximum administered single dose was 10 mg/kg IV. This was administered to one patient, who subsequently was admitted to the hospital for severe vomiting. In case of overdose, it is recommended that the patient be monitored for 24-48 hours for any acute signs or symptoms of adverse reactions or effects and appropriate treatment instituted.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HALF-LIFE: 5 days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9073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 smtClean="0"/>
              <a:t>Sequence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&gt;Heavy Chain Variable Region EVQLVESGGGLVQPGGSLRLSCAASGYSFTGHWMNWVRQAPGKGLEWVGIMIHPSDSETRYNQKFKDIRFTISVDKSKNTLYLQMNSLRAEDTAVYYCARIGIYFYGTTYFDYIWGQGTLVTVSS</a:t>
            </a:r>
          </a:p>
          <a:p>
            <a:endParaRPr lang="en-US" sz="2400" dirty="0" smtClean="0"/>
          </a:p>
          <a:p>
            <a:r>
              <a:rPr lang="en-US" sz="2400" dirty="0" smtClean="0"/>
              <a:t>&gt;Light Chain Variable Region DIQMTQSPSSLSASVGDRVTITCRASKTISKYLAWXQQKPGKAPKLLIYSGSTLQSGVPSRFSGSGSGTDFTLTISSLQPEDFATYYCQQHNEYPLTFGQGTKVEIKR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08989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98837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Mean time to eliminate RAPTIVA (</a:t>
            </a:r>
            <a:r>
              <a:rPr lang="en-US" sz="2800" dirty="0" err="1" smtClean="0"/>
              <a:t>efalizumab</a:t>
            </a:r>
            <a:r>
              <a:rPr lang="en-US" sz="2800" dirty="0" smtClean="0"/>
              <a:t>) after the last steady-state dose was 25 days (range = 13-35 days, n = 17)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24 mL/kg/day (range = 5-76 mL/kg/day, n = 25)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533400" y="344031"/>
            <a:ext cx="7848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ADVERSE REACTION:</a:t>
            </a:r>
          </a:p>
          <a:p>
            <a:endParaRPr lang="en-US" sz="2800" b="1" u="sng" dirty="0" smtClean="0"/>
          </a:p>
          <a:p>
            <a:r>
              <a:rPr lang="en-US" sz="2800" dirty="0"/>
              <a:t>R</a:t>
            </a:r>
            <a:r>
              <a:rPr lang="en-US" sz="2800" dirty="0" smtClean="0"/>
              <a:t>isk of progressive multifocal leukoencephalopathy (PML), Infections, including serious infections leading to hospitalizations or death, have been observed in patients treated with RAPTIVA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77626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Drug Interaction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Ergonovine</a:t>
            </a:r>
            <a:r>
              <a:rPr lang="en-US" sz="2400" dirty="0" smtClean="0"/>
              <a:t>: The </a:t>
            </a:r>
            <a:r>
              <a:rPr lang="en-US" sz="2400" dirty="0"/>
              <a:t>antiretroviral agent may increase the ergot </a:t>
            </a:r>
            <a:r>
              <a:rPr lang="en-US" sz="2400" dirty="0" smtClean="0"/>
              <a:t>derivative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err="1" smtClean="0"/>
              <a:t>Rilonacept</a:t>
            </a:r>
            <a:r>
              <a:rPr lang="en-US" sz="2400" dirty="0" smtClean="0"/>
              <a:t>: results </a:t>
            </a:r>
            <a:r>
              <a:rPr lang="en-US" sz="2400" dirty="0"/>
              <a:t>in increased immunosuppressive effects; increases the risk of infection.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Trastuzumab</a:t>
            </a:r>
            <a:r>
              <a:rPr lang="en-US" sz="2400" dirty="0" smtClean="0"/>
              <a:t>: </a:t>
            </a:r>
            <a:r>
              <a:rPr lang="en-US" sz="2400" dirty="0" err="1" smtClean="0"/>
              <a:t>Trastuzumab</a:t>
            </a:r>
            <a:r>
              <a:rPr lang="en-US" sz="2400" dirty="0" smtClean="0"/>
              <a:t> </a:t>
            </a:r>
            <a:r>
              <a:rPr lang="en-US" sz="2400" dirty="0"/>
              <a:t>may increase the risk of neutropenia and anemia. Monitor closely for signs and symptoms of adverse events. </a:t>
            </a:r>
          </a:p>
        </p:txBody>
      </p:sp>
    </p:spTree>
    <p:extLst>
      <p:ext uri="{BB962C8B-B14F-4D97-AF65-F5344CB8AC3E}">
        <p14:creationId xmlns:p14="http://schemas.microsoft.com/office/powerpoint/2010/main" val="4044743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799</Words>
  <Application>Microsoft Office PowerPoint</Application>
  <PresentationFormat>On-screen Show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Efalizumab</vt:lpstr>
      <vt:lpstr>PowerPoint Presentation</vt:lpstr>
      <vt:lpstr>PowerPoint Presentation</vt:lpstr>
      <vt:lpstr>RAPTIVA(Genentech Inc.)</vt:lpstr>
      <vt:lpstr>PowerPoint Presentation</vt:lpstr>
      <vt:lpstr>Raptiva (Dosage):</vt:lpstr>
      <vt:lpstr>Sequence</vt:lpstr>
      <vt:lpstr>PowerPoint Presentation</vt:lpstr>
      <vt:lpstr>Drug Interaction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PC</cp:lastModifiedBy>
  <cp:revision>11</cp:revision>
  <dcterms:created xsi:type="dcterms:W3CDTF">2015-01-08T23:17:06Z</dcterms:created>
  <dcterms:modified xsi:type="dcterms:W3CDTF">2015-01-13T09:54:33Z</dcterms:modified>
</cp:coreProperties>
</file>