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59" r:id="rId5"/>
    <p:sldId id="261" r:id="rId6"/>
    <p:sldId id="262" r:id="rId7"/>
    <p:sldId id="263" r:id="rId8"/>
    <p:sldId id="267"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6" d="100"/>
          <a:sy n="136" d="100"/>
        </p:scale>
        <p:origin x="-1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17/11/16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17/11/16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17/11/16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17/11/16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rxlist.com/empliciti-drug.htm" TargetMode="External"/><Relationship Id="rId3" Type="http://schemas.openxmlformats.org/officeDocument/2006/relationships/hyperlink" Target="http://www.drugbank.ca/drugs/DB0631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lnSpc>
                <a:spcPct val="100000"/>
              </a:lnSpc>
            </a:pPr>
            <a:r>
              <a:rPr lang="en-US" sz="6600" dirty="0" err="1">
                <a:solidFill>
                  <a:srgbClr val="2F2B20"/>
                </a:solidFill>
                <a:latin typeface="Cambria"/>
              </a:rPr>
              <a:t>Elotuzumab</a:t>
            </a:r>
            <a:r>
              <a:rPr lang="en-US" sz="6600" dirty="0">
                <a:solidFill>
                  <a:srgbClr val="2F2B20"/>
                </a:solidFill>
                <a:latin typeface="Cambria"/>
              </a:rPr>
              <a:t> </a:t>
            </a:r>
            <a:endParaRPr dirty="0"/>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smtClean="0">
                <a:solidFill>
                  <a:srgbClr val="2F2B20"/>
                </a:solidFill>
                <a:latin typeface="Times New Roman"/>
              </a:rPr>
              <a:t>DB06317 </a:t>
            </a:r>
            <a:endParaRPr dirty="0"/>
          </a:p>
        </p:txBody>
      </p:sp>
      <p:pic>
        <p:nvPicPr>
          <p:cNvPr id="3" name="Picture 2"/>
          <p:cNvPicPr>
            <a:picLocks noChangeAspect="1"/>
          </p:cNvPicPr>
          <p:nvPr/>
        </p:nvPicPr>
        <p:blipFill>
          <a:blip r:embed="rId2"/>
          <a:stretch>
            <a:fillRect/>
          </a:stretch>
        </p:blipFill>
        <p:spPr>
          <a:xfrm>
            <a:off x="5308789" y="2781974"/>
            <a:ext cx="3478043" cy="3822025"/>
          </a:xfrm>
          <a:prstGeom prst="rect">
            <a:avLst/>
          </a:prstGeom>
        </p:spPr>
      </p:pic>
    </p:spTree>
    <p:extLst>
      <p:ext uri="{BB962C8B-B14F-4D97-AF65-F5344CB8AC3E}">
        <p14:creationId xmlns:p14="http://schemas.microsoft.com/office/powerpoint/2010/main" val="3662903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endParaRPr lang="en-US" sz="2400" dirty="0" smtClean="0">
              <a:solidFill>
                <a:srgbClr val="2F2B20"/>
              </a:solidFill>
              <a:latin typeface="Times New Roman"/>
            </a:endParaRPr>
          </a:p>
          <a:p>
            <a:pPr>
              <a:lnSpc>
                <a:spcPct val="100000"/>
              </a:lnSpc>
            </a:pPr>
            <a:r>
              <a:rPr lang="en-US" sz="2400" dirty="0">
                <a:solidFill>
                  <a:srgbClr val="2F2B20"/>
                </a:solidFill>
                <a:latin typeface="Times New Roman"/>
              </a:rPr>
              <a:t>
</a:t>
            </a:r>
            <a:r>
              <a:rPr lang="en-US" dirty="0">
                <a:hlinkClick r:id="rId2"/>
              </a:rPr>
              <a:t>http://www.rxlist.com/empliciti-</a:t>
            </a:r>
            <a:r>
              <a:rPr lang="en-US" dirty="0" smtClean="0">
                <a:hlinkClick r:id="rId2"/>
              </a:rPr>
              <a:t>drug.htm</a:t>
            </a:r>
            <a:r>
              <a:rPr lang="en-US" dirty="0" smtClean="0"/>
              <a:t> </a:t>
            </a:r>
          </a:p>
          <a:p>
            <a:pPr>
              <a:lnSpc>
                <a:spcPct val="100000"/>
              </a:lnSpc>
            </a:pPr>
            <a:r>
              <a:rPr lang="en-US" dirty="0">
                <a:hlinkClick r:id="rId3"/>
              </a:rPr>
              <a:t>http://www.drugbank.ca/drugs/</a:t>
            </a:r>
            <a:r>
              <a:rPr lang="en-US" dirty="0" smtClean="0">
                <a:hlinkClick r:id="rId3"/>
              </a:rPr>
              <a:t>DB06317</a:t>
            </a:r>
            <a:r>
              <a:rPr lang="en-US" dirty="0" smtClean="0"/>
              <a:t> </a:t>
            </a:r>
            <a:endParaRPr dirty="0"/>
          </a:p>
        </p:txBody>
      </p:sp>
    </p:spTree>
    <p:extLst>
      <p:ext uri="{BB962C8B-B14F-4D97-AF65-F5344CB8AC3E}">
        <p14:creationId xmlns:p14="http://schemas.microsoft.com/office/powerpoint/2010/main" val="235173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2000" dirty="0" err="1">
                <a:solidFill>
                  <a:srgbClr val="2F2B20"/>
                </a:solidFill>
                <a:latin typeface="Times New Roman"/>
              </a:rPr>
              <a:t>Elotuzumab</a:t>
            </a:r>
            <a:r>
              <a:rPr lang="en-US" sz="2000" dirty="0">
                <a:solidFill>
                  <a:srgbClr val="2F2B20"/>
                </a:solidFill>
                <a:latin typeface="Times New Roman"/>
              </a:rPr>
              <a:t> is a humanized IgG1 (Immunoglobulin G) monoclonal antibody indicated in combination with </a:t>
            </a:r>
            <a:r>
              <a:rPr lang="en-US" sz="2000" dirty="0" err="1">
                <a:solidFill>
                  <a:srgbClr val="2F2B20"/>
                </a:solidFill>
                <a:latin typeface="Times New Roman"/>
              </a:rPr>
              <a:t>lenalidomide</a:t>
            </a:r>
            <a:r>
              <a:rPr lang="en-US" sz="2000" dirty="0">
                <a:solidFill>
                  <a:srgbClr val="2F2B20"/>
                </a:solidFill>
                <a:latin typeface="Times New Roman"/>
              </a:rPr>
              <a:t> and dexamethasone for the treatment of patients with multiple myeloma who have received one to three prior therapies. </a:t>
            </a:r>
            <a:r>
              <a:rPr lang="en-US" sz="2000" dirty="0" err="1">
                <a:solidFill>
                  <a:srgbClr val="2F2B20"/>
                </a:solidFill>
                <a:latin typeface="Times New Roman"/>
              </a:rPr>
              <a:t>Elotuzumab</a:t>
            </a:r>
            <a:r>
              <a:rPr lang="en-US" sz="2000" dirty="0">
                <a:solidFill>
                  <a:srgbClr val="2F2B20"/>
                </a:solidFill>
                <a:latin typeface="Times New Roman"/>
              </a:rPr>
              <a:t> targets SLAMF7, also known as Signaling Lymphocytic Activation Molecule Family member 7, a cell surface glycoprotein. </a:t>
            </a:r>
            <a:r>
              <a:rPr lang="en-US" sz="2000" dirty="0" err="1">
                <a:solidFill>
                  <a:srgbClr val="2F2B20"/>
                </a:solidFill>
                <a:latin typeface="Times New Roman"/>
              </a:rPr>
              <a:t>Elotuzumab</a:t>
            </a:r>
            <a:r>
              <a:rPr lang="en-US" sz="2000" dirty="0">
                <a:solidFill>
                  <a:srgbClr val="2F2B20"/>
                </a:solidFill>
                <a:latin typeface="Times New Roman"/>
              </a:rPr>
              <a:t> consists of the complementary determining regions (CDR) of the mouse antibody, MuLuc63, grafted onto human IgG1 heavy and kappa light chain frameworks. </a:t>
            </a:r>
            <a:r>
              <a:rPr lang="en-US" sz="2000" dirty="0" err="1">
                <a:solidFill>
                  <a:srgbClr val="2F2B20"/>
                </a:solidFill>
                <a:latin typeface="Times New Roman"/>
              </a:rPr>
              <a:t>Elotuzumab</a:t>
            </a:r>
            <a:r>
              <a:rPr lang="en-US" sz="2000" dirty="0">
                <a:solidFill>
                  <a:srgbClr val="2F2B20"/>
                </a:solidFill>
                <a:latin typeface="Times New Roman"/>
              </a:rPr>
              <a:t> is produced in NS0 cells by recombinant DNA technology. </a:t>
            </a:r>
            <a:r>
              <a:rPr lang="en-US" sz="2000" dirty="0" err="1">
                <a:solidFill>
                  <a:srgbClr val="2F2B20"/>
                </a:solidFill>
                <a:latin typeface="Times New Roman"/>
              </a:rPr>
              <a:t>Elotuzumab</a:t>
            </a:r>
            <a:r>
              <a:rPr lang="en-US" sz="2000" dirty="0">
                <a:solidFill>
                  <a:srgbClr val="2F2B20"/>
                </a:solidFill>
                <a:latin typeface="Times New Roman"/>
              </a:rPr>
              <a:t> has a theoretical mass of 148.1 </a:t>
            </a:r>
            <a:r>
              <a:rPr lang="en-US" sz="2000" dirty="0" err="1">
                <a:solidFill>
                  <a:srgbClr val="2F2B20"/>
                </a:solidFill>
                <a:latin typeface="Times New Roman"/>
              </a:rPr>
              <a:t>kDa</a:t>
            </a:r>
            <a:r>
              <a:rPr lang="en-US" sz="2000" dirty="0">
                <a:solidFill>
                  <a:srgbClr val="2F2B20"/>
                </a:solidFill>
                <a:latin typeface="Times New Roman"/>
              </a:rPr>
              <a:t> for the intact antibody. </a:t>
            </a:r>
            <a:r>
              <a:rPr lang="en-US" sz="2000" dirty="0" err="1">
                <a:solidFill>
                  <a:srgbClr val="2F2B20"/>
                </a:solidFill>
                <a:latin typeface="Times New Roman"/>
              </a:rPr>
              <a:t>Elotuzumab</a:t>
            </a:r>
            <a:r>
              <a:rPr lang="en-US" sz="2000" dirty="0">
                <a:solidFill>
                  <a:srgbClr val="2F2B20"/>
                </a:solidFill>
                <a:latin typeface="Times New Roman"/>
              </a:rPr>
              <a:t> was approved on November 30, 2015 by the U.S. Food and Drug Administration. </a:t>
            </a:r>
            <a:r>
              <a:rPr lang="en-US" sz="2000" dirty="0" err="1">
                <a:solidFill>
                  <a:srgbClr val="2F2B20"/>
                </a:solidFill>
                <a:latin typeface="Times New Roman"/>
              </a:rPr>
              <a:t>Elotuzumab</a:t>
            </a:r>
            <a:r>
              <a:rPr lang="en-US" sz="2000" dirty="0">
                <a:solidFill>
                  <a:srgbClr val="2F2B20"/>
                </a:solidFill>
                <a:latin typeface="Times New Roman"/>
              </a:rPr>
              <a:t> is marketed under the brand </a:t>
            </a:r>
            <a:r>
              <a:rPr lang="en-US" sz="2000" dirty="0" err="1">
                <a:solidFill>
                  <a:srgbClr val="2F2B20"/>
                </a:solidFill>
                <a:latin typeface="Times New Roman"/>
              </a:rPr>
              <a:t>Empliciti</a:t>
            </a:r>
            <a:r>
              <a:rPr lang="en-US" sz="2000" dirty="0">
                <a:solidFill>
                  <a:srgbClr val="2F2B20"/>
                </a:solidFill>
                <a:latin typeface="Times New Roman"/>
              </a:rPr>
              <a:t>™ by Bristol-Myers Squibb. </a:t>
            </a:r>
            <a:endParaRPr lang="en-US" sz="2000" dirty="0" smtClean="0">
              <a:solidFill>
                <a:srgbClr val="2F2B20"/>
              </a:solidFill>
              <a:latin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Indicated in combination with </a:t>
            </a:r>
            <a:r>
              <a:rPr lang="en-US" dirty="0" err="1">
                <a:solidFill>
                  <a:srgbClr val="2F2B20"/>
                </a:solidFill>
                <a:latin typeface="Times New Roman"/>
              </a:rPr>
              <a:t>lenalidomide</a:t>
            </a:r>
            <a:r>
              <a:rPr lang="en-US" dirty="0">
                <a:solidFill>
                  <a:srgbClr val="2F2B20"/>
                </a:solidFill>
                <a:latin typeface="Times New Roman"/>
              </a:rPr>
              <a:t> and dexamethasone for the treatment of patients with multiple myeloma who have received one to three prior therapies. </a:t>
            </a:r>
            <a:endParaRPr lang="en-US" dirty="0" smtClean="0">
              <a:solidFill>
                <a:srgbClr val="2F2B20"/>
              </a:solidFill>
              <a:latin typeface="Times New Roman"/>
            </a:endParaRP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pPr>
              <a:lnSpc>
                <a:spcPct val="100000"/>
              </a:lnSpc>
            </a:pPr>
            <a:r>
              <a:rPr lang="en-US" sz="2000" dirty="0">
                <a:solidFill>
                  <a:srgbClr val="000000"/>
                </a:solidFill>
                <a:latin typeface="Times New Roman"/>
                <a:ea typeface="Calibri"/>
                <a:cs typeface="Times New Roman"/>
              </a:rPr>
              <a:t>It does not prolong the QT interval to any clinically relevant extent in combination with </a:t>
            </a:r>
            <a:r>
              <a:rPr lang="en-US" sz="2000" dirty="0" err="1">
                <a:solidFill>
                  <a:srgbClr val="000000"/>
                </a:solidFill>
                <a:latin typeface="Times New Roman"/>
                <a:ea typeface="Calibri"/>
                <a:cs typeface="Times New Roman"/>
              </a:rPr>
              <a:t>lenalidomide</a:t>
            </a:r>
            <a:r>
              <a:rPr lang="en-US" sz="2000" dirty="0">
                <a:solidFill>
                  <a:srgbClr val="000000"/>
                </a:solidFill>
                <a:latin typeface="Times New Roman"/>
                <a:ea typeface="Calibri"/>
                <a:cs typeface="Times New Roman"/>
              </a:rPr>
              <a:t> and dexamethasone at the recommended dose or as </a:t>
            </a:r>
            <a:r>
              <a:rPr lang="en-US" sz="2000" dirty="0" err="1">
                <a:solidFill>
                  <a:srgbClr val="000000"/>
                </a:solidFill>
                <a:latin typeface="Times New Roman"/>
                <a:ea typeface="Calibri"/>
                <a:cs typeface="Times New Roman"/>
              </a:rPr>
              <a:t>monotherapy</a:t>
            </a:r>
            <a:r>
              <a:rPr lang="en-US" sz="2000" dirty="0">
                <a:solidFill>
                  <a:srgbClr val="000000"/>
                </a:solidFill>
                <a:latin typeface="Times New Roman"/>
                <a:ea typeface="Calibri"/>
                <a:cs typeface="Times New Roman"/>
              </a:rPr>
              <a:t> (at a dose 2 times the recommended dose). </a:t>
            </a:r>
            <a:endParaRPr sz="2000" dirty="0">
              <a:latin typeface="Times New Roman"/>
              <a:cs typeface="Times New Roman"/>
            </a:endParaRPr>
          </a:p>
        </p:txBody>
      </p:sp>
    </p:spTree>
    <p:extLst>
      <p:ext uri="{BB962C8B-B14F-4D97-AF65-F5344CB8AC3E}">
        <p14:creationId xmlns:p14="http://schemas.microsoft.com/office/powerpoint/2010/main" val="2151102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304835" y="420236"/>
            <a:ext cx="8020080" cy="5721236"/>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pPr>
              <a:lnSpc>
                <a:spcPct val="160000"/>
              </a:lnSpc>
            </a:pPr>
            <a:r>
              <a:rPr lang="en-US" dirty="0" err="1">
                <a:solidFill>
                  <a:srgbClr val="2F2B20"/>
                </a:solidFill>
                <a:latin typeface="Times New Roman"/>
              </a:rPr>
              <a:t>Elotuzumab</a:t>
            </a:r>
            <a:r>
              <a:rPr lang="en-US" dirty="0">
                <a:solidFill>
                  <a:srgbClr val="2F2B20"/>
                </a:solidFill>
                <a:latin typeface="Times New Roman"/>
              </a:rPr>
              <a:t> is a humanized IgG1 monoclonal antibody that specifically targets the SLAMF7 (Signaling Lymphocytic Activation Molecule Family member 7) protein. SLAMF7 is expressed on myeloma cells independent of cytogenetic abnormalities. SLAMF7 is also expressed on Natural Killer cells, plasma cells, and at lower levels on specific immune cell subsets of differentiated cells within the hematopoietic lineage. </a:t>
            </a:r>
            <a:r>
              <a:rPr lang="en-US" dirty="0" err="1">
                <a:solidFill>
                  <a:srgbClr val="2F2B20"/>
                </a:solidFill>
                <a:latin typeface="Times New Roman"/>
              </a:rPr>
              <a:t>Elotuzumab</a:t>
            </a:r>
            <a:r>
              <a:rPr lang="en-US" dirty="0">
                <a:solidFill>
                  <a:srgbClr val="2F2B20"/>
                </a:solidFill>
                <a:latin typeface="Times New Roman"/>
              </a:rPr>
              <a:t> directly activates Natural Killer cells through both the SLAMF7 pathway and Fc receptors. </a:t>
            </a:r>
            <a:r>
              <a:rPr lang="en-US" dirty="0" err="1">
                <a:solidFill>
                  <a:srgbClr val="2F2B20"/>
                </a:solidFill>
                <a:latin typeface="Times New Roman"/>
              </a:rPr>
              <a:t>Elotuzumab</a:t>
            </a:r>
            <a:r>
              <a:rPr lang="en-US" dirty="0">
                <a:solidFill>
                  <a:srgbClr val="2F2B20"/>
                </a:solidFill>
                <a:latin typeface="Times New Roman"/>
              </a:rPr>
              <a:t> also targets SLAMF7 on myeloma cells and facilitates the interaction with Natural Killer cells to mediate the killing of myeloma cells through antibody-dependent cellular cytotoxicity (ADCC). In preclinical models, the combination of </a:t>
            </a:r>
            <a:r>
              <a:rPr lang="en-US" dirty="0" err="1">
                <a:solidFill>
                  <a:srgbClr val="2F2B20"/>
                </a:solidFill>
                <a:latin typeface="Times New Roman"/>
              </a:rPr>
              <a:t>elotuzumab</a:t>
            </a:r>
            <a:r>
              <a:rPr lang="en-US" dirty="0">
                <a:solidFill>
                  <a:srgbClr val="2F2B20"/>
                </a:solidFill>
                <a:latin typeface="Times New Roman"/>
              </a:rPr>
              <a:t> and </a:t>
            </a:r>
            <a:r>
              <a:rPr lang="en-US" dirty="0" err="1">
                <a:solidFill>
                  <a:srgbClr val="2F2B20"/>
                </a:solidFill>
                <a:latin typeface="Times New Roman"/>
              </a:rPr>
              <a:t>lenalidomide</a:t>
            </a:r>
            <a:r>
              <a:rPr lang="en-US" dirty="0">
                <a:solidFill>
                  <a:srgbClr val="2F2B20"/>
                </a:solidFill>
                <a:latin typeface="Times New Roman"/>
              </a:rPr>
              <a:t> resulted in enhanced activation of Natural Killer cells that was greater than the effects of either agent alone and increased anti-tumor activity in vitro and in vivo. </a:t>
            </a:r>
            <a:endParaRPr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SLAM family member 7 </a:t>
            </a:r>
            <a:endParaRPr lang="en-US" dirty="0" smtClean="0">
              <a:solidFill>
                <a:srgbClr val="2F2B20"/>
              </a:solidFill>
              <a:latin typeface="Times New Roman"/>
            </a:endParaRP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smtClean="0">
                <a:solidFill>
                  <a:srgbClr val="2F2B20"/>
                </a:solidFill>
                <a:latin typeface="Times New Roman"/>
              </a:rPr>
              <a:t>NA</a:t>
            </a:r>
            <a:endParaRPr lang="en-US" dirty="0"/>
          </a:p>
        </p:txBody>
      </p:sp>
    </p:spTree>
    <p:extLst>
      <p:ext uri="{BB962C8B-B14F-4D97-AF65-F5344CB8AC3E}">
        <p14:creationId xmlns:p14="http://schemas.microsoft.com/office/powerpoint/2010/main" val="291196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397107" y="314888"/>
            <a:ext cx="7772040" cy="6318753"/>
          </a:xfrm>
          <a:prstGeom prst="rect">
            <a:avLst/>
          </a:prstGeom>
        </p:spPr>
        <p:txBody>
          <a:bodyPr anchor="t" anchorCtr="0"/>
          <a:lstStyle/>
          <a:p>
            <a:pPr>
              <a:lnSpc>
                <a:spcPct val="100000"/>
              </a:lnSpc>
            </a:pPr>
            <a:endParaRPr dirty="0"/>
          </a:p>
          <a:p>
            <a:pPr>
              <a:lnSpc>
                <a:spcPct val="100000"/>
              </a:lnSpc>
            </a:pPr>
            <a:r>
              <a:rPr lang="en-US" sz="2400" b="1" dirty="0">
                <a:solidFill>
                  <a:srgbClr val="2F2B20"/>
                </a:solidFill>
                <a:latin typeface="Times New Roman"/>
              </a:rPr>
              <a:t>Sequence</a:t>
            </a:r>
            <a:r>
              <a:rPr lang="en-US" sz="2400" dirty="0">
                <a:solidFill>
                  <a:srgbClr val="2F2B20"/>
                </a:solidFill>
                <a:latin typeface="Times New Roman"/>
              </a:rPr>
              <a:t> :</a:t>
            </a:r>
            <a:endParaRPr dirty="0"/>
          </a:p>
          <a:p>
            <a:r>
              <a:rPr lang="en-US" sz="1600" dirty="0">
                <a:latin typeface="Times New Roman"/>
                <a:cs typeface="Times New Roman"/>
              </a:rPr>
              <a:t>APQPPNILLLLMDDMGWGDLGVYGEPSRETPLCSPSRAALLTGRLPIRNGFYTTNAHARNLLKKAGYVSKIVGKWHLGHRPQFHPLKHGFNIPVYRDWEMVGRYYEEFPINLKTGEANLTFLYWAVDATHAPVYASKPFLGTSQRGRYGDVADNTFVFFTSDNGAALISAPEQGGSNGPFPGHVTAGQVSHQLGSIMDLFTTSLALAGLTLMDRPIFYYRGDTLMAATLGQHKAHFWTWTVTTHNLEDHTKLPLIFHLGRDPGERFPLSFEALVPAQPQLNVCNWAVMNWAPPGCEKLGKPNLDRMAAEGLLFPNFYSANAYTPQEIVGGIPDSEQLLPEDEWFGSPNCHFGPYDNKARPQIYLQEALDFIKRQARHHPFAVREIDDSIGKILELLQDLHLCGKQTTFEGGMREPALAWWPPSDRAIDGLNLLPTLLQGRNSWENFRQGIDFCPGQNVSGASAEYQEALSRITSVVQQHQCLTPPESIPKKCLWSH </a:t>
            </a:r>
            <a:endParaRPr sz="1600" dirty="0">
              <a:latin typeface="Times New Roman"/>
              <a:cs typeface="Times New Roman"/>
            </a:endParaRPr>
          </a:p>
        </p:txBody>
      </p:sp>
    </p:spTree>
    <p:extLst>
      <p:ext uri="{BB962C8B-B14F-4D97-AF65-F5344CB8AC3E}">
        <p14:creationId xmlns:p14="http://schemas.microsoft.com/office/powerpoint/2010/main" val="299938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Empliciti</a:t>
            </a:r>
            <a:r>
              <a:rPr lang="en-US" dirty="0">
                <a:solidFill>
                  <a:srgbClr val="2F2B20"/>
                </a:solidFill>
                <a:latin typeface="Times New Roman"/>
              </a:rPr>
              <a:t>  </a:t>
            </a:r>
            <a:endParaRPr dirty="0"/>
          </a:p>
          <a:p>
            <a:r>
              <a:rPr lang="en-US" sz="2400" b="1" dirty="0">
                <a:solidFill>
                  <a:srgbClr val="2F2B20"/>
                </a:solidFill>
                <a:latin typeface="Times New Roman"/>
              </a:rPr>
              <a:t>Company : </a:t>
            </a:r>
            <a:r>
              <a:rPr lang="en-US" dirty="0">
                <a:solidFill>
                  <a:srgbClr val="2F2B20"/>
                </a:solidFill>
                <a:latin typeface="Times New Roman"/>
              </a:rPr>
              <a:t>E.R. Squibb &amp; Sons, L.L.C.  </a:t>
            </a:r>
            <a:endParaRPr dirty="0"/>
          </a:p>
          <a:p>
            <a:pPr>
              <a:lnSpc>
                <a:spcPct val="100000"/>
              </a:lnSpc>
            </a:pPr>
            <a:r>
              <a:rPr lang="en-US" sz="2400" b="1" dirty="0">
                <a:solidFill>
                  <a:srgbClr val="2F2B20"/>
                </a:solidFill>
                <a:latin typeface="Times New Roman"/>
              </a:rPr>
              <a:t>Description : </a:t>
            </a:r>
            <a:r>
              <a:rPr lang="en-US" dirty="0">
                <a:solidFill>
                  <a:srgbClr val="2F2B20"/>
                </a:solidFill>
                <a:latin typeface="Times New Roman"/>
              </a:rPr>
              <a:t>EMPLICITI (</a:t>
            </a:r>
            <a:r>
              <a:rPr lang="en-US" dirty="0" err="1">
                <a:solidFill>
                  <a:srgbClr val="2F2B20"/>
                </a:solidFill>
                <a:latin typeface="Times New Roman"/>
              </a:rPr>
              <a:t>elotuzumab</a:t>
            </a:r>
            <a:r>
              <a:rPr lang="en-US" dirty="0">
                <a:solidFill>
                  <a:srgbClr val="2F2B20"/>
                </a:solidFill>
                <a:latin typeface="Times New Roman"/>
              </a:rPr>
              <a:t>) is a sterile, </a:t>
            </a:r>
            <a:r>
              <a:rPr lang="en-US" dirty="0" err="1">
                <a:solidFill>
                  <a:srgbClr val="2F2B20"/>
                </a:solidFill>
                <a:latin typeface="Times New Roman"/>
              </a:rPr>
              <a:t>nonpyrogenic</a:t>
            </a:r>
            <a:r>
              <a:rPr lang="en-US" dirty="0">
                <a:solidFill>
                  <a:srgbClr val="2F2B20"/>
                </a:solidFill>
                <a:latin typeface="Times New Roman"/>
              </a:rPr>
              <a:t>, preservative-free lyophilized powder that is white to off-white, whole or fragmented cake in single-dose vials. EMPLICITI for Injection is supplied as 300 mg per vial and 400 mg per vial and requires reconstitution with Sterile Water for Injection, USP (13 mL and 17 mL, respectively) to obtain a solution with a concentration of 25 mg/</a:t>
            </a:r>
            <a:r>
              <a:rPr lang="en-US" dirty="0" err="1">
                <a:solidFill>
                  <a:srgbClr val="2F2B20"/>
                </a:solidFill>
                <a:latin typeface="Times New Roman"/>
              </a:rPr>
              <a:t>mL.</a:t>
            </a:r>
            <a:r>
              <a:rPr lang="en-US" dirty="0">
                <a:solidFill>
                  <a:srgbClr val="2F2B20"/>
                </a:solidFill>
                <a:latin typeface="Times New Roman"/>
              </a:rPr>
              <a:t> After reconstitution, each vial contains overfill to allow for withdrawal of 12 mL (300 mg) and 16 mL (400 mg). The reconstituted solution is colorless to slightly yellow, clear to slightly opalescent. Prior to intravenous infusion, the reconstituted solution is diluted with 230 mL of either 0.9% Sodium Chloride Injection, USP or 5% Dextrose Injection, USP </a:t>
            </a:r>
            <a:endParaRPr lang="en-US" dirty="0" smtClean="0">
              <a:solidFill>
                <a:srgbClr val="2F2B20"/>
              </a:solidFill>
              <a:latin typeface="Times New Roman"/>
            </a:endParaRPr>
          </a:p>
        </p:txBody>
      </p:sp>
    </p:spTree>
    <p:extLst>
      <p:ext uri="{BB962C8B-B14F-4D97-AF65-F5344CB8AC3E}">
        <p14:creationId xmlns:p14="http://schemas.microsoft.com/office/powerpoint/2010/main" val="325909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Empliciti</a:t>
            </a:r>
            <a:r>
              <a:rPr lang="en-US" dirty="0">
                <a:solidFill>
                  <a:srgbClr val="2F2B20"/>
                </a:solidFill>
                <a:latin typeface="Times New Roman"/>
              </a:rPr>
              <a:t>  </a:t>
            </a:r>
            <a:endParaRPr dirty="0"/>
          </a:p>
          <a:p>
            <a:pPr>
              <a:lnSpc>
                <a:spcPct val="100000"/>
              </a:lnSpc>
            </a:pPr>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a:solidFill>
                  <a:srgbClr val="2F2B20"/>
                </a:solidFill>
                <a:latin typeface="Times New Roman"/>
              </a:rPr>
              <a:t>EMPLICITI is indicated in combination with </a:t>
            </a:r>
            <a:r>
              <a:rPr lang="en-US" dirty="0" err="1">
                <a:solidFill>
                  <a:srgbClr val="2F2B20"/>
                </a:solidFill>
                <a:latin typeface="Times New Roman"/>
              </a:rPr>
              <a:t>lenalidomide</a:t>
            </a:r>
            <a:r>
              <a:rPr lang="en-US" dirty="0">
                <a:solidFill>
                  <a:srgbClr val="2F2B20"/>
                </a:solidFill>
                <a:latin typeface="Times New Roman"/>
              </a:rPr>
              <a:t> and dexamethasone for the treatment of patients with multiple myeloma who have received one to three prior therapies.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Formulation </a:t>
            </a:r>
            <a:r>
              <a:rPr lang="en-US" sz="2400" b="1" dirty="0">
                <a:solidFill>
                  <a:srgbClr val="2F2B20"/>
                </a:solidFill>
                <a:latin typeface="Times New Roman"/>
              </a:rPr>
              <a:t>: </a:t>
            </a:r>
            <a:r>
              <a:rPr lang="mr-IN" dirty="0">
                <a:solidFill>
                  <a:srgbClr val="2F2B20"/>
                </a:solidFill>
                <a:latin typeface="Times New Roman"/>
                <a:cs typeface="Times New Roman"/>
              </a:rPr>
              <a:t>300 mg/</a:t>
            </a:r>
            <a:r>
              <a:rPr lang="mr-IN" dirty="0" smtClean="0">
                <a:solidFill>
                  <a:srgbClr val="2F2B20"/>
                </a:solidFill>
                <a:latin typeface="Times New Roman"/>
                <a:cs typeface="Times New Roman"/>
              </a:rPr>
              <a:t>1</a:t>
            </a:r>
            <a:r>
              <a:rPr lang="en-US" dirty="0" smtClean="0">
                <a:solidFill>
                  <a:srgbClr val="2F2B20"/>
                </a:solidFill>
                <a:latin typeface="Times New Roman"/>
                <a:cs typeface="Times New Roman"/>
              </a:rPr>
              <a:t>; 4</a:t>
            </a:r>
            <a:r>
              <a:rPr lang="mr-IN" dirty="0" smtClean="0">
                <a:solidFill>
                  <a:srgbClr val="2F2B20"/>
                </a:solidFill>
                <a:latin typeface="Times New Roman"/>
                <a:cs typeface="Times New Roman"/>
              </a:rPr>
              <a:t>00 </a:t>
            </a:r>
            <a:r>
              <a:rPr lang="mr-IN" dirty="0">
                <a:solidFill>
                  <a:srgbClr val="2F2B20"/>
                </a:solidFill>
                <a:latin typeface="Times New Roman"/>
                <a:cs typeface="Times New Roman"/>
              </a:rPr>
              <a:t>mg/1</a:t>
            </a:r>
            <a:endParaRPr lang="en-US" dirty="0" smtClean="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Powder lyophilized for solution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smtClean="0">
                <a:solidFill>
                  <a:srgbClr val="2F2B20"/>
                </a:solidFill>
                <a:latin typeface="Times New Roman"/>
              </a:rPr>
              <a:t>intravenous</a:t>
            </a:r>
            <a:endParaRPr dirty="0"/>
          </a:p>
        </p:txBody>
      </p:sp>
    </p:spTree>
    <p:extLst>
      <p:ext uri="{BB962C8B-B14F-4D97-AF65-F5344CB8AC3E}">
        <p14:creationId xmlns:p14="http://schemas.microsoft.com/office/powerpoint/2010/main" val="156993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a:solidFill>
                  <a:srgbClr val="2F2B20"/>
                </a:solidFill>
                <a:latin typeface="Times New Roman"/>
              </a:rPr>
              <a:t>There are no contraindications to EMPLICITI. Because EMPLICITI is indicated for use in combination with </a:t>
            </a:r>
            <a:r>
              <a:rPr lang="en-US" dirty="0" err="1">
                <a:solidFill>
                  <a:srgbClr val="2F2B20"/>
                </a:solidFill>
                <a:latin typeface="Times New Roman"/>
              </a:rPr>
              <a:t>lenalidomide</a:t>
            </a:r>
            <a:r>
              <a:rPr lang="en-US" dirty="0">
                <a:solidFill>
                  <a:srgbClr val="2F2B20"/>
                </a:solidFill>
                <a:latin typeface="Times New Roman"/>
              </a:rPr>
              <a:t> and dexamethasone, healthcare providers should consult the prescribing information of these products for a complete description of contraindications before starting </a:t>
            </a:r>
            <a:r>
              <a:rPr lang="en-US" dirty="0" smtClean="0">
                <a:solidFill>
                  <a:srgbClr val="2F2B20"/>
                </a:solidFill>
                <a:latin typeface="Times New Roman"/>
              </a:rPr>
              <a:t>therapy.</a:t>
            </a: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Infusion reaction; </a:t>
            </a:r>
            <a:endParaRPr lang="en-US" dirty="0" smtClean="0">
              <a:solidFill>
                <a:srgbClr val="2F2B20"/>
              </a:solidFill>
              <a:latin typeface="Times New Roman"/>
            </a:endParaRPr>
          </a:p>
          <a:p>
            <a:r>
              <a:rPr lang="en-US" dirty="0" smtClean="0">
                <a:solidFill>
                  <a:srgbClr val="2F2B20"/>
                </a:solidFill>
                <a:latin typeface="Times New Roman"/>
              </a:rPr>
              <a:t>Infections</a:t>
            </a:r>
            <a:r>
              <a:rPr lang="en-US" dirty="0">
                <a:solidFill>
                  <a:srgbClr val="2F2B20"/>
                </a:solidFill>
                <a:latin typeface="Times New Roman"/>
              </a:rPr>
              <a:t>; </a:t>
            </a:r>
            <a:endParaRPr lang="en-US" dirty="0" smtClean="0">
              <a:solidFill>
                <a:srgbClr val="2F2B20"/>
              </a:solidFill>
              <a:latin typeface="Times New Roman"/>
            </a:endParaRPr>
          </a:p>
          <a:p>
            <a:r>
              <a:rPr lang="en-US" dirty="0" smtClean="0">
                <a:solidFill>
                  <a:srgbClr val="2F2B20"/>
                </a:solidFill>
                <a:latin typeface="Times New Roman"/>
              </a:rPr>
              <a:t>Second </a:t>
            </a:r>
            <a:r>
              <a:rPr lang="en-US" dirty="0">
                <a:solidFill>
                  <a:srgbClr val="2F2B20"/>
                </a:solidFill>
                <a:latin typeface="Times New Roman"/>
              </a:rPr>
              <a:t>Primary Malignancies; </a:t>
            </a:r>
            <a:endParaRPr lang="en-US" dirty="0" smtClean="0">
              <a:solidFill>
                <a:srgbClr val="2F2B20"/>
              </a:solidFill>
              <a:latin typeface="Times New Roman"/>
            </a:endParaRPr>
          </a:p>
          <a:p>
            <a:r>
              <a:rPr lang="en-US" dirty="0" smtClean="0">
                <a:solidFill>
                  <a:srgbClr val="2F2B20"/>
                </a:solidFill>
                <a:latin typeface="Times New Roman"/>
              </a:rPr>
              <a:t>Hepatotoxicity</a:t>
            </a:r>
            <a:r>
              <a:rPr lang="en-US" dirty="0">
                <a:solidFill>
                  <a:srgbClr val="2F2B20"/>
                </a:solidFill>
                <a:latin typeface="Times New Roman"/>
              </a:rPr>
              <a:t>; </a:t>
            </a:r>
            <a:endParaRPr lang="en-US" dirty="0" smtClean="0">
              <a:solidFill>
                <a:srgbClr val="2F2B20"/>
              </a:solidFill>
              <a:latin typeface="Times New Roman"/>
            </a:endParaRPr>
          </a:p>
          <a:p>
            <a:r>
              <a:rPr lang="en-US" dirty="0" smtClean="0">
                <a:solidFill>
                  <a:srgbClr val="2F2B20"/>
                </a:solidFill>
                <a:latin typeface="Times New Roman"/>
              </a:rPr>
              <a:t>Interference </a:t>
            </a:r>
            <a:r>
              <a:rPr lang="en-US" dirty="0">
                <a:solidFill>
                  <a:srgbClr val="2F2B20"/>
                </a:solidFill>
                <a:latin typeface="Times New Roman"/>
              </a:rPr>
              <a:t>with determination of complete response </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smtClean="0">
                <a:solidFill>
                  <a:srgbClr val="2F2B20"/>
                </a:solidFill>
                <a:latin typeface="Times New Roman"/>
              </a:rPr>
              <a:t>NA</a:t>
            </a:r>
            <a:r>
              <a:rPr lang="en-US" b="1" dirty="0">
                <a:solidFill>
                  <a:srgbClr val="2F2B20"/>
                </a:solidFill>
                <a:latin typeface="Times New Roman"/>
              </a:rPr>
              <a:t>
</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325</TotalTime>
  <Words>607</Words>
  <Application>Microsoft Macintosh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BIC</cp:lastModifiedBy>
  <cp:revision>25</cp:revision>
  <dcterms:created xsi:type="dcterms:W3CDTF">2016-09-19T09:29:28Z</dcterms:created>
  <dcterms:modified xsi:type="dcterms:W3CDTF">2016-11-17T04:47:28Z</dcterms:modified>
</cp:coreProperties>
</file>