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1" r:id="rId6"/>
    <p:sldId id="263" r:id="rId7"/>
    <p:sldId id="264"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17/11/16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17/11/16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17/11/16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17/11/16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rxlist.com/repatha-drug.htm" TargetMode="External"/><Relationship Id="rId3" Type="http://schemas.openxmlformats.org/officeDocument/2006/relationships/hyperlink" Target="http://www.drugbank.ca/drugs/DB093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r>
              <a:rPr lang="en-US" sz="6600" dirty="0" err="1">
                <a:solidFill>
                  <a:srgbClr val="2F2B20"/>
                </a:solidFill>
                <a:latin typeface="Cambria"/>
              </a:rPr>
              <a:t>Evolocumab</a:t>
            </a:r>
            <a:r>
              <a:rPr lang="en-US" sz="6600" dirty="0">
                <a:solidFill>
                  <a:srgbClr val="2F2B20"/>
                </a:solidFill>
                <a:latin typeface="Cambria"/>
              </a:rPr>
              <a:t> </a:t>
            </a:r>
            <a:endParaRPr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DB09303 </a:t>
            </a:r>
            <a:endParaRPr dirty="0"/>
          </a:p>
        </p:txBody>
      </p:sp>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err="1">
                <a:solidFill>
                  <a:srgbClr val="2F2B20"/>
                </a:solidFill>
                <a:latin typeface="Times New Roman"/>
              </a:rPr>
              <a:t>Evolocumab</a:t>
            </a:r>
            <a:r>
              <a:rPr lang="en-US" sz="2000" dirty="0">
                <a:solidFill>
                  <a:srgbClr val="2F2B20"/>
                </a:solidFill>
                <a:latin typeface="Times New Roman"/>
              </a:rPr>
              <a:t> is a monoclonal antibody designed for the treatment of hyperlipidemia by Amgen. It is a subcutaneous injection approved by the FDA for individuals on maximum statin therapy who still require additional LDL-cholesterol lowering. It is approved for both homozygous and heterozygous familial </a:t>
            </a:r>
            <a:r>
              <a:rPr lang="en-US" sz="2000" dirty="0" err="1">
                <a:solidFill>
                  <a:srgbClr val="2F2B20"/>
                </a:solidFill>
                <a:latin typeface="Times New Roman"/>
              </a:rPr>
              <a:t>cholesterolemia</a:t>
            </a:r>
            <a:r>
              <a:rPr lang="en-US" sz="2000" dirty="0">
                <a:solidFill>
                  <a:srgbClr val="2F2B20"/>
                </a:solidFill>
                <a:latin typeface="Times New Roman"/>
              </a:rPr>
              <a:t> as an adjunct to other first-line therapies. </a:t>
            </a:r>
            <a:r>
              <a:rPr lang="en-US" sz="2000" dirty="0" err="1">
                <a:solidFill>
                  <a:srgbClr val="2F2B20"/>
                </a:solidFill>
                <a:latin typeface="Times New Roman"/>
              </a:rPr>
              <a:t>Evolocumab</a:t>
            </a:r>
            <a:r>
              <a:rPr lang="en-US" sz="2000" dirty="0">
                <a:solidFill>
                  <a:srgbClr val="2F2B20"/>
                </a:solidFill>
                <a:latin typeface="Times New Roman"/>
              </a:rPr>
              <a:t> is a human IgG2 monoclonal antibody that inhibits </a:t>
            </a:r>
            <a:r>
              <a:rPr lang="en-US" sz="2000" dirty="0" err="1">
                <a:solidFill>
                  <a:srgbClr val="2F2B20"/>
                </a:solidFill>
                <a:latin typeface="Times New Roman"/>
              </a:rPr>
              <a:t>proprotein</a:t>
            </a:r>
            <a:r>
              <a:rPr lang="en-US" sz="2000" dirty="0">
                <a:solidFill>
                  <a:srgbClr val="2F2B20"/>
                </a:solidFill>
                <a:latin typeface="Times New Roman"/>
              </a:rPr>
              <a:t> </a:t>
            </a:r>
            <a:r>
              <a:rPr lang="en-US" sz="2000" dirty="0" err="1">
                <a:solidFill>
                  <a:srgbClr val="2F2B20"/>
                </a:solidFill>
                <a:latin typeface="Times New Roman"/>
              </a:rPr>
              <a:t>convertase</a:t>
            </a:r>
            <a:r>
              <a:rPr lang="en-US" sz="2000" dirty="0">
                <a:solidFill>
                  <a:srgbClr val="2F2B20"/>
                </a:solidFill>
                <a:latin typeface="Times New Roman"/>
              </a:rPr>
              <a:t> </a:t>
            </a:r>
            <a:r>
              <a:rPr lang="en-US" sz="2000" dirty="0" err="1">
                <a:solidFill>
                  <a:srgbClr val="2F2B20"/>
                </a:solidFill>
                <a:latin typeface="Times New Roman"/>
              </a:rPr>
              <a:t>subtilisin</a:t>
            </a:r>
            <a:r>
              <a:rPr lang="en-US" sz="2000" dirty="0">
                <a:solidFill>
                  <a:srgbClr val="2F2B20"/>
                </a:solidFill>
                <a:latin typeface="Times New Roman"/>
              </a:rPr>
              <a:t>/</a:t>
            </a:r>
            <a:r>
              <a:rPr lang="en-US" sz="2000" dirty="0" err="1">
                <a:solidFill>
                  <a:srgbClr val="2F2B20"/>
                </a:solidFill>
                <a:latin typeface="Times New Roman"/>
              </a:rPr>
              <a:t>kexin</a:t>
            </a:r>
            <a:r>
              <a:rPr lang="en-US" sz="2000" dirty="0">
                <a:solidFill>
                  <a:srgbClr val="2F2B20"/>
                </a:solidFill>
                <a:latin typeface="Times New Roman"/>
              </a:rPr>
              <a:t> type 9 (PCSK9). PCSK9 is a protein that targets LDL receptors for degradation, therefore reducing the liver’s ability to remove LDL-cholesterol (LDL-C), or “bad” cholesterol, from the blood. </a:t>
            </a:r>
            <a:r>
              <a:rPr lang="en-US" sz="2000" dirty="0" err="1">
                <a:solidFill>
                  <a:srgbClr val="2F2B20"/>
                </a:solidFill>
                <a:latin typeface="Times New Roman"/>
              </a:rPr>
              <a:t>Evolocumab</a:t>
            </a:r>
            <a:r>
              <a:rPr lang="en-US" sz="2000" dirty="0">
                <a:solidFill>
                  <a:srgbClr val="2F2B20"/>
                </a:solidFill>
                <a:latin typeface="Times New Roman"/>
              </a:rPr>
              <a:t> is designed to bind to PCSK9 and inhibit PCSK9 from binding to LDL receptors on the liver surface, resulting in more LDL receptors on the surface of the liver to remove LDL-C from the blood. </a:t>
            </a:r>
            <a:r>
              <a:rPr lang="en-US" sz="2000" dirty="0" err="1">
                <a:solidFill>
                  <a:srgbClr val="2F2B20"/>
                </a:solidFill>
                <a:latin typeface="Times New Roman"/>
              </a:rPr>
              <a:t>Evolocumab</a:t>
            </a:r>
            <a:r>
              <a:rPr lang="en-US" sz="2000" dirty="0">
                <a:solidFill>
                  <a:srgbClr val="2F2B20"/>
                </a:solidFill>
                <a:latin typeface="Times New Roman"/>
              </a:rPr>
              <a:t> is the second PCSK9 inhibitor on the market, first being </a:t>
            </a:r>
            <a:r>
              <a:rPr lang="en-US" sz="2000" dirty="0" err="1">
                <a:solidFill>
                  <a:srgbClr val="2F2B20"/>
                </a:solidFill>
                <a:latin typeface="Times New Roman"/>
              </a:rPr>
              <a:t>alirocumab</a:t>
            </a:r>
            <a:r>
              <a:rPr lang="en-US" sz="2000" dirty="0">
                <a:solidFill>
                  <a:srgbClr val="2F2B20"/>
                </a:solidFill>
                <a:latin typeface="Times New Roman"/>
              </a:rPr>
              <a:t>. </a:t>
            </a:r>
            <a:endParaRPr sz="2000"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For the treatment of heterozygous/homozygous familial hypercholesterolemia or clinical atherosclerotic cardiovascular disease in patients on maximum tolerated statin therapy requiring additional LDL-cholesterol lowering. </a:t>
            </a: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a:solidFill>
                  <a:srgbClr val="000000"/>
                </a:solidFill>
                <a:latin typeface="Times New Roman"/>
                <a:ea typeface="Calibri"/>
                <a:cs typeface="Times New Roman"/>
              </a:rPr>
              <a:t>Following single subcutaneous administration of 140 mg or 420 mg of </a:t>
            </a:r>
            <a:r>
              <a:rPr lang="en-US" sz="2000" dirty="0" err="1">
                <a:solidFill>
                  <a:srgbClr val="000000"/>
                </a:solidFill>
                <a:latin typeface="Times New Roman"/>
                <a:ea typeface="Calibri"/>
                <a:cs typeface="Times New Roman"/>
              </a:rPr>
              <a:t>evolocumab</a:t>
            </a:r>
            <a:r>
              <a:rPr lang="en-US" sz="2000" dirty="0">
                <a:solidFill>
                  <a:srgbClr val="000000"/>
                </a:solidFill>
                <a:latin typeface="Times New Roman"/>
                <a:ea typeface="Calibri"/>
                <a:cs typeface="Times New Roman"/>
              </a:rPr>
              <a:t>, maximum suppression of circulating unbound PCSK9 occurred by 4 hours. Unbound PCSK9 concentrations returned toward baseline when </a:t>
            </a:r>
            <a:r>
              <a:rPr lang="en-US" sz="2000" dirty="0" err="1">
                <a:solidFill>
                  <a:srgbClr val="000000"/>
                </a:solidFill>
                <a:latin typeface="Times New Roman"/>
                <a:ea typeface="Calibri"/>
                <a:cs typeface="Times New Roman"/>
              </a:rPr>
              <a:t>evolocumab</a:t>
            </a:r>
            <a:r>
              <a:rPr lang="en-US" sz="2000" dirty="0">
                <a:solidFill>
                  <a:srgbClr val="000000"/>
                </a:solidFill>
                <a:latin typeface="Times New Roman"/>
                <a:ea typeface="Calibri"/>
                <a:cs typeface="Times New Roman"/>
              </a:rPr>
              <a:t> concentrations decreased below the limit of quantitation. </a:t>
            </a:r>
            <a:endParaRPr sz="2000" dirty="0">
              <a:latin typeface="Times New Roman"/>
              <a:cs typeface="Times New Roman"/>
            </a:endParaRPr>
          </a:p>
        </p:txBody>
      </p:sp>
    </p:spTree>
    <p:extLst>
      <p:ext uri="{BB962C8B-B14F-4D97-AF65-F5344CB8AC3E}">
        <p14:creationId xmlns:p14="http://schemas.microsoft.com/office/powerpoint/2010/main" val="13834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416888" y="392218"/>
            <a:ext cx="8020080" cy="5814803"/>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r>
              <a:rPr lang="en-US" dirty="0" err="1">
                <a:solidFill>
                  <a:srgbClr val="2F2B20"/>
                </a:solidFill>
                <a:latin typeface="Times New Roman"/>
              </a:rPr>
              <a:t>Evolocumab</a:t>
            </a:r>
            <a:r>
              <a:rPr lang="en-US" dirty="0">
                <a:solidFill>
                  <a:srgbClr val="2F2B20"/>
                </a:solidFill>
                <a:latin typeface="Times New Roman"/>
              </a:rPr>
              <a:t> is a human </a:t>
            </a:r>
            <a:r>
              <a:rPr lang="en-US" dirty="0" err="1">
                <a:solidFill>
                  <a:srgbClr val="2F2B20"/>
                </a:solidFill>
                <a:latin typeface="Times New Roman"/>
              </a:rPr>
              <a:t>IgG</a:t>
            </a:r>
            <a:r>
              <a:rPr lang="en-US" dirty="0">
                <a:solidFill>
                  <a:srgbClr val="2F2B20"/>
                </a:solidFill>
                <a:latin typeface="Times New Roman"/>
              </a:rPr>
              <a:t> monoclonal antibody which targets PCSK9 (</a:t>
            </a:r>
            <a:r>
              <a:rPr lang="en-US" dirty="0" err="1">
                <a:solidFill>
                  <a:srgbClr val="2F2B20"/>
                </a:solidFill>
                <a:latin typeface="Times New Roman"/>
              </a:rPr>
              <a:t>proprotein</a:t>
            </a:r>
            <a:r>
              <a:rPr lang="en-US" dirty="0">
                <a:solidFill>
                  <a:srgbClr val="2F2B20"/>
                </a:solidFill>
                <a:latin typeface="Times New Roman"/>
              </a:rPr>
              <a:t> </a:t>
            </a:r>
            <a:r>
              <a:rPr lang="en-US" dirty="0" err="1">
                <a:solidFill>
                  <a:srgbClr val="2F2B20"/>
                </a:solidFill>
                <a:latin typeface="Times New Roman"/>
              </a:rPr>
              <a:t>convertase</a:t>
            </a:r>
            <a:r>
              <a:rPr lang="en-US" dirty="0">
                <a:solidFill>
                  <a:srgbClr val="2F2B20"/>
                </a:solidFill>
                <a:latin typeface="Times New Roman"/>
              </a:rPr>
              <a:t> </a:t>
            </a:r>
            <a:r>
              <a:rPr lang="en-US" dirty="0" err="1">
                <a:solidFill>
                  <a:srgbClr val="2F2B20"/>
                </a:solidFill>
                <a:latin typeface="Times New Roman"/>
              </a:rPr>
              <a:t>subtilisin</a:t>
            </a:r>
            <a:r>
              <a:rPr lang="en-US" dirty="0">
                <a:solidFill>
                  <a:srgbClr val="2F2B20"/>
                </a:solidFill>
                <a:latin typeface="Times New Roman"/>
              </a:rPr>
              <a:t>/</a:t>
            </a:r>
            <a:r>
              <a:rPr lang="en-US" dirty="0" err="1">
                <a:solidFill>
                  <a:srgbClr val="2F2B20"/>
                </a:solidFill>
                <a:latin typeface="Times New Roman"/>
              </a:rPr>
              <a:t>kexin</a:t>
            </a:r>
            <a:r>
              <a:rPr lang="en-US" dirty="0">
                <a:solidFill>
                  <a:srgbClr val="2F2B20"/>
                </a:solidFill>
                <a:latin typeface="Times New Roman"/>
              </a:rPr>
              <a:t> type 9). PCSK9 is a serine protease produced by the liver which binds LDL receptors and creates a complex to be targeted for </a:t>
            </a:r>
            <a:r>
              <a:rPr lang="en-US" dirty="0" err="1">
                <a:solidFill>
                  <a:srgbClr val="2F2B20"/>
                </a:solidFill>
                <a:latin typeface="Times New Roman"/>
              </a:rPr>
              <a:t>lysosomal</a:t>
            </a:r>
            <a:r>
              <a:rPr lang="en-US" dirty="0">
                <a:solidFill>
                  <a:srgbClr val="2F2B20"/>
                </a:solidFill>
                <a:latin typeface="Times New Roman"/>
              </a:rPr>
              <a:t> degradation. LDL receptors typically bind LDL-cholesterol ("bad" cholesterol) for cellular reuptake, therefore the formation of these complexes with PCSK9 inhibits LDL receptor recycling to the cell surface, resulting in decreased cellular reuptake of LDL-C and increased levels of free LDL-C in the plasma. Individuals with familial hypercholesterolemia often may have "gain of function" mutations in the PCSK9 molecules in their body, resulting in increased LDL-C plasma levels and a consequent cardiovascular risk. </a:t>
            </a:r>
            <a:r>
              <a:rPr lang="en-US" dirty="0" err="1">
                <a:solidFill>
                  <a:srgbClr val="2F2B20"/>
                </a:solidFill>
                <a:latin typeface="Times New Roman"/>
              </a:rPr>
              <a:t>Evolocumab</a:t>
            </a:r>
            <a:r>
              <a:rPr lang="en-US" dirty="0">
                <a:solidFill>
                  <a:srgbClr val="2F2B20"/>
                </a:solidFill>
                <a:latin typeface="Times New Roman"/>
              </a:rPr>
              <a:t> is able to bind both the normal PCSK9 and the "gain of function" mutant, D374Y. The exact mechanism of the binding has not been published, however the precursor molecule, mAb1, is indicative of the interaction. The mAb1 molecule binds on the catalytic site of PCSK9 next to the binding site for the LDL receptor and creates hydrogen bonds and hydrophobic interactions, resulting in the steric inhibition of binding between PCSK9 and the LDL receptor. Because the formation of complexes between LDL receptor and PCSK9 are prevented, the internalized LDL receptors are less likely to be </a:t>
            </a:r>
            <a:r>
              <a:rPr lang="en-US" dirty="0" err="1">
                <a:solidFill>
                  <a:srgbClr val="2F2B20"/>
                </a:solidFill>
                <a:latin typeface="Times New Roman"/>
              </a:rPr>
              <a:t>degrated</a:t>
            </a:r>
            <a:r>
              <a:rPr lang="en-US" dirty="0">
                <a:solidFill>
                  <a:srgbClr val="2F2B20"/>
                </a:solidFill>
                <a:latin typeface="Times New Roman"/>
              </a:rPr>
              <a:t> by lysosomes and may recycle to the surface of the cell to serve their function of removing LDL from the blood. </a:t>
            </a:r>
            <a:endParaRPr lang="en-US"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 </a:t>
            </a:r>
            <a:r>
              <a:rPr lang="en-US" dirty="0" err="1">
                <a:solidFill>
                  <a:srgbClr val="2F2B20"/>
                </a:solidFill>
                <a:latin typeface="Times New Roman"/>
              </a:rPr>
              <a:t>Proprotein</a:t>
            </a:r>
            <a:r>
              <a:rPr lang="en-US" dirty="0">
                <a:solidFill>
                  <a:srgbClr val="2F2B20"/>
                </a:solidFill>
                <a:latin typeface="Times New Roman"/>
              </a:rPr>
              <a:t> </a:t>
            </a:r>
            <a:r>
              <a:rPr lang="en-US" dirty="0" err="1">
                <a:solidFill>
                  <a:srgbClr val="2F2B20"/>
                </a:solidFill>
                <a:latin typeface="Times New Roman"/>
              </a:rPr>
              <a:t>convertase</a:t>
            </a:r>
            <a:r>
              <a:rPr lang="en-US" dirty="0">
                <a:solidFill>
                  <a:srgbClr val="2F2B20"/>
                </a:solidFill>
                <a:latin typeface="Times New Roman"/>
              </a:rPr>
              <a:t> </a:t>
            </a:r>
            <a:r>
              <a:rPr lang="en-US" dirty="0" err="1">
                <a:solidFill>
                  <a:srgbClr val="2F2B20"/>
                </a:solidFill>
                <a:latin typeface="Times New Roman"/>
              </a:rPr>
              <a:t>subtilisin</a:t>
            </a:r>
            <a:r>
              <a:rPr lang="en-US" dirty="0">
                <a:solidFill>
                  <a:srgbClr val="2F2B20"/>
                </a:solidFill>
                <a:latin typeface="Times New Roman"/>
              </a:rPr>
              <a:t>/</a:t>
            </a:r>
            <a:r>
              <a:rPr lang="en-US" dirty="0" err="1">
                <a:solidFill>
                  <a:srgbClr val="2F2B20"/>
                </a:solidFill>
                <a:latin typeface="Times New Roman"/>
              </a:rPr>
              <a:t>kexin</a:t>
            </a:r>
            <a:r>
              <a:rPr lang="en-US" dirty="0">
                <a:solidFill>
                  <a:srgbClr val="2F2B20"/>
                </a:solidFill>
                <a:latin typeface="Times New Roman"/>
              </a:rPr>
              <a:t> type 9 </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a:solidFill>
                  <a:srgbClr val="2F2B20"/>
                </a:solidFill>
                <a:latin typeface="Times New Roman"/>
              </a:rPr>
              <a:t>Lipid Modifying Agents, Plain; </a:t>
            </a:r>
            <a:endParaRPr lang="en-US" dirty="0" smtClean="0">
              <a:solidFill>
                <a:srgbClr val="2F2B20"/>
              </a:solidFill>
              <a:latin typeface="Times New Roman"/>
            </a:endParaRPr>
          </a:p>
          <a:p>
            <a:r>
              <a:rPr lang="en-US" dirty="0" smtClean="0">
                <a:solidFill>
                  <a:srgbClr val="2F2B20"/>
                </a:solidFill>
                <a:latin typeface="Times New Roman"/>
              </a:rPr>
              <a:t>Cardiovascular </a:t>
            </a:r>
            <a:r>
              <a:rPr lang="en-US" dirty="0">
                <a:solidFill>
                  <a:srgbClr val="2F2B20"/>
                </a:solidFill>
                <a:latin typeface="Times New Roman"/>
              </a:rPr>
              <a:t>System </a:t>
            </a:r>
            <a:endParaRPr lang="en-US" dirty="0"/>
          </a:p>
        </p:txBody>
      </p:sp>
    </p:spTree>
    <p:extLst>
      <p:ext uri="{BB962C8B-B14F-4D97-AF65-F5344CB8AC3E}">
        <p14:creationId xmlns:p14="http://schemas.microsoft.com/office/powerpoint/2010/main" val="291196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59"/>
            <a:ext cx="7772040" cy="5931381"/>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Repatha</a:t>
            </a:r>
            <a:r>
              <a:rPr lang="en-US" dirty="0">
                <a:solidFill>
                  <a:srgbClr val="2F2B20"/>
                </a:solidFill>
                <a:latin typeface="Times New Roman"/>
              </a:rPr>
              <a:t>  </a:t>
            </a:r>
            <a:endParaRPr dirty="0"/>
          </a:p>
          <a:p>
            <a:r>
              <a:rPr lang="en-US" sz="2400" b="1" dirty="0">
                <a:solidFill>
                  <a:srgbClr val="2F2B20"/>
                </a:solidFill>
                <a:latin typeface="Times New Roman"/>
              </a:rPr>
              <a:t>Company : </a:t>
            </a:r>
            <a:r>
              <a:rPr lang="en-US" dirty="0">
                <a:solidFill>
                  <a:srgbClr val="2F2B20"/>
                </a:solidFill>
                <a:latin typeface="Times New Roman"/>
              </a:rPr>
              <a:t>Amgen </a:t>
            </a:r>
            <a:r>
              <a:rPr lang="en-US" dirty="0" err="1">
                <a:solidFill>
                  <a:srgbClr val="2F2B20"/>
                </a:solidFill>
                <a:latin typeface="Times New Roman"/>
              </a:rPr>
              <a:t>Inc</a:t>
            </a:r>
            <a:r>
              <a:rPr lang="en-US" dirty="0">
                <a:solidFill>
                  <a:srgbClr val="2F2B20"/>
                </a:solidFill>
                <a:latin typeface="Times New Roman"/>
              </a:rPr>
              <a:t> </a:t>
            </a:r>
            <a:endParaRPr dirty="0"/>
          </a:p>
          <a:p>
            <a:r>
              <a:rPr lang="en-US" sz="2400" b="1" dirty="0">
                <a:solidFill>
                  <a:srgbClr val="2F2B20"/>
                </a:solidFill>
                <a:latin typeface="Times New Roman"/>
              </a:rPr>
              <a:t>Description : </a:t>
            </a:r>
            <a:r>
              <a:rPr lang="en-US" dirty="0">
                <a:solidFill>
                  <a:srgbClr val="2F2B20"/>
                </a:solidFill>
                <a:latin typeface="Times New Roman"/>
              </a:rPr>
              <a:t>REPATHA is a sterile, preservative-free, clear to opalescent, colorless to pale yellow solution for subcutaneous injection. Each 1 mL single-use prefilled syringe and single-use prefilled </a:t>
            </a:r>
            <a:r>
              <a:rPr lang="en-US" dirty="0" err="1">
                <a:solidFill>
                  <a:srgbClr val="2F2B20"/>
                </a:solidFill>
                <a:latin typeface="Times New Roman"/>
              </a:rPr>
              <a:t>SureClick</a:t>
            </a:r>
            <a:r>
              <a:rPr lang="en-US" dirty="0">
                <a:solidFill>
                  <a:srgbClr val="2F2B20"/>
                </a:solidFill>
                <a:latin typeface="Times New Roman"/>
              </a:rPr>
              <a:t>® </a:t>
            </a:r>
            <a:r>
              <a:rPr lang="en-US" dirty="0" err="1">
                <a:solidFill>
                  <a:srgbClr val="2F2B20"/>
                </a:solidFill>
                <a:latin typeface="Times New Roman"/>
              </a:rPr>
              <a:t>autoinjector</a:t>
            </a:r>
            <a:r>
              <a:rPr lang="en-US" dirty="0">
                <a:solidFill>
                  <a:srgbClr val="2F2B20"/>
                </a:solidFill>
                <a:latin typeface="Times New Roman"/>
              </a:rPr>
              <a:t> contains 140 mg </a:t>
            </a:r>
            <a:r>
              <a:rPr lang="en-US" dirty="0" err="1">
                <a:solidFill>
                  <a:srgbClr val="2F2B20"/>
                </a:solidFill>
                <a:latin typeface="Times New Roman"/>
              </a:rPr>
              <a:t>evolocumab</a:t>
            </a:r>
            <a:r>
              <a:rPr lang="en-US" dirty="0">
                <a:solidFill>
                  <a:srgbClr val="2F2B20"/>
                </a:solidFill>
                <a:latin typeface="Times New Roman"/>
              </a:rPr>
              <a:t>, acetate (1.2 mg), </a:t>
            </a:r>
            <a:r>
              <a:rPr lang="en-US" dirty="0" err="1">
                <a:solidFill>
                  <a:srgbClr val="2F2B20"/>
                </a:solidFill>
                <a:latin typeface="Times New Roman"/>
              </a:rPr>
              <a:t>polysorbate</a:t>
            </a:r>
            <a:r>
              <a:rPr lang="en-US" dirty="0">
                <a:solidFill>
                  <a:srgbClr val="2F2B20"/>
                </a:solidFill>
                <a:latin typeface="Times New Roman"/>
              </a:rPr>
              <a:t> 80 (0.1 mg), </a:t>
            </a:r>
            <a:r>
              <a:rPr lang="en-US" dirty="0" err="1">
                <a:solidFill>
                  <a:srgbClr val="2F2B20"/>
                </a:solidFill>
                <a:latin typeface="Times New Roman"/>
              </a:rPr>
              <a:t>proline</a:t>
            </a:r>
            <a:r>
              <a:rPr lang="en-US" dirty="0">
                <a:solidFill>
                  <a:srgbClr val="2F2B20"/>
                </a:solidFill>
                <a:latin typeface="Times New Roman"/>
              </a:rPr>
              <a:t> (25 mg), in Water for Injection, USP. Sodium hydroxide may be used to adjust to a pH of 5.0.  </a:t>
            </a:r>
            <a:endParaRPr dirty="0"/>
          </a:p>
          <a:p>
            <a:pPr>
              <a:lnSpc>
                <a:spcPct val="100000"/>
              </a:lnSpc>
            </a:pPr>
            <a:r>
              <a:rPr lang="en-US" sz="2400" b="1" dirty="0">
                <a:solidFill>
                  <a:srgbClr val="2F2B20"/>
                </a:solidFill>
                <a:latin typeface="Times New Roman"/>
              </a:rPr>
              <a:t>Used for/Prescribed for : </a:t>
            </a:r>
            <a:r>
              <a:rPr lang="en-US" dirty="0">
                <a:solidFill>
                  <a:srgbClr val="2F2B20"/>
                </a:solidFill>
                <a:latin typeface="Times New Roman"/>
              </a:rPr>
              <a:t>REPATHA™ is indicated as an adjunct to diet and maximally tolerated statin therapy for the treatment of adults with heterozygous familial hypercholesterolemia (</a:t>
            </a:r>
            <a:r>
              <a:rPr lang="en-US" dirty="0" err="1">
                <a:solidFill>
                  <a:srgbClr val="2F2B20"/>
                </a:solidFill>
                <a:latin typeface="Times New Roman"/>
              </a:rPr>
              <a:t>HeFH</a:t>
            </a:r>
            <a:r>
              <a:rPr lang="en-US" dirty="0">
                <a:solidFill>
                  <a:srgbClr val="2F2B20"/>
                </a:solidFill>
                <a:latin typeface="Times New Roman"/>
              </a:rPr>
              <a:t>) or clinical atherosclerotic cardiovascular disease (CVD), who require additional lowering of low density lipoprotein cholesterol (LDL-C); Also indicated as an adjunct to diet and other LDL-lowering therapies (e.g., statins, </a:t>
            </a:r>
            <a:r>
              <a:rPr lang="en-US" dirty="0" err="1">
                <a:solidFill>
                  <a:srgbClr val="2F2B20"/>
                </a:solidFill>
                <a:latin typeface="Times New Roman"/>
              </a:rPr>
              <a:t>ezetimibe</a:t>
            </a:r>
            <a:r>
              <a:rPr lang="en-US" dirty="0">
                <a:solidFill>
                  <a:srgbClr val="2F2B20"/>
                </a:solidFill>
                <a:latin typeface="Times New Roman"/>
              </a:rPr>
              <a:t>, LDL apheresis) for the treatment of patients with homozygous familial hypercholesterolemia (</a:t>
            </a:r>
            <a:r>
              <a:rPr lang="en-US" dirty="0" err="1">
                <a:solidFill>
                  <a:srgbClr val="2F2B20"/>
                </a:solidFill>
                <a:latin typeface="Times New Roman"/>
              </a:rPr>
              <a:t>HoFH</a:t>
            </a:r>
            <a:r>
              <a:rPr lang="en-US" dirty="0">
                <a:solidFill>
                  <a:srgbClr val="2F2B20"/>
                </a:solidFill>
                <a:latin typeface="Times New Roman"/>
              </a:rPr>
              <a:t>) who require additional lowering of LDL-C.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140 mg/</a:t>
            </a:r>
            <a:r>
              <a:rPr lang="mr-IN" dirty="0" smtClean="0">
                <a:solidFill>
                  <a:srgbClr val="2F2B20"/>
                </a:solidFill>
                <a:latin typeface="Times New Roman"/>
                <a:cs typeface="Times New Roman"/>
              </a:rPr>
              <a:t>mL</a:t>
            </a:r>
            <a:r>
              <a:rPr lang="en-US" dirty="0" smtClean="0">
                <a:solidFill>
                  <a:srgbClr val="2F2B20"/>
                </a:solidFill>
                <a:latin typeface="Times New Roman"/>
                <a:cs typeface="Times New Roman"/>
              </a:rPr>
              <a:t>; 140 mg</a:t>
            </a:r>
            <a:r>
              <a:rPr lang="mr-IN" dirty="0" smtClean="0">
                <a:solidFill>
                  <a:srgbClr val="2F2B20"/>
                </a:solidFill>
                <a:latin typeface="Times New Roman"/>
                <a:cs typeface="Times New Roman"/>
              </a:rPr>
              <a:t> </a:t>
            </a:r>
            <a:endParaRPr lang="en-US" dirty="0" smtClean="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injection, 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smtClean="0">
                <a:solidFill>
                  <a:srgbClr val="2F2B20"/>
                </a:solidFill>
                <a:latin typeface="Times New Roman"/>
              </a:rPr>
              <a:t>subcutaneous</a:t>
            </a:r>
            <a:endParaRPr dirty="0"/>
          </a:p>
        </p:txBody>
      </p:sp>
    </p:spTree>
    <p:extLst>
      <p:ext uri="{BB962C8B-B14F-4D97-AF65-F5344CB8AC3E}">
        <p14:creationId xmlns:p14="http://schemas.microsoft.com/office/powerpoint/2010/main" val="325909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a:solidFill>
                  <a:srgbClr val="2F2B20"/>
                </a:solidFill>
                <a:latin typeface="Times New Roman"/>
              </a:rPr>
              <a:t>REPATHA is contraindicated in patients with a history of a serious hypersensitivity reaction to REPATHA </a:t>
            </a: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Allergic reactions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a:solidFill>
                  <a:srgbClr val="2F2B20"/>
                </a:solidFill>
                <a:latin typeface="Times New Roman"/>
              </a:rPr>
              <a:t>The risk or severity of adverse effects can be increased when </a:t>
            </a:r>
            <a:r>
              <a:rPr lang="en-US" dirty="0" err="1">
                <a:solidFill>
                  <a:srgbClr val="2F2B20"/>
                </a:solidFill>
                <a:latin typeface="Times New Roman"/>
              </a:rPr>
              <a:t>Evolocumab</a:t>
            </a:r>
            <a:r>
              <a:rPr lang="en-US" dirty="0">
                <a:solidFill>
                  <a:srgbClr val="2F2B20"/>
                </a:solidFill>
                <a:latin typeface="Times New Roman"/>
              </a:rPr>
              <a:t> is combined with </a:t>
            </a:r>
            <a:r>
              <a:rPr lang="en-US" dirty="0" err="1" smtClean="0">
                <a:solidFill>
                  <a:srgbClr val="2F2B20"/>
                </a:solidFill>
                <a:latin typeface="Times New Roman"/>
              </a:rPr>
              <a:t>Belimumab</a:t>
            </a:r>
            <a:r>
              <a:rPr lang="en-US" dirty="0" smtClean="0">
                <a:solidFill>
                  <a:srgbClr val="2F2B20"/>
                </a:solidFill>
                <a:latin typeface="Times New Roman"/>
              </a:rPr>
              <a:t>. </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dirty="0">
                <a:hlinkClick r:id="rId2"/>
              </a:rPr>
              <a:t>http://www.rxlist.com/repatha-</a:t>
            </a:r>
            <a:r>
              <a:rPr lang="en-US" dirty="0" smtClean="0">
                <a:hlinkClick r:id="rId2"/>
              </a:rPr>
              <a:t>drug.htm</a:t>
            </a:r>
            <a:r>
              <a:rPr lang="en-US" dirty="0" smtClean="0"/>
              <a:t> </a:t>
            </a:r>
          </a:p>
          <a:p>
            <a:pPr>
              <a:lnSpc>
                <a:spcPct val="100000"/>
              </a:lnSpc>
            </a:pPr>
            <a:r>
              <a:rPr lang="en-US" dirty="0">
                <a:hlinkClick r:id="rId3"/>
              </a:rPr>
              <a:t>http://www.drugbank.ca/drugs/</a:t>
            </a:r>
            <a:r>
              <a:rPr lang="en-US" dirty="0" smtClean="0">
                <a:hlinkClick r:id="rId3"/>
              </a:rPr>
              <a:t>DB09303</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313</TotalTime>
  <Words>758</Words>
  <Application>Microsoft Macintosh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24</cp:revision>
  <dcterms:created xsi:type="dcterms:W3CDTF">2016-09-19T09:29:28Z</dcterms:created>
  <dcterms:modified xsi:type="dcterms:W3CDTF">2016-11-17T05:16:49Z</dcterms:modified>
</cp:coreProperties>
</file>