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7" autoAdjust="0"/>
    <p:restoredTop sz="94638" autoAdjust="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C2BDF-6DE4-4F15-B8A3-CAB0518B9F83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073B5-7C2E-4DEC-B5B1-A40C55557D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1470025"/>
          </a:xfrm>
        </p:spPr>
        <p:txBody>
          <a:bodyPr/>
          <a:lstStyle/>
          <a:p>
            <a:r>
              <a:rPr lang="en-US" sz="2400" b="1" dirty="0" err="1" smtClean="0"/>
              <a:t>Ibritumomab</a:t>
            </a:r>
            <a:r>
              <a:rPr lang="en-US" sz="2400" b="1" dirty="0" smtClean="0"/>
              <a:t>(DB00078</a:t>
            </a:r>
            <a:r>
              <a:rPr lang="en-US" sz="2400" b="1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1" dirty="0" smtClean="0"/>
              <a:t>Approved Drug</a:t>
            </a:r>
            <a:endParaRPr lang="en-US" sz="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19200"/>
            <a:ext cx="8305800" cy="4495800"/>
          </a:xfrm>
        </p:spPr>
        <p:txBody>
          <a:bodyPr/>
          <a:lstStyle/>
          <a:p>
            <a:pPr algn="l"/>
            <a:r>
              <a:rPr lang="en-US" sz="1800" dirty="0" smtClean="0">
                <a:solidFill>
                  <a:srgbClr val="000000"/>
                </a:solidFill>
              </a:rPr>
              <a:t>Chemical Formula: </a:t>
            </a:r>
            <a:r>
              <a:rPr lang="en-US" sz="1800" dirty="0" smtClean="0">
                <a:solidFill>
                  <a:srgbClr val="000000"/>
                </a:solidFill>
              </a:rPr>
              <a:t>C</a:t>
            </a:r>
            <a:r>
              <a:rPr lang="en-US" sz="1800" baseline="-25000" dirty="0" smtClean="0">
                <a:solidFill>
                  <a:srgbClr val="000000"/>
                </a:solidFill>
              </a:rPr>
              <a:t>6382</a:t>
            </a:r>
            <a:r>
              <a:rPr lang="en-US" sz="1800" dirty="0" smtClean="0">
                <a:solidFill>
                  <a:srgbClr val="000000"/>
                </a:solidFill>
              </a:rPr>
              <a:t>H</a:t>
            </a:r>
            <a:r>
              <a:rPr lang="en-US" sz="1800" baseline="-25000" dirty="0" smtClean="0">
                <a:solidFill>
                  <a:srgbClr val="000000"/>
                </a:solidFill>
              </a:rPr>
              <a:t>9830</a:t>
            </a:r>
            <a:r>
              <a:rPr lang="en-US" sz="1800" dirty="0" smtClean="0">
                <a:solidFill>
                  <a:srgbClr val="000000"/>
                </a:solidFill>
              </a:rPr>
              <a:t>N</a:t>
            </a:r>
            <a:r>
              <a:rPr lang="en-US" sz="1800" baseline="-25000" dirty="0" smtClean="0">
                <a:solidFill>
                  <a:srgbClr val="000000"/>
                </a:solidFill>
              </a:rPr>
              <a:t>1672</a:t>
            </a:r>
            <a:r>
              <a:rPr lang="en-US" sz="1800" dirty="0" smtClean="0">
                <a:solidFill>
                  <a:srgbClr val="000000"/>
                </a:solidFill>
              </a:rPr>
              <a:t>O</a:t>
            </a:r>
            <a:r>
              <a:rPr lang="en-US" sz="1800" baseline="-25000" dirty="0" smtClean="0">
                <a:solidFill>
                  <a:srgbClr val="000000"/>
                </a:solidFill>
              </a:rPr>
              <a:t>1979</a:t>
            </a:r>
            <a:r>
              <a:rPr lang="en-US" sz="1800" dirty="0" smtClean="0">
                <a:solidFill>
                  <a:srgbClr val="000000"/>
                </a:solidFill>
              </a:rPr>
              <a:t>S</a:t>
            </a:r>
            <a:r>
              <a:rPr lang="en-US" sz="1800" baseline="-25000" dirty="0" smtClean="0">
                <a:solidFill>
                  <a:srgbClr val="000000"/>
                </a:solidFill>
              </a:rPr>
              <a:t>54</a:t>
            </a:r>
            <a:endParaRPr lang="en-US" sz="1800" dirty="0" smtClean="0">
              <a:solidFill>
                <a:srgbClr val="000000"/>
              </a:solidFill>
            </a:endParaRPr>
          </a:p>
          <a:p>
            <a:pPr algn="l"/>
            <a:r>
              <a:rPr lang="en-US" sz="1800" dirty="0" smtClean="0">
                <a:solidFill>
                  <a:srgbClr val="000000"/>
                </a:solidFill>
              </a:rPr>
              <a:t>Molecular </a:t>
            </a:r>
            <a:r>
              <a:rPr lang="en-US" sz="1800" dirty="0" smtClean="0">
                <a:solidFill>
                  <a:srgbClr val="000000"/>
                </a:solidFill>
              </a:rPr>
              <a:t>Weight:143375.5</a:t>
            </a:r>
            <a:endParaRPr lang="en-US" sz="1800" dirty="0" smtClean="0">
              <a:solidFill>
                <a:srgbClr val="000000"/>
              </a:solidFill>
            </a:endParaRP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just"/>
            <a:r>
              <a:rPr lang="en-US" sz="1800" dirty="0" smtClean="0">
                <a:solidFill>
                  <a:schemeClr val="tx1"/>
                </a:solidFill>
              </a:rPr>
              <a:t>Indium conjugated </a:t>
            </a:r>
            <a:r>
              <a:rPr lang="en-US" sz="1800" dirty="0" err="1" smtClean="0">
                <a:solidFill>
                  <a:schemeClr val="tx1"/>
                </a:solidFill>
              </a:rPr>
              <a:t>murine</a:t>
            </a:r>
            <a:r>
              <a:rPr lang="en-US" sz="1800" dirty="0" smtClean="0">
                <a:solidFill>
                  <a:schemeClr val="tx1"/>
                </a:solidFill>
              </a:rPr>
              <a:t> IgG1 kappa monoclonal antibody directed against the CD20 antigen, which is found on the surface of normal and malignant B lymphocytes. </a:t>
            </a:r>
            <a:r>
              <a:rPr lang="en-US" sz="1800" dirty="0" err="1" smtClean="0">
                <a:solidFill>
                  <a:schemeClr val="tx1"/>
                </a:solidFill>
              </a:rPr>
              <a:t>Ibritumomab</a:t>
            </a:r>
            <a:r>
              <a:rPr lang="en-US" sz="1800" dirty="0" smtClean="0">
                <a:solidFill>
                  <a:schemeClr val="tx1"/>
                </a:solidFill>
              </a:rPr>
              <a:t> is produced in Chinese hamster ovary cells and is composed of two </a:t>
            </a:r>
            <a:r>
              <a:rPr lang="en-US" sz="1800" dirty="0" err="1" smtClean="0">
                <a:solidFill>
                  <a:schemeClr val="tx1"/>
                </a:solidFill>
              </a:rPr>
              <a:t>murine</a:t>
            </a:r>
            <a:r>
              <a:rPr lang="en-US" sz="1800" dirty="0" smtClean="0">
                <a:solidFill>
                  <a:schemeClr val="tx1"/>
                </a:solidFill>
              </a:rPr>
              <a:t> gamma 1 heavy chains of 445 amino acids each and two kappa light chains of 213 amino acids each.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35814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Indication/Usage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3886200"/>
            <a:ext cx="8229600" cy="274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n-US" sz="1500" dirty="0" smtClean="0"/>
              <a:t>For treatment of non-Hodgkin's lymphoma.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41148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Pharmacodynamics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44958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err="1" smtClean="0"/>
              <a:t>Ibritumomab</a:t>
            </a:r>
            <a:r>
              <a:rPr lang="en-US" sz="1500" dirty="0" smtClean="0"/>
              <a:t> is a </a:t>
            </a:r>
            <a:r>
              <a:rPr lang="en-US" sz="1500" dirty="0" err="1" smtClean="0"/>
              <a:t>murine</a:t>
            </a:r>
            <a:r>
              <a:rPr lang="en-US" sz="1500" dirty="0" smtClean="0"/>
              <a:t> monoclonal antibody against CD20 that has been </a:t>
            </a:r>
            <a:r>
              <a:rPr lang="en-US" sz="1500" dirty="0" err="1" smtClean="0"/>
              <a:t>radiolabeled</a:t>
            </a:r>
            <a:r>
              <a:rPr lang="en-US" sz="1500" dirty="0" smtClean="0"/>
              <a:t> with yttrium-90.</a:t>
            </a:r>
            <a:endParaRPr lang="en-US" sz="1500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1000" y="49530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b="1" dirty="0">
                <a:latin typeface="+mj-lt"/>
                <a:ea typeface="+mj-ea"/>
                <a:cs typeface="+mj-cs"/>
              </a:rPr>
              <a:t>Mechanism Of Action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81000" y="52578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The </a:t>
            </a:r>
            <a:r>
              <a:rPr lang="en-US" sz="1500" dirty="0" err="1" smtClean="0"/>
              <a:t>Fab</a:t>
            </a:r>
            <a:r>
              <a:rPr lang="en-US" sz="1500" dirty="0" smtClean="0"/>
              <a:t> segment of the antibody targets the CD20 </a:t>
            </a:r>
            <a:r>
              <a:rPr lang="en-US" sz="1500" dirty="0" err="1" smtClean="0"/>
              <a:t>epitope</a:t>
            </a:r>
            <a:r>
              <a:rPr lang="en-US" sz="1500" dirty="0" smtClean="0"/>
              <a:t> on B-cells, allowing the radioactive yttrium to destroy the cell via production of beta particles.</a:t>
            </a:r>
            <a:endParaRPr lang="en-US" sz="1500" dirty="0" smtClean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1000" y="5761038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Metabolism</a:t>
            </a:r>
            <a:r>
              <a:rPr kumimoji="0" lang="en-US" sz="1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81000" y="60960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Most likely removed by </a:t>
            </a:r>
            <a:r>
              <a:rPr lang="en-US" sz="1500" dirty="0" err="1" smtClean="0"/>
              <a:t>opsonization</a:t>
            </a:r>
            <a:r>
              <a:rPr lang="en-US" sz="1500" dirty="0" smtClean="0"/>
              <a:t> via the </a:t>
            </a:r>
            <a:r>
              <a:rPr lang="en-US" sz="1500" dirty="0" err="1" smtClean="0"/>
              <a:t>reticuloendothelial</a:t>
            </a:r>
            <a:r>
              <a:rPr lang="en-US" sz="1500" dirty="0" smtClean="0"/>
              <a:t> system when bound to B cells, or by human </a:t>
            </a:r>
            <a:r>
              <a:rPr lang="en-US" sz="1500" dirty="0" err="1" smtClean="0"/>
              <a:t>antimurine</a:t>
            </a:r>
            <a:r>
              <a:rPr lang="en-US" sz="1500" dirty="0" smtClean="0"/>
              <a:t> antibody production</a:t>
            </a:r>
            <a:endParaRPr lang="en-US" sz="15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 txBox="1">
            <a:spLocks/>
          </p:cNvSpPr>
          <p:nvPr/>
        </p:nvSpPr>
        <p:spPr>
          <a:xfrm>
            <a:off x="381000" y="715962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b="1" dirty="0" smtClean="0">
                <a:latin typeface="+mj-lt"/>
                <a:ea typeface="+mj-ea"/>
                <a:cs typeface="+mj-cs"/>
              </a:rPr>
              <a:t>Affected Organisms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381000" y="1020762"/>
            <a:ext cx="8229600" cy="274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Human and other Mammals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1000" y="2115235"/>
            <a:ext cx="86106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 smtClean="0"/>
              <a:t>DB00072 (</a:t>
            </a:r>
            <a:r>
              <a:rPr lang="en-US" sz="1500" dirty="0" err="1" smtClean="0"/>
              <a:t>Trastuzumab</a:t>
            </a:r>
            <a:r>
              <a:rPr lang="en-US" sz="1500" dirty="0" smtClean="0"/>
              <a:t>): </a:t>
            </a:r>
            <a:r>
              <a:rPr lang="en-US" sz="1500" dirty="0" err="1" smtClean="0"/>
              <a:t>Trastuzumab</a:t>
            </a:r>
            <a:r>
              <a:rPr lang="en-US" sz="1500" dirty="0" smtClean="0"/>
              <a:t> </a:t>
            </a:r>
            <a:r>
              <a:rPr lang="en-US" sz="1500" dirty="0" smtClean="0"/>
              <a:t>may increase the risk of </a:t>
            </a:r>
            <a:r>
              <a:rPr lang="en-US" sz="1500" dirty="0" err="1" smtClean="0"/>
              <a:t>neutropenia</a:t>
            </a:r>
            <a:r>
              <a:rPr lang="en-US" sz="1500" dirty="0" smtClean="0"/>
              <a:t> and anemia. Monitor closely for signs and symptoms of adverse events</a:t>
            </a:r>
            <a:r>
              <a:rPr lang="en-US" sz="1500" dirty="0" smtClean="0"/>
              <a:t>.</a:t>
            </a:r>
            <a:endParaRPr lang="en-US" sz="1500" dirty="0" smtClean="0"/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381000" y="1780273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Drug Interactions</a:t>
            </a:r>
            <a:r>
              <a:rPr kumimoji="0" lang="en-US" sz="1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81000" y="1524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b="1" dirty="0" smtClean="0">
                <a:latin typeface="+mj-lt"/>
                <a:ea typeface="+mj-ea"/>
                <a:cs typeface="+mj-cs"/>
              </a:rPr>
              <a:t>Half Life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81000" y="457200"/>
            <a:ext cx="82296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0.8 hours (mammalian </a:t>
            </a:r>
            <a:r>
              <a:rPr lang="en-US" sz="1500" dirty="0" err="1" smtClean="0"/>
              <a:t>reticulocytes</a:t>
            </a:r>
            <a:r>
              <a:rPr lang="en-US" sz="1500" dirty="0" smtClean="0"/>
              <a:t>, in vitro).</a:t>
            </a:r>
            <a:endParaRPr lang="en-US" sz="1500" dirty="0" smtClean="0"/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381000" y="25908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Sequence</a:t>
            </a:r>
            <a:r>
              <a:rPr kumimoji="0" lang="en-US" sz="1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381000" y="2925762"/>
            <a:ext cx="8229600" cy="27130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Heavy chain: </a:t>
            </a:r>
          </a:p>
          <a:p>
            <a:pPr algn="just">
              <a:spcBef>
                <a:spcPct val="20000"/>
              </a:spcBef>
            </a:pPr>
            <a:r>
              <a:rPr lang="en-US" sz="1500" dirty="0" smtClean="0"/>
              <a:t>QAYLQQSGAELVRPGASVKMSCKASGYTFTSYNMHWVKQTPRQGLEWIGAIYPGNGDTSYNQKFKGKATLTVDKSSSTAYMQLSSLTSEDSAVYFCARVVYYSNSYWYFDVWGTGTTVTVSAPSVYPLAPVCGDTTGSSVTLGCLVKGYFPEPVTLTWNSGSLSSGVHTFPAVLQSDLYTLSSSVTVTSSTWPSQSITCNVAHPASSTKVDKKIEPRGPTIKPCPPCKCPAPNLLGGPSVFIFPPKIKDVLMISLSPIVTCVVVDVSEDDPDVQISWFVNNVEVHTAQTQTHREDYNSTLRVVSALPIQHQDWMSGKEFKCKVNNKDLPAPIERTISKPKGSVRAPQVYVLPPPEEEMTKKQVTLTCMVTDFMPEDIYVEWTNNGKTELNYKNTEPVLDSDGSYFMYSKLRVEKKNWVERNSYSCSVVHEGLHNHHTTKSFSR </a:t>
            </a:r>
          </a:p>
          <a:p>
            <a:pPr algn="just">
              <a:spcBef>
                <a:spcPct val="20000"/>
              </a:spcBef>
            </a:pPr>
            <a:r>
              <a:rPr lang="en-US" sz="1500" dirty="0" smtClean="0"/>
              <a:t>Light </a:t>
            </a:r>
            <a:r>
              <a:rPr lang="en-US" sz="1500" dirty="0" smtClean="0"/>
              <a:t>chain:</a:t>
            </a:r>
          </a:p>
          <a:p>
            <a:pPr algn="just">
              <a:spcBef>
                <a:spcPct val="20000"/>
              </a:spcBef>
            </a:pPr>
            <a:r>
              <a:rPr lang="en-US" sz="1500" dirty="0" smtClean="0"/>
              <a:t>chainQIVLSQSPAILSASPGEKVTMTCRASSSVSYMHWYQQKPGSSPKPWIYAPSNLASGVPARFSGSGSGTSYSLTISRVEAEDAATYYCQQWSFNPPTFGAGTKLELKRADAAPTVFIFPPSDEQLKSGTASVVCLLNNFYPREAKVQWKVDNALQSGNSQESVTEQDSKDSTYSLSSTLTLSKADYEKHKVYACEVTHQGLSSPVTKSFN</a:t>
            </a:r>
            <a:endParaRPr lang="en-US" sz="1500" dirty="0" smtClean="0"/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381000" y="5608638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b="1" dirty="0" smtClean="0">
                <a:latin typeface="+mj-lt"/>
                <a:ea typeface="+mj-ea"/>
                <a:cs typeface="+mj-cs"/>
              </a:rPr>
              <a:t>Experimental Properties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81000" y="5943600"/>
            <a:ext cx="52578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en-US" sz="1500" dirty="0" smtClean="0"/>
              <a:t>Melting Point- 61 °C for FAB Fragment; 71 °C for whole </a:t>
            </a:r>
            <a:r>
              <a:rPr lang="en-US" sz="1500" dirty="0" err="1" smtClean="0"/>
              <a:t>mAb</a:t>
            </a:r>
            <a:r>
              <a:rPr lang="en-US" sz="1500" dirty="0" smtClean="0"/>
              <a:t> </a:t>
            </a:r>
          </a:p>
          <a:p>
            <a:pPr lvl="0">
              <a:spcBef>
                <a:spcPct val="0"/>
              </a:spcBef>
            </a:pPr>
            <a:r>
              <a:rPr lang="en-US" sz="1500" dirty="0" err="1" smtClean="0"/>
              <a:t>Hydrophobicity</a:t>
            </a:r>
            <a:r>
              <a:rPr lang="en-US" sz="1500" dirty="0" smtClean="0"/>
              <a:t>: </a:t>
            </a:r>
            <a:r>
              <a:rPr lang="en-US" sz="1500" dirty="0" smtClean="0"/>
              <a:t>0.359</a:t>
            </a:r>
            <a:endParaRPr lang="en-US" sz="1500" dirty="0" smtClean="0"/>
          </a:p>
          <a:p>
            <a:pPr lvl="0">
              <a:spcBef>
                <a:spcPct val="0"/>
              </a:spcBef>
            </a:pPr>
            <a:r>
              <a:rPr lang="en-US" sz="1500" dirty="0" err="1" smtClean="0"/>
              <a:t>Isoelectric</a:t>
            </a:r>
            <a:r>
              <a:rPr lang="en-US" sz="1500" dirty="0" smtClean="0"/>
              <a:t> Point: </a:t>
            </a:r>
            <a:r>
              <a:rPr lang="en-US" sz="1500" dirty="0" smtClean="0"/>
              <a:t>7.91</a:t>
            </a:r>
            <a:endParaRPr lang="en-US" sz="1500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381000" y="1524000"/>
            <a:ext cx="86106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 smtClean="0"/>
              <a:t>Patent no. </a:t>
            </a:r>
            <a:r>
              <a:rPr lang="en-US" sz="1500" dirty="0" smtClean="0"/>
              <a:t>2149329, Canada</a:t>
            </a:r>
            <a:r>
              <a:rPr lang="en-US" sz="1500" dirty="0" smtClean="0"/>
              <a:t>, approved: 2008-07-15 expired: 2013-11-12</a:t>
            </a:r>
            <a:endParaRPr lang="en-US" sz="1500" dirty="0" smtClean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381000" y="1246873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Patents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304800" y="19812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Brands</a:t>
            </a:r>
            <a:r>
              <a:rPr kumimoji="0" lang="en-US" sz="1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04800" y="2286000"/>
            <a:ext cx="82296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err="1" smtClean="0"/>
              <a:t>Zevalin</a:t>
            </a:r>
            <a:r>
              <a:rPr lang="en-US" sz="1500" dirty="0" smtClean="0"/>
              <a:t> - Spectrum Pharmaceuticals</a:t>
            </a:r>
            <a:endParaRPr lang="en-US" sz="1500" dirty="0" smtClean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04800" y="2286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b="1" dirty="0" smtClean="0">
                <a:latin typeface="+mj-lt"/>
                <a:ea typeface="+mj-ea"/>
                <a:cs typeface="+mj-cs"/>
              </a:rPr>
              <a:t>Targets</a:t>
            </a:r>
            <a:r>
              <a:rPr kumimoji="0" lang="en-US" sz="1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304800" y="533400"/>
            <a:ext cx="8229600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B-lymphocyte antigen CD20</a:t>
            </a:r>
            <a:r>
              <a:rPr lang="en-US" sz="1500" dirty="0" smtClean="0"/>
              <a:t>, Low </a:t>
            </a:r>
            <a:r>
              <a:rPr lang="en-US" sz="1500" dirty="0" smtClean="0"/>
              <a:t>affinity immunoglobulin gamma </a:t>
            </a:r>
            <a:r>
              <a:rPr lang="en-US" sz="1500" dirty="0" err="1" smtClean="0"/>
              <a:t>Fc</a:t>
            </a:r>
            <a:r>
              <a:rPr lang="en-US" sz="1500" dirty="0" smtClean="0"/>
              <a:t> region receptor III-B</a:t>
            </a:r>
            <a:r>
              <a:rPr lang="en-US" sz="1500" dirty="0" smtClean="0"/>
              <a:t>, Complement </a:t>
            </a:r>
            <a:r>
              <a:rPr lang="en-US" sz="1500" dirty="0" smtClean="0"/>
              <a:t>C1r subcomponent</a:t>
            </a:r>
            <a:r>
              <a:rPr lang="en-US" sz="1500" dirty="0" smtClean="0"/>
              <a:t>, Complement </a:t>
            </a:r>
            <a:r>
              <a:rPr lang="en-US" sz="1500" dirty="0" smtClean="0"/>
              <a:t>C1q subcomponent subunit A</a:t>
            </a:r>
            <a:r>
              <a:rPr lang="en-US" sz="1500" dirty="0" smtClean="0"/>
              <a:t>, Complement </a:t>
            </a:r>
            <a:r>
              <a:rPr lang="en-US" sz="1500" dirty="0" smtClean="0"/>
              <a:t>C1q subcomponent subunit B</a:t>
            </a:r>
            <a:r>
              <a:rPr lang="en-US" sz="1500" dirty="0" smtClean="0"/>
              <a:t>, Complement </a:t>
            </a:r>
            <a:r>
              <a:rPr lang="en-US" sz="1500" dirty="0" smtClean="0"/>
              <a:t>C1q subcomponent subunit C</a:t>
            </a:r>
            <a:r>
              <a:rPr lang="en-US" sz="1500" dirty="0" smtClean="0"/>
              <a:t>, Low </a:t>
            </a:r>
            <a:r>
              <a:rPr lang="en-US" sz="1500" dirty="0" smtClean="0"/>
              <a:t>affinity immunoglobulin gamma </a:t>
            </a:r>
            <a:r>
              <a:rPr lang="en-US" sz="1500" dirty="0" err="1" smtClean="0"/>
              <a:t>Fc</a:t>
            </a:r>
            <a:r>
              <a:rPr lang="en-US" sz="1500" dirty="0" smtClean="0"/>
              <a:t> region receptor III-A</a:t>
            </a:r>
            <a:r>
              <a:rPr lang="en-US" sz="1500" dirty="0" smtClean="0"/>
              <a:t>, Complement </a:t>
            </a:r>
            <a:r>
              <a:rPr lang="en-US" sz="1500" dirty="0" smtClean="0"/>
              <a:t>C1s </a:t>
            </a:r>
            <a:r>
              <a:rPr lang="en-US" sz="1500" dirty="0" smtClean="0"/>
              <a:t>subcomponent, High </a:t>
            </a:r>
            <a:r>
              <a:rPr lang="en-US" sz="1500" dirty="0" smtClean="0"/>
              <a:t>affinity immunoglobulin gamma </a:t>
            </a:r>
            <a:r>
              <a:rPr lang="en-US" sz="1500" dirty="0" err="1" smtClean="0"/>
              <a:t>Fc</a:t>
            </a:r>
            <a:r>
              <a:rPr lang="en-US" sz="1500" dirty="0" smtClean="0"/>
              <a:t> receptor I</a:t>
            </a:r>
            <a:r>
              <a:rPr lang="en-US" sz="1500" dirty="0" smtClean="0"/>
              <a:t>, Low </a:t>
            </a:r>
            <a:r>
              <a:rPr lang="en-US" sz="1500" dirty="0" smtClean="0"/>
              <a:t>affinity immunoglobulin gamma </a:t>
            </a:r>
            <a:r>
              <a:rPr lang="en-US" sz="1500" dirty="0" err="1" smtClean="0"/>
              <a:t>Fc</a:t>
            </a:r>
            <a:r>
              <a:rPr lang="en-US" sz="1500" dirty="0" smtClean="0"/>
              <a:t> region receptor II-a</a:t>
            </a:r>
            <a:r>
              <a:rPr lang="en-US" sz="1500" dirty="0" smtClean="0"/>
              <a:t>, Low </a:t>
            </a:r>
            <a:r>
              <a:rPr lang="en-US" sz="1500" dirty="0" smtClean="0"/>
              <a:t>affinity immunoglobulin gamma </a:t>
            </a:r>
            <a:r>
              <a:rPr lang="en-US" sz="1500" dirty="0" err="1" smtClean="0"/>
              <a:t>Fc</a:t>
            </a:r>
            <a:r>
              <a:rPr lang="en-US" sz="1500" dirty="0" smtClean="0"/>
              <a:t> region receptor </a:t>
            </a:r>
            <a:r>
              <a:rPr lang="en-US" sz="1500" dirty="0" smtClean="0"/>
              <a:t>II-b, Low </a:t>
            </a:r>
            <a:r>
              <a:rPr lang="en-US" sz="1500" dirty="0" smtClean="0"/>
              <a:t>affinity immunoglobulin gamma </a:t>
            </a:r>
            <a:r>
              <a:rPr lang="en-US" sz="1500" dirty="0" err="1" smtClean="0"/>
              <a:t>Fc</a:t>
            </a:r>
            <a:r>
              <a:rPr lang="en-US" sz="1500" dirty="0" smtClean="0"/>
              <a:t> region receptor </a:t>
            </a:r>
            <a:r>
              <a:rPr lang="en-US" sz="1500" dirty="0" smtClean="0"/>
              <a:t>II-c.</a:t>
            </a:r>
            <a:endParaRPr lang="en-US" sz="15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27432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endParaRPr lang="en-US" sz="15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304800" y="228600"/>
            <a:ext cx="941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Zevalin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6096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err="1" smtClean="0"/>
              <a:t>Zevalin</a:t>
            </a:r>
            <a:r>
              <a:rPr lang="en-US" sz="1500" dirty="0" smtClean="0"/>
              <a:t> (</a:t>
            </a:r>
            <a:r>
              <a:rPr lang="en-US" sz="1500" dirty="0" err="1" smtClean="0"/>
              <a:t>ibritumomab</a:t>
            </a:r>
            <a:r>
              <a:rPr lang="en-US" sz="1500" dirty="0" smtClean="0"/>
              <a:t> </a:t>
            </a:r>
            <a:r>
              <a:rPr lang="en-US" sz="1500" dirty="0" err="1" smtClean="0"/>
              <a:t>tiuxetan</a:t>
            </a:r>
            <a:r>
              <a:rPr lang="en-US" sz="1500" dirty="0" smtClean="0"/>
              <a:t>) is the </a:t>
            </a:r>
            <a:r>
              <a:rPr lang="en-US" sz="1500" dirty="0" err="1" smtClean="0"/>
              <a:t>immunoconjugate</a:t>
            </a:r>
            <a:r>
              <a:rPr lang="en-US" sz="1500" dirty="0" smtClean="0"/>
              <a:t> resulting from a stable </a:t>
            </a:r>
            <a:r>
              <a:rPr lang="en-US" sz="1500" dirty="0" err="1" smtClean="0"/>
              <a:t>thiourea</a:t>
            </a:r>
            <a:r>
              <a:rPr lang="en-US" sz="1500" dirty="0" smtClean="0"/>
              <a:t> covalent bond between the monoclonal antibody </a:t>
            </a:r>
            <a:r>
              <a:rPr lang="en-US" sz="1500" dirty="0" err="1" smtClean="0"/>
              <a:t>ibritumomab</a:t>
            </a:r>
            <a:r>
              <a:rPr lang="en-US" sz="1500" dirty="0" smtClean="0"/>
              <a:t> and the linker-</a:t>
            </a:r>
            <a:r>
              <a:rPr lang="en-US" sz="1500" dirty="0" err="1" smtClean="0"/>
              <a:t>chelator</a:t>
            </a:r>
            <a:r>
              <a:rPr lang="en-US" sz="1500" dirty="0" smtClean="0"/>
              <a:t> </a:t>
            </a:r>
            <a:r>
              <a:rPr lang="en-US" sz="1500" dirty="0" err="1" smtClean="0"/>
              <a:t>tiuxetan</a:t>
            </a:r>
            <a:r>
              <a:rPr lang="en-US" sz="1500" dirty="0" smtClean="0"/>
              <a:t> [N-[2-bis(</a:t>
            </a:r>
            <a:r>
              <a:rPr lang="en-US" sz="1500" dirty="0" err="1" smtClean="0"/>
              <a:t>carboxymethyl</a:t>
            </a:r>
            <a:r>
              <a:rPr lang="en-US" sz="1500" dirty="0" smtClean="0"/>
              <a:t>)amino]-3-(p-</a:t>
            </a:r>
            <a:r>
              <a:rPr lang="en-US" sz="1500" dirty="0" err="1" smtClean="0"/>
              <a:t>isothiocyanatophenyl</a:t>
            </a:r>
            <a:r>
              <a:rPr lang="en-US" sz="1500" dirty="0" smtClean="0"/>
              <a:t>)-</a:t>
            </a:r>
            <a:r>
              <a:rPr lang="en-US" sz="1500" dirty="0" err="1" smtClean="0"/>
              <a:t>propyl</a:t>
            </a:r>
            <a:r>
              <a:rPr lang="en-US" sz="1500" dirty="0" smtClean="0"/>
              <a:t>]-[N-[2-bis(</a:t>
            </a:r>
            <a:r>
              <a:rPr lang="en-US" sz="1500" dirty="0" err="1" smtClean="0"/>
              <a:t>carboxymethyl</a:t>
            </a:r>
            <a:r>
              <a:rPr lang="en-US" sz="1500" dirty="0" smtClean="0"/>
              <a:t>)amino]-2-(methyl)-ethyl]</a:t>
            </a:r>
            <a:r>
              <a:rPr lang="en-US" sz="1500" dirty="0" err="1" smtClean="0"/>
              <a:t>glycine</a:t>
            </a:r>
            <a:r>
              <a:rPr lang="en-US" sz="1500" dirty="0" smtClean="0"/>
              <a:t>. This linker-</a:t>
            </a:r>
            <a:r>
              <a:rPr lang="en-US" sz="1500" dirty="0" err="1" smtClean="0"/>
              <a:t>chelator</a:t>
            </a:r>
            <a:r>
              <a:rPr lang="en-US" sz="1500" dirty="0" smtClean="0"/>
              <a:t> provides a high affinity, </a:t>
            </a:r>
            <a:r>
              <a:rPr lang="en-US" sz="1500" dirty="0" err="1" smtClean="0"/>
              <a:t>conformationally</a:t>
            </a:r>
            <a:r>
              <a:rPr lang="en-US" sz="1500" dirty="0" smtClean="0"/>
              <a:t> restricted </a:t>
            </a:r>
            <a:r>
              <a:rPr lang="en-US" sz="1500" dirty="0" err="1" smtClean="0"/>
              <a:t>chelation</a:t>
            </a:r>
            <a:r>
              <a:rPr lang="en-US" sz="1500" dirty="0" smtClean="0"/>
              <a:t> site for Yttrium-90. The approximate molecular weight of </a:t>
            </a:r>
            <a:r>
              <a:rPr lang="en-US" sz="1500" dirty="0" err="1" smtClean="0"/>
              <a:t>ibritumomab</a:t>
            </a:r>
            <a:r>
              <a:rPr lang="en-US" sz="1500" dirty="0" smtClean="0"/>
              <a:t> </a:t>
            </a:r>
            <a:r>
              <a:rPr lang="en-US" sz="1500" dirty="0" err="1" smtClean="0"/>
              <a:t>tiuxetan</a:t>
            </a:r>
            <a:r>
              <a:rPr lang="en-US" sz="1500" dirty="0" smtClean="0"/>
              <a:t> is 148 </a:t>
            </a:r>
            <a:r>
              <a:rPr lang="en-US" sz="1500" dirty="0" err="1" smtClean="0"/>
              <a:t>kD</a:t>
            </a:r>
            <a:r>
              <a:rPr lang="en-US" sz="1500" dirty="0" smtClean="0"/>
              <a:t>. The antibody moiety of </a:t>
            </a:r>
            <a:r>
              <a:rPr lang="en-US" sz="1500" dirty="0" err="1" smtClean="0"/>
              <a:t>Zevalin</a:t>
            </a:r>
            <a:r>
              <a:rPr lang="en-US" sz="1500" dirty="0" smtClean="0"/>
              <a:t> is </a:t>
            </a:r>
            <a:r>
              <a:rPr lang="en-US" sz="1500" dirty="0" err="1" smtClean="0"/>
              <a:t>ibritumomab</a:t>
            </a:r>
            <a:r>
              <a:rPr lang="en-US" sz="1500" dirty="0" smtClean="0"/>
              <a:t>, a </a:t>
            </a:r>
            <a:r>
              <a:rPr lang="en-US" sz="1500" dirty="0" err="1" smtClean="0"/>
              <a:t>murine</a:t>
            </a:r>
            <a:r>
              <a:rPr lang="en-US" sz="1500" dirty="0" smtClean="0"/>
              <a:t> </a:t>
            </a:r>
            <a:r>
              <a:rPr lang="en-US" sz="1500" dirty="0" err="1" smtClean="0"/>
              <a:t>IgGi</a:t>
            </a:r>
            <a:r>
              <a:rPr lang="en-US" sz="1500" dirty="0" smtClean="0"/>
              <a:t> kappa monoclonal antibody directed against the CD20 antigen. </a:t>
            </a:r>
            <a:r>
              <a:rPr lang="en-US" sz="1500" dirty="0" err="1" smtClean="0"/>
              <a:t>Ibritumomab</a:t>
            </a:r>
            <a:r>
              <a:rPr lang="en-US" sz="1500" dirty="0" smtClean="0"/>
              <a:t> </a:t>
            </a:r>
            <a:r>
              <a:rPr lang="en-US" sz="1500" dirty="0" err="1" smtClean="0"/>
              <a:t>tiuxetan</a:t>
            </a:r>
            <a:r>
              <a:rPr lang="en-US" sz="1500" dirty="0" smtClean="0"/>
              <a:t> is a clear, colorless, sterile, </a:t>
            </a:r>
            <a:r>
              <a:rPr lang="en-US" sz="1500" dirty="0" err="1" smtClean="0"/>
              <a:t>pyrogen</a:t>
            </a:r>
            <a:r>
              <a:rPr lang="en-US" sz="1500" dirty="0" smtClean="0"/>
              <a:t>-free, preservative-free solution that may contain translucent </a:t>
            </a:r>
            <a:r>
              <a:rPr lang="en-US" sz="1500" dirty="0" smtClean="0"/>
              <a:t>particles for intravenous infusion. </a:t>
            </a:r>
            <a:endParaRPr lang="en-US" sz="15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24384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Formulation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04800" y="2743200"/>
            <a:ext cx="82296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 Each single-use vial includes 3.2 mg of </a:t>
            </a:r>
            <a:r>
              <a:rPr lang="en-US" sz="1500" dirty="0" err="1" smtClean="0"/>
              <a:t>ibritumomab</a:t>
            </a:r>
            <a:r>
              <a:rPr lang="en-US" sz="1500" dirty="0" smtClean="0"/>
              <a:t> </a:t>
            </a:r>
            <a:r>
              <a:rPr lang="en-US" sz="1500" dirty="0" err="1" smtClean="0"/>
              <a:t>tiuxetan</a:t>
            </a:r>
            <a:r>
              <a:rPr lang="en-US" sz="1500" dirty="0" smtClean="0"/>
              <a:t> in 2 </a:t>
            </a:r>
            <a:r>
              <a:rPr lang="en-US" sz="1500" dirty="0" err="1" smtClean="0"/>
              <a:t>mL</a:t>
            </a:r>
            <a:r>
              <a:rPr lang="en-US" sz="1500" dirty="0" smtClean="0"/>
              <a:t> of 0.9% Sodium Chloride</a:t>
            </a:r>
            <a:r>
              <a:rPr lang="en-US" sz="1500" dirty="0" smtClean="0"/>
              <a:t>.</a:t>
            </a:r>
            <a:endParaRPr lang="en-US" sz="1500" dirty="0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04800" y="29718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Used/Prescribed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for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04800" y="3276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err="1" smtClean="0"/>
              <a:t>Zevalin</a:t>
            </a:r>
            <a:r>
              <a:rPr lang="en-US" sz="1500" dirty="0" smtClean="0"/>
              <a:t> is indicated for the treatment of relapsed or refractory, low-grade or follicular B-cell non-Hodgkin's lymphoma (NHL). </a:t>
            </a:r>
            <a:r>
              <a:rPr lang="en-US" sz="1500" dirty="0" err="1" smtClean="0"/>
              <a:t>Zevalin</a:t>
            </a:r>
            <a:r>
              <a:rPr lang="en-US" sz="1500" dirty="0" smtClean="0"/>
              <a:t> is indicated for the treatment of previously untreated follicular NHL in patients who achieve a partial or complete response to first-line chemotherapy.</a:t>
            </a:r>
            <a:endParaRPr lang="en-US" sz="1500" dirty="0" smtClean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04800" y="39624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Dosage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04800" y="4267200"/>
            <a:ext cx="8229600" cy="5794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Day 1: Administer </a:t>
            </a:r>
            <a:r>
              <a:rPr lang="en-US" sz="1500" dirty="0" err="1" smtClean="0"/>
              <a:t>rituximab</a:t>
            </a:r>
            <a:r>
              <a:rPr lang="en-US" sz="1500" dirty="0" smtClean="0"/>
              <a:t> 250 mg/m2 intravenous ; Day 7,8, or 9: Administer </a:t>
            </a:r>
            <a:r>
              <a:rPr lang="en-US" sz="1500" dirty="0" err="1" smtClean="0"/>
              <a:t>rituximab</a:t>
            </a:r>
            <a:r>
              <a:rPr lang="en-US" sz="1500" dirty="0" smtClean="0"/>
              <a:t> 250 mg/m2 intravenous infusion If platelets ≥ 150,000/mm3: Within 4 hours after </a:t>
            </a:r>
            <a:r>
              <a:rPr lang="en-US" sz="1500" dirty="0" err="1" smtClean="0"/>
              <a:t>rituximab</a:t>
            </a:r>
            <a:r>
              <a:rPr lang="en-US" sz="1500" dirty="0" smtClean="0"/>
              <a:t> infusion, administer 0.4 </a:t>
            </a:r>
            <a:r>
              <a:rPr lang="en-US" sz="1500" dirty="0" err="1" smtClean="0"/>
              <a:t>mCi</a:t>
            </a:r>
            <a:r>
              <a:rPr lang="en-US" sz="1500" dirty="0" smtClean="0"/>
              <a:t>/kg (14.8 </a:t>
            </a:r>
            <a:r>
              <a:rPr lang="en-US" sz="1500" dirty="0" err="1" smtClean="0"/>
              <a:t>MBq</a:t>
            </a:r>
            <a:r>
              <a:rPr lang="en-US" sz="1500" dirty="0" smtClean="0"/>
              <a:t> per kg) Y-90 </a:t>
            </a:r>
            <a:r>
              <a:rPr lang="en-US" sz="1500" dirty="0" err="1" smtClean="0"/>
              <a:t>Zevalin</a:t>
            </a:r>
            <a:r>
              <a:rPr lang="en-US" sz="1500" dirty="0" smtClean="0"/>
              <a:t> intravenous. If platelets ≥ 100,000 but ≤ 149,000/mm3 in relapsed or refractory patients: Within 4 hours after </a:t>
            </a:r>
            <a:r>
              <a:rPr lang="en-US" sz="1500" dirty="0" err="1" smtClean="0"/>
              <a:t>rituximab</a:t>
            </a:r>
            <a:r>
              <a:rPr lang="en-US" sz="1500" dirty="0" smtClean="0"/>
              <a:t> infusion, administer 0.3 </a:t>
            </a:r>
            <a:r>
              <a:rPr lang="en-US" sz="1500" dirty="0" err="1" smtClean="0"/>
              <a:t>mCi</a:t>
            </a:r>
            <a:r>
              <a:rPr lang="en-US" sz="1500" dirty="0" smtClean="0"/>
              <a:t>/kg (11.1 </a:t>
            </a:r>
            <a:r>
              <a:rPr lang="en-US" sz="1500" dirty="0" err="1" smtClean="0"/>
              <a:t>MBq</a:t>
            </a:r>
            <a:r>
              <a:rPr lang="en-US" sz="1500" dirty="0" smtClean="0"/>
              <a:t> per kg) Y-90 </a:t>
            </a:r>
            <a:r>
              <a:rPr lang="en-US" sz="1500" dirty="0" err="1" smtClean="0"/>
              <a:t>Zevalin</a:t>
            </a:r>
            <a:r>
              <a:rPr lang="en-US" sz="1500" dirty="0" smtClean="0"/>
              <a:t> intravenous. </a:t>
            </a:r>
            <a:r>
              <a:rPr lang="en-US" sz="1500" dirty="0" smtClean="0"/>
              <a:t> 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04800" y="5456238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Contraindications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04800" y="5745162"/>
            <a:ext cx="8229600" cy="274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None.</a:t>
            </a:r>
            <a:endParaRPr lang="en-US" sz="15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28600" y="22098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References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28600" y="2514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algn="just">
              <a:spcBef>
                <a:spcPct val="20000"/>
              </a:spcBef>
              <a:buAutoNum type="arabicPeriod"/>
            </a:pPr>
            <a:r>
              <a:rPr lang="en-US" sz="1500" dirty="0" smtClean="0"/>
              <a:t>http://dailymed.nlm.nih.gov/dailymed/drugInfo.cfm?setid=ccf29429-bf8e-4cce-bd12-1de56853fc5b </a:t>
            </a:r>
            <a:endParaRPr lang="en-US" sz="1500" dirty="0" smtClean="0"/>
          </a:p>
          <a:p>
            <a:pPr marL="342900" indent="-342900" algn="just">
              <a:spcBef>
                <a:spcPct val="20000"/>
              </a:spcBef>
              <a:buAutoNum type="arabicPeriod"/>
            </a:pPr>
            <a:r>
              <a:rPr lang="en-US" sz="1500" dirty="0" smtClean="0"/>
              <a:t>http</a:t>
            </a:r>
            <a:r>
              <a:rPr lang="en-US" sz="1500" dirty="0" smtClean="0"/>
              <a:t>://www.rxlist.com/zevalin-drug.htm</a:t>
            </a:r>
            <a:endParaRPr lang="en-US" sz="15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228600" y="1219200"/>
            <a:ext cx="1905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Drug Interactions</a:t>
            </a:r>
            <a:endParaRPr lang="en-US" sz="1600" b="1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28600" y="15240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No formal drug interaction studies have been performed with </a:t>
            </a:r>
            <a:r>
              <a:rPr lang="en-US" sz="1500" dirty="0" err="1" smtClean="0"/>
              <a:t>Zevalin</a:t>
            </a:r>
            <a:r>
              <a:rPr lang="en-US" sz="1500" dirty="0" smtClean="0"/>
              <a:t>. Patients receiving medications that interfere with platelet function </a:t>
            </a:r>
            <a:r>
              <a:rPr lang="en-US" sz="1500" dirty="0" err="1" smtClean="0"/>
              <a:t>orcoagulation</a:t>
            </a:r>
            <a:r>
              <a:rPr lang="en-US" sz="1500" dirty="0" smtClean="0"/>
              <a:t> should have more frequent laboratory monitoring for thrombocytopenia.</a:t>
            </a:r>
            <a:endParaRPr lang="en-US" sz="1500" dirty="0" smtClean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28600" y="2286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Side- effects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28600" y="5334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Serious Infusion Reactions, prolonged and Severe </a:t>
            </a:r>
            <a:r>
              <a:rPr lang="en-US" sz="1500" dirty="0" err="1" smtClean="0"/>
              <a:t>Cytopenias</a:t>
            </a:r>
            <a:r>
              <a:rPr lang="en-US" sz="1500" dirty="0" smtClean="0"/>
              <a:t>, Severe </a:t>
            </a:r>
            <a:r>
              <a:rPr lang="en-US" sz="1500" dirty="0" err="1" smtClean="0"/>
              <a:t>Cutaneous</a:t>
            </a:r>
            <a:r>
              <a:rPr lang="en-US" sz="1500" dirty="0" smtClean="0"/>
              <a:t> and </a:t>
            </a:r>
            <a:r>
              <a:rPr lang="en-US" sz="1500" dirty="0" err="1" smtClean="0"/>
              <a:t>Mucocutaneous</a:t>
            </a:r>
            <a:r>
              <a:rPr lang="en-US" sz="1500" dirty="0" smtClean="0"/>
              <a:t> Reactions, Leukemia and </a:t>
            </a:r>
            <a:r>
              <a:rPr lang="en-US" sz="1500" dirty="0" err="1" smtClean="0"/>
              <a:t>Myelodysplastic</a:t>
            </a:r>
            <a:r>
              <a:rPr lang="en-US" sz="1500" dirty="0" smtClean="0"/>
              <a:t> Syndrome, </a:t>
            </a:r>
            <a:r>
              <a:rPr lang="en-US" sz="1500" dirty="0" err="1" smtClean="0"/>
              <a:t>Cytopenias</a:t>
            </a:r>
            <a:r>
              <a:rPr lang="en-US" sz="1500" dirty="0" smtClean="0"/>
              <a:t>, fatigue, </a:t>
            </a:r>
            <a:r>
              <a:rPr lang="en-US" sz="1500" dirty="0" err="1" smtClean="0"/>
              <a:t>nasopharyngitis</a:t>
            </a:r>
            <a:r>
              <a:rPr lang="en-US" sz="1500" dirty="0" smtClean="0"/>
              <a:t>, nausea, abdominal pain, asthenia, cough, diarrhea, and pyrexia.</a:t>
            </a:r>
            <a:endParaRPr lang="en-US" sz="15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1439</TotalTime>
  <Words>565</Words>
  <Application>Microsoft Office PowerPoint</Application>
  <PresentationFormat>On-screen Show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Ibritumomab(DB00078) Approved Drug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Lepirudin (DB00001) Approved Drug</dc:title>
  <dc:creator>abc</dc:creator>
  <cp:lastModifiedBy>abc</cp:lastModifiedBy>
  <cp:revision>149</cp:revision>
  <dcterms:created xsi:type="dcterms:W3CDTF">2014-12-19T08:52:54Z</dcterms:created>
  <dcterms:modified xsi:type="dcterms:W3CDTF">2015-01-12T11:20:45Z</dcterms:modified>
</cp:coreProperties>
</file>