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61" r:id="rId3"/>
    <p:sldId id="262" r:id="rId4"/>
    <p:sldId id="266" r:id="rId5"/>
    <p:sldId id="267" r:id="rId6"/>
    <p:sldId id="268" r:id="rId7"/>
    <p:sldId id="263" r:id="rId8"/>
    <p:sldId id="265" r:id="rId9"/>
    <p:sldId id="256" r:id="rId10"/>
    <p:sldId id="257" r:id="rId11"/>
    <p:sldId id="25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50" d="100"/>
          <a:sy n="50" d="100"/>
        </p:scale>
        <p:origin x="-1267" y="-19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D61346-9474-491C-9C6F-CCD0C912C894}" type="datetimeFigureOut">
              <a:rPr lang="en-IN" smtClean="0"/>
              <a:pPr/>
              <a:t>11-01-2015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A34F79-405D-4AE8-8579-96A3E884DEF6}" type="slidenum">
              <a:rPr lang="en-IN" smtClean="0"/>
              <a:pPr/>
              <a:t>‹#›</a:t>
            </a:fld>
            <a:endParaRPr lang="en-IN"/>
          </a:p>
        </p:txBody>
      </p:sp>
    </p:spTree>
    <p:extLst>
      <p:ext uri="{BB962C8B-B14F-4D97-AF65-F5344CB8AC3E}">
        <p14:creationId xmlns:p14="http://schemas.microsoft.com/office/powerpoint/2010/main" val="2922045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66DD4D-E07C-4415-881F-C69D97964C07}"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306762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6DD4D-E07C-4415-881F-C69D97964C07}"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1510021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6DD4D-E07C-4415-881F-C69D97964C07}"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354756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6DD4D-E07C-4415-881F-C69D97964C07}"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989693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66DD4D-E07C-4415-881F-C69D97964C07}" type="datetimeFigureOut">
              <a:rPr lang="en-US" smtClean="0"/>
              <a:pPr/>
              <a:t>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1578406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66DD4D-E07C-4415-881F-C69D97964C07}"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8718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66DD4D-E07C-4415-881F-C69D97964C07}" type="datetimeFigureOut">
              <a:rPr lang="en-US" smtClean="0"/>
              <a:pPr/>
              <a:t>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81280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66DD4D-E07C-4415-881F-C69D97964C07}" type="datetimeFigureOut">
              <a:rPr lang="en-US" smtClean="0"/>
              <a:pPr/>
              <a:t>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418793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66DD4D-E07C-4415-881F-C69D97964C07}" type="datetimeFigureOut">
              <a:rPr lang="en-US" smtClean="0"/>
              <a:pPr/>
              <a:t>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2538482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66DD4D-E07C-4415-881F-C69D97964C07}"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2638131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66DD4D-E07C-4415-881F-C69D97964C07}" type="datetimeFigureOut">
              <a:rPr lang="en-US" smtClean="0"/>
              <a:pPr/>
              <a:t>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5CAED-F1F7-4714-9184-E96849E09A97}" type="slidenum">
              <a:rPr lang="en-US" smtClean="0"/>
              <a:pPr/>
              <a:t>‹#›</a:t>
            </a:fld>
            <a:endParaRPr lang="en-US"/>
          </a:p>
        </p:txBody>
      </p:sp>
    </p:spTree>
    <p:extLst>
      <p:ext uri="{BB962C8B-B14F-4D97-AF65-F5344CB8AC3E}">
        <p14:creationId xmlns:p14="http://schemas.microsoft.com/office/powerpoint/2010/main" val="301673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6DD4D-E07C-4415-881F-C69D97964C07}" type="datetimeFigureOut">
              <a:rPr lang="en-US" smtClean="0"/>
              <a:pPr/>
              <a:t>1/11/2015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5CAED-F1F7-4714-9184-E96849E09A97}" type="slidenum">
              <a:rPr lang="en-US" smtClean="0"/>
              <a:pPr/>
              <a:t>‹#›</a:t>
            </a:fld>
            <a:endParaRPr lang="en-US"/>
          </a:p>
        </p:txBody>
      </p:sp>
    </p:spTree>
    <p:extLst>
      <p:ext uri="{BB962C8B-B14F-4D97-AF65-F5344CB8AC3E}">
        <p14:creationId xmlns:p14="http://schemas.microsoft.com/office/powerpoint/2010/main" val="3173775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858320"/>
            <a:ext cx="4572000" cy="830997"/>
          </a:xfrm>
          <a:prstGeom prst="rect">
            <a:avLst/>
          </a:prstGeom>
        </p:spPr>
        <p:txBody>
          <a:bodyPr>
            <a:spAutoFit/>
          </a:bodyPr>
          <a:lstStyle/>
          <a:p>
            <a:r>
              <a:rPr lang="en-US" sz="2400" dirty="0" smtClean="0"/>
              <a:t>ID DB06186 						</a:t>
            </a:r>
            <a:endParaRPr lang="en-US" sz="2400" dirty="0"/>
          </a:p>
        </p:txBody>
      </p:sp>
      <p:sp>
        <p:nvSpPr>
          <p:cNvPr id="5" name="Rectangle 4"/>
          <p:cNvSpPr/>
          <p:nvPr/>
        </p:nvSpPr>
        <p:spPr>
          <a:xfrm>
            <a:off x="381000" y="2076510"/>
            <a:ext cx="4572000" cy="830997"/>
          </a:xfrm>
          <a:prstGeom prst="rect">
            <a:avLst/>
          </a:prstGeom>
        </p:spPr>
        <p:txBody>
          <a:bodyPr>
            <a:spAutoFit/>
          </a:bodyPr>
          <a:lstStyle/>
          <a:p>
            <a:r>
              <a:rPr lang="en-US" sz="2400" dirty="0" smtClean="0"/>
              <a:t>IPILIMUMAB 		</a:t>
            </a:r>
          </a:p>
          <a:p>
            <a:endParaRPr lang="en-US" sz="2400" dirty="0"/>
          </a:p>
        </p:txBody>
      </p:sp>
      <p:sp>
        <p:nvSpPr>
          <p:cNvPr id="6" name="TextBox 5"/>
          <p:cNvSpPr txBox="1"/>
          <p:nvPr/>
        </p:nvSpPr>
        <p:spPr>
          <a:xfrm>
            <a:off x="381000" y="5181600"/>
            <a:ext cx="5181600" cy="1200329"/>
          </a:xfrm>
          <a:prstGeom prst="rect">
            <a:avLst/>
          </a:prstGeom>
          <a:noFill/>
        </p:spPr>
        <p:txBody>
          <a:bodyPr wrap="square" rtlCol="0">
            <a:spAutoFit/>
          </a:bodyPr>
          <a:lstStyle/>
          <a:p>
            <a:r>
              <a:rPr lang="en-IN" sz="2400" dirty="0" smtClean="0"/>
              <a:t>CATEGORY</a:t>
            </a:r>
          </a:p>
          <a:p>
            <a:r>
              <a:rPr lang="en-IN" sz="2400" dirty="0" err="1" smtClean="0"/>
              <a:t>Antineoplastic</a:t>
            </a:r>
            <a:r>
              <a:rPr lang="en-IN" sz="2400" dirty="0" smtClean="0"/>
              <a:t> Agents and Monoclonal antibodies</a:t>
            </a:r>
            <a:endParaRPr lang="en-IN" sz="2400" dirty="0"/>
          </a:p>
        </p:txBody>
      </p:sp>
      <p:sp>
        <p:nvSpPr>
          <p:cNvPr id="2" name="Rectangle 1"/>
          <p:cNvSpPr/>
          <p:nvPr/>
        </p:nvSpPr>
        <p:spPr>
          <a:xfrm>
            <a:off x="381000" y="2999840"/>
            <a:ext cx="3063659" cy="461665"/>
          </a:xfrm>
          <a:prstGeom prst="rect">
            <a:avLst/>
          </a:prstGeom>
        </p:spPr>
        <p:txBody>
          <a:bodyPr wrap="none">
            <a:spAutoFit/>
          </a:bodyPr>
          <a:lstStyle/>
          <a:p>
            <a:r>
              <a:rPr lang="en-US" sz="2400" dirty="0"/>
              <a:t>C</a:t>
            </a:r>
            <a:r>
              <a:rPr lang="en-US" sz="2400" baseline="-25000" dirty="0"/>
              <a:t>6572</a:t>
            </a:r>
            <a:r>
              <a:rPr lang="en-US" sz="2400" dirty="0"/>
              <a:t>H</a:t>
            </a:r>
            <a:r>
              <a:rPr lang="en-US" sz="2400" baseline="-25000" dirty="0"/>
              <a:t>10126</a:t>
            </a:r>
            <a:r>
              <a:rPr lang="en-US" sz="2400" dirty="0"/>
              <a:t>N</a:t>
            </a:r>
            <a:r>
              <a:rPr lang="en-US" sz="2400" baseline="-25000" dirty="0"/>
              <a:t>1734</a:t>
            </a:r>
            <a:r>
              <a:rPr lang="en-US" sz="2400" dirty="0"/>
              <a:t>O</a:t>
            </a:r>
            <a:r>
              <a:rPr lang="en-US" sz="2400" baseline="-25000" dirty="0"/>
              <a:t>2080</a:t>
            </a:r>
            <a:r>
              <a:rPr lang="en-US" sz="2400" dirty="0"/>
              <a:t>S</a:t>
            </a:r>
            <a:r>
              <a:rPr lang="en-US" sz="2400" baseline="-25000" dirty="0"/>
              <a:t>40</a:t>
            </a:r>
            <a:endParaRPr lang="en-US" sz="2400" dirty="0"/>
          </a:p>
        </p:txBody>
      </p:sp>
      <p:sp>
        <p:nvSpPr>
          <p:cNvPr id="3" name="Rectangle 2"/>
          <p:cNvSpPr/>
          <p:nvPr/>
        </p:nvSpPr>
        <p:spPr>
          <a:xfrm>
            <a:off x="381000" y="3515380"/>
            <a:ext cx="1196161" cy="461665"/>
          </a:xfrm>
          <a:prstGeom prst="rect">
            <a:avLst/>
          </a:prstGeom>
        </p:spPr>
        <p:txBody>
          <a:bodyPr wrap="none">
            <a:spAutoFit/>
          </a:bodyPr>
          <a:lstStyle/>
          <a:p>
            <a:r>
              <a:rPr lang="en-US" sz="2400" dirty="0"/>
              <a:t>148 </a:t>
            </a:r>
            <a:r>
              <a:rPr lang="en-US" sz="2400" dirty="0" err="1"/>
              <a:t>kDa</a:t>
            </a:r>
            <a:endParaRPr lang="en-US" sz="2400" dirty="0"/>
          </a:p>
        </p:txBody>
      </p:sp>
    </p:spTree>
    <p:extLst>
      <p:ext uri="{BB962C8B-B14F-4D97-AF65-F5344CB8AC3E}">
        <p14:creationId xmlns:p14="http://schemas.microsoft.com/office/powerpoint/2010/main" val="1160000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952143"/>
            <a:ext cx="8991600" cy="3170099"/>
          </a:xfrm>
          <a:prstGeom prst="rect">
            <a:avLst/>
          </a:prstGeom>
        </p:spPr>
        <p:txBody>
          <a:bodyPr wrap="square">
            <a:spAutoFit/>
          </a:bodyPr>
          <a:lstStyle/>
          <a:p>
            <a:r>
              <a:rPr lang="en-US" sz="2000" dirty="0" smtClean="0"/>
              <a:t>VIAL</a:t>
            </a:r>
          </a:p>
          <a:p>
            <a:endParaRPr lang="en-US" sz="2000" dirty="0" smtClean="0"/>
          </a:p>
          <a:p>
            <a:r>
              <a:rPr lang="en-IN" sz="2000" dirty="0" smtClean="0"/>
              <a:t>YERVOY is a sterile, preservative-free, clear to slightly opalescent, </a:t>
            </a:r>
            <a:r>
              <a:rPr lang="en-IN" sz="2000" dirty="0" err="1" smtClean="0"/>
              <a:t>colorless</a:t>
            </a:r>
            <a:r>
              <a:rPr lang="en-IN" sz="2000" dirty="0" smtClean="0"/>
              <a:t> to pale-yellow solution for intravenous infusion, which may contain a small amount of visible translucent-</a:t>
            </a:r>
            <a:r>
              <a:rPr lang="en-IN" sz="2000" dirty="0" err="1" smtClean="0"/>
              <a:t>towhite</a:t>
            </a:r>
            <a:r>
              <a:rPr lang="en-IN" sz="2000" dirty="0" smtClean="0"/>
              <a:t>, amorphous </a:t>
            </a:r>
            <a:r>
              <a:rPr lang="en-IN" sz="2000" dirty="0" err="1" smtClean="0"/>
              <a:t>ipilimumab</a:t>
            </a:r>
            <a:r>
              <a:rPr lang="en-IN" sz="2000" dirty="0" smtClean="0"/>
              <a:t> particulates. It is supplied in single-use vials of 50 mg/10 </a:t>
            </a:r>
            <a:r>
              <a:rPr lang="en-IN" sz="2000" dirty="0" err="1" smtClean="0"/>
              <a:t>mL</a:t>
            </a:r>
            <a:r>
              <a:rPr lang="en-IN" sz="2000" dirty="0" smtClean="0"/>
              <a:t> and 200 mg/40 </a:t>
            </a:r>
            <a:r>
              <a:rPr lang="en-IN" sz="2000" dirty="0" err="1" smtClean="0"/>
              <a:t>mL.</a:t>
            </a:r>
            <a:r>
              <a:rPr lang="en-IN" sz="2000" dirty="0" smtClean="0"/>
              <a:t> Each </a:t>
            </a:r>
            <a:r>
              <a:rPr lang="en-IN" sz="2000" dirty="0" err="1" smtClean="0"/>
              <a:t>milliliter</a:t>
            </a:r>
            <a:r>
              <a:rPr lang="en-IN" sz="2000" dirty="0" smtClean="0"/>
              <a:t> contains 5 mg of </a:t>
            </a:r>
            <a:r>
              <a:rPr lang="en-IN" sz="2000" dirty="0" err="1" smtClean="0"/>
              <a:t>ipilimumab</a:t>
            </a:r>
            <a:r>
              <a:rPr lang="en-IN" sz="2000" dirty="0" smtClean="0"/>
              <a:t> and the following inactive ingredients: </a:t>
            </a:r>
            <a:r>
              <a:rPr lang="en-IN" sz="2000" dirty="0" err="1" smtClean="0"/>
              <a:t>diethylene</a:t>
            </a:r>
            <a:r>
              <a:rPr lang="en-IN" sz="2000" dirty="0" smtClean="0"/>
              <a:t> </a:t>
            </a:r>
            <a:r>
              <a:rPr lang="en-IN" sz="2000" dirty="0" err="1" smtClean="0"/>
              <a:t>triamine</a:t>
            </a:r>
            <a:r>
              <a:rPr lang="en-IN" sz="2000" dirty="0" smtClean="0"/>
              <a:t> </a:t>
            </a:r>
            <a:r>
              <a:rPr lang="en-IN" sz="2000" dirty="0" err="1" smtClean="0"/>
              <a:t>pentaacetic</a:t>
            </a:r>
            <a:r>
              <a:rPr lang="en-IN" sz="2000" dirty="0" smtClean="0"/>
              <a:t> acid (DTPA) (0.04 mg), </a:t>
            </a:r>
            <a:r>
              <a:rPr lang="en-IN" sz="2000" dirty="0" err="1" smtClean="0"/>
              <a:t>mannitol</a:t>
            </a:r>
            <a:r>
              <a:rPr lang="en-IN" sz="2000" dirty="0" smtClean="0"/>
              <a:t> (10 mg), </a:t>
            </a:r>
            <a:r>
              <a:rPr lang="en-IN" sz="2000" dirty="0" err="1" smtClean="0"/>
              <a:t>polysorbate</a:t>
            </a:r>
            <a:r>
              <a:rPr lang="en-IN" sz="2000" dirty="0" smtClean="0"/>
              <a:t> 80 (vegetable origin) (0.1 mg), sodium chloride (5.85 mg), </a:t>
            </a:r>
            <a:r>
              <a:rPr lang="en-IN" sz="2000" dirty="0" err="1" smtClean="0"/>
              <a:t>tris</a:t>
            </a:r>
            <a:r>
              <a:rPr lang="en-IN" sz="2000" dirty="0" smtClean="0"/>
              <a:t> hydrochloride (3.15 mg), and Water for Injection, USP at a pH of 7.</a:t>
            </a:r>
            <a:endParaRPr lang="en-US" sz="2000" dirty="0"/>
          </a:p>
        </p:txBody>
      </p:sp>
      <p:sp>
        <p:nvSpPr>
          <p:cNvPr id="6" name="Rectangle 5"/>
          <p:cNvSpPr/>
          <p:nvPr/>
        </p:nvSpPr>
        <p:spPr>
          <a:xfrm>
            <a:off x="0" y="4126468"/>
            <a:ext cx="9116518" cy="400110"/>
          </a:xfrm>
          <a:prstGeom prst="rect">
            <a:avLst/>
          </a:prstGeom>
        </p:spPr>
        <p:txBody>
          <a:bodyPr wrap="square">
            <a:spAutoFit/>
          </a:bodyPr>
          <a:lstStyle/>
          <a:p>
            <a:r>
              <a:rPr lang="en-US" sz="2000" dirty="0" smtClean="0"/>
              <a:t>HALF-LIFE: </a:t>
            </a:r>
            <a:r>
              <a:rPr lang="en-IN" sz="2000" dirty="0" smtClean="0"/>
              <a:t>15.4 days</a:t>
            </a:r>
            <a:endParaRPr lang="en-US" sz="2000" dirty="0" smtClean="0"/>
          </a:p>
        </p:txBody>
      </p:sp>
      <p:sp>
        <p:nvSpPr>
          <p:cNvPr id="8" name="TextBox 7"/>
          <p:cNvSpPr txBox="1"/>
          <p:nvPr/>
        </p:nvSpPr>
        <p:spPr>
          <a:xfrm>
            <a:off x="0" y="4964668"/>
            <a:ext cx="4876800" cy="400110"/>
          </a:xfrm>
          <a:prstGeom prst="rect">
            <a:avLst/>
          </a:prstGeom>
          <a:noFill/>
        </p:spPr>
        <p:txBody>
          <a:bodyPr wrap="square" rtlCol="0">
            <a:spAutoFit/>
          </a:bodyPr>
          <a:lstStyle/>
          <a:p>
            <a:r>
              <a:rPr lang="en-IN" sz="2000" dirty="0" smtClean="0"/>
              <a:t>CLEARANCE: </a:t>
            </a:r>
            <a:r>
              <a:rPr lang="it-IT" sz="2000" dirty="0" smtClean="0"/>
              <a:t>16.8 mL/h</a:t>
            </a:r>
            <a:endParaRPr lang="en-IN" sz="2000" dirty="0"/>
          </a:p>
        </p:txBody>
      </p:sp>
    </p:spTree>
    <p:extLst>
      <p:ext uri="{BB962C8B-B14F-4D97-AF65-F5344CB8AC3E}">
        <p14:creationId xmlns:p14="http://schemas.microsoft.com/office/powerpoint/2010/main" val="2504862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1938278"/>
            <a:ext cx="8839200" cy="2862322"/>
          </a:xfrm>
          <a:prstGeom prst="rect">
            <a:avLst/>
          </a:prstGeom>
        </p:spPr>
        <p:txBody>
          <a:bodyPr wrap="square">
            <a:spAutoFit/>
          </a:bodyPr>
          <a:lstStyle/>
          <a:p>
            <a:r>
              <a:rPr lang="en-US" sz="2000" dirty="0" smtClean="0"/>
              <a:t>ADVERSE REACTION:</a:t>
            </a:r>
          </a:p>
          <a:p>
            <a:endParaRPr lang="en-US" sz="2000" dirty="0" smtClean="0"/>
          </a:p>
          <a:p>
            <a:r>
              <a:rPr lang="en-IN" sz="2000" dirty="0" err="1" smtClean="0"/>
              <a:t>Diarrhea</a:t>
            </a:r>
            <a:r>
              <a:rPr lang="en-IN" sz="2000" dirty="0" smtClean="0"/>
              <a:t>, increased bowel movements, black or bloody stools, stomach tenderness;</a:t>
            </a:r>
          </a:p>
          <a:p>
            <a:r>
              <a:rPr lang="en-IN" sz="2000" dirty="0" smtClean="0"/>
              <a:t>pain in your upper stomach, dark urine, jaundice (yellowing of the skin or eyes), easy bruising or bleeding; unusual muscle weakness, numbness or tingling in your hands or feet; unusual headaches, feeling cold or tired, weight gain, dizzy spells, mood changes, irritability, confusion; mouth sores, skin rash with or without itching, blistering or peeling, skin sores with bleeding; or eye pain, or vision problems</a:t>
            </a:r>
            <a:endParaRPr lang="en-US" sz="2000" dirty="0"/>
          </a:p>
        </p:txBody>
      </p:sp>
    </p:spTree>
    <p:extLst>
      <p:ext uri="{BB962C8B-B14F-4D97-AF65-F5344CB8AC3E}">
        <p14:creationId xmlns:p14="http://schemas.microsoft.com/office/powerpoint/2010/main" val="1067944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175808"/>
            <a:ext cx="8915400" cy="1938992"/>
          </a:xfrm>
          <a:prstGeom prst="rect">
            <a:avLst/>
          </a:prstGeom>
        </p:spPr>
        <p:txBody>
          <a:bodyPr wrap="square">
            <a:spAutoFit/>
          </a:bodyPr>
          <a:lstStyle/>
          <a:p>
            <a:r>
              <a:rPr lang="en-US" sz="2000" dirty="0" smtClean="0"/>
              <a:t>REFERENCES</a:t>
            </a:r>
          </a:p>
          <a:p>
            <a:pPr marL="285750" indent="-285750">
              <a:buFont typeface="Arial" panose="020B0604020202020204" pitchFamily="34" charset="0"/>
              <a:buChar char="•"/>
            </a:pPr>
            <a:r>
              <a:rPr lang="en-US" sz="2000" dirty="0" err="1" smtClean="0"/>
              <a:t>Ribas</a:t>
            </a:r>
            <a:r>
              <a:rPr lang="en-US" sz="2000" dirty="0" smtClean="0"/>
              <a:t> </a:t>
            </a:r>
            <a:r>
              <a:rPr lang="en-US" sz="2000" dirty="0"/>
              <a:t>A: Tumor immunotherapy directed at PD-1. N </a:t>
            </a:r>
            <a:r>
              <a:rPr lang="en-US" sz="2000" dirty="0" err="1"/>
              <a:t>Engl</a:t>
            </a:r>
            <a:r>
              <a:rPr lang="en-US" sz="2000" dirty="0"/>
              <a:t> J Med. 2012 Jun 28;366(26):2517-9. </a:t>
            </a:r>
            <a:r>
              <a:rPr lang="en-US" sz="2000" dirty="0" err="1"/>
              <a:t>doi</a:t>
            </a:r>
            <a:r>
              <a:rPr lang="en-US" sz="2000" dirty="0"/>
              <a:t>: 10.1056/NEJMe1205943. </a:t>
            </a:r>
            <a:r>
              <a:rPr lang="en-US" sz="2000" dirty="0" err="1"/>
              <a:t>Epub</a:t>
            </a:r>
            <a:r>
              <a:rPr lang="en-US" sz="2000" dirty="0"/>
              <a:t> 2012 Jun </a:t>
            </a:r>
            <a:r>
              <a:rPr lang="en-US" sz="2000" dirty="0" smtClean="0"/>
              <a:t>2 </a:t>
            </a:r>
            <a:endParaRPr lang="en-US" sz="2000" dirty="0"/>
          </a:p>
          <a:p>
            <a:pPr marL="285750" indent="-285750">
              <a:buFont typeface="Arial" panose="020B0604020202020204" pitchFamily="34" charset="0"/>
              <a:buChar char="•"/>
            </a:pPr>
            <a:r>
              <a:rPr lang="en-US" sz="2000" dirty="0"/>
              <a:t>http://www.bmscanada.ca/static/products/en/pm_pdf/Yervoy_EN_PM.pdf</a:t>
            </a:r>
          </a:p>
          <a:p>
            <a:pPr marL="285750" indent="-285750">
              <a:buFont typeface="Arial" panose="020B0604020202020204" pitchFamily="34" charset="0"/>
              <a:buChar char="•"/>
            </a:pPr>
            <a:r>
              <a:rPr lang="en-US" sz="2000" dirty="0"/>
              <a:t>http://www.accessdata.fda.gov/scripts/cder/drugsatfda/index.cfm?fuseaction=Search.DrugDetails</a:t>
            </a:r>
          </a:p>
        </p:txBody>
      </p:sp>
    </p:spTree>
    <p:extLst>
      <p:ext uri="{BB962C8B-B14F-4D97-AF65-F5344CB8AC3E}">
        <p14:creationId xmlns:p14="http://schemas.microsoft.com/office/powerpoint/2010/main" val="330811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383268"/>
            <a:ext cx="1578830" cy="400110"/>
          </a:xfrm>
          <a:prstGeom prst="rect">
            <a:avLst/>
          </a:prstGeom>
        </p:spPr>
        <p:txBody>
          <a:bodyPr wrap="none">
            <a:spAutoFit/>
          </a:bodyPr>
          <a:lstStyle/>
          <a:p>
            <a:r>
              <a:rPr lang="en-US" sz="2000" dirty="0" smtClean="0"/>
              <a:t>DESCRIPTION</a:t>
            </a:r>
            <a:endParaRPr lang="en-US" sz="2000" dirty="0"/>
          </a:p>
        </p:txBody>
      </p:sp>
      <p:sp>
        <p:nvSpPr>
          <p:cNvPr id="5" name="Rectangle 4"/>
          <p:cNvSpPr/>
          <p:nvPr/>
        </p:nvSpPr>
        <p:spPr>
          <a:xfrm>
            <a:off x="228600" y="3593068"/>
            <a:ext cx="1424557" cy="400110"/>
          </a:xfrm>
          <a:prstGeom prst="rect">
            <a:avLst/>
          </a:prstGeom>
        </p:spPr>
        <p:txBody>
          <a:bodyPr wrap="none">
            <a:spAutoFit/>
          </a:bodyPr>
          <a:lstStyle/>
          <a:p>
            <a:r>
              <a:rPr lang="en-US" sz="2000" dirty="0" smtClean="0"/>
              <a:t>INDICATION</a:t>
            </a:r>
            <a:endParaRPr lang="en-US" sz="2000" dirty="0"/>
          </a:p>
        </p:txBody>
      </p:sp>
      <p:sp>
        <p:nvSpPr>
          <p:cNvPr id="6" name="Rectangle 5"/>
          <p:cNvSpPr/>
          <p:nvPr/>
        </p:nvSpPr>
        <p:spPr>
          <a:xfrm>
            <a:off x="228600" y="1818144"/>
            <a:ext cx="8763000" cy="1323439"/>
          </a:xfrm>
          <a:prstGeom prst="rect">
            <a:avLst/>
          </a:prstGeom>
        </p:spPr>
        <p:txBody>
          <a:bodyPr wrap="square">
            <a:spAutoFit/>
          </a:bodyPr>
          <a:lstStyle/>
          <a:p>
            <a:r>
              <a:rPr lang="en-US" sz="2000" dirty="0" err="1" smtClean="0"/>
              <a:t>Ipilimumab</a:t>
            </a:r>
            <a:r>
              <a:rPr lang="en-US" sz="2000" dirty="0" smtClean="0"/>
              <a:t>, a recombinant human monoclonal antibody (IgG1 kappa </a:t>
            </a:r>
            <a:r>
              <a:rPr lang="en-US" sz="2000" dirty="0" err="1" smtClean="0"/>
              <a:t>immunoglobin</a:t>
            </a:r>
            <a:r>
              <a:rPr lang="en-US" sz="2000" dirty="0" smtClean="0"/>
              <a:t>), is an </a:t>
            </a:r>
            <a:r>
              <a:rPr lang="en-US" sz="2000" dirty="0" err="1" smtClean="0"/>
              <a:t>antineoplastic</a:t>
            </a:r>
            <a:r>
              <a:rPr lang="en-US" sz="2000" dirty="0" smtClean="0"/>
              <a:t> agent developed by Bristol-Myers Squibb and </a:t>
            </a:r>
            <a:r>
              <a:rPr lang="en-US" sz="2000" dirty="0" err="1" smtClean="0"/>
              <a:t>Medarex</a:t>
            </a:r>
            <a:r>
              <a:rPr lang="en-US" sz="2000" dirty="0" smtClean="0"/>
              <a:t> for the treatment of </a:t>
            </a:r>
            <a:r>
              <a:rPr lang="en-US" sz="2000" dirty="0" err="1" smtClean="0"/>
              <a:t>unresectable</a:t>
            </a:r>
            <a:r>
              <a:rPr lang="en-US" sz="2000" dirty="0" smtClean="0"/>
              <a:t> or metastatic melanoma in adults. </a:t>
            </a:r>
            <a:r>
              <a:rPr lang="en-US" sz="2000" dirty="0" err="1" smtClean="0"/>
              <a:t>Ipilimumab</a:t>
            </a:r>
            <a:r>
              <a:rPr lang="en-US" sz="2000" dirty="0" smtClean="0"/>
              <a:t> received FDA approved on March 25, 2011.</a:t>
            </a:r>
            <a:endParaRPr lang="en-US" sz="2000" dirty="0"/>
          </a:p>
        </p:txBody>
      </p:sp>
      <p:sp>
        <p:nvSpPr>
          <p:cNvPr id="2" name="Rectangle 1"/>
          <p:cNvSpPr/>
          <p:nvPr/>
        </p:nvSpPr>
        <p:spPr>
          <a:xfrm>
            <a:off x="228600" y="4126468"/>
            <a:ext cx="8915400" cy="707886"/>
          </a:xfrm>
          <a:prstGeom prst="rect">
            <a:avLst/>
          </a:prstGeom>
        </p:spPr>
        <p:txBody>
          <a:bodyPr wrap="square">
            <a:spAutoFit/>
          </a:bodyPr>
          <a:lstStyle/>
          <a:p>
            <a:r>
              <a:rPr lang="en-IN" sz="2000" dirty="0" err="1" smtClean="0"/>
              <a:t>Ipilimumab</a:t>
            </a:r>
            <a:r>
              <a:rPr lang="en-IN" sz="2000" dirty="0" smtClean="0"/>
              <a:t> is indicated for the treatment of </a:t>
            </a:r>
            <a:r>
              <a:rPr lang="en-IN" sz="2000" dirty="0" err="1" smtClean="0"/>
              <a:t>unresectable</a:t>
            </a:r>
            <a:r>
              <a:rPr lang="en-IN" sz="2000" dirty="0" smtClean="0"/>
              <a:t> or metastatic melanoma in adults.</a:t>
            </a:r>
            <a:endParaRPr lang="en-US" sz="2000" dirty="0"/>
          </a:p>
        </p:txBody>
      </p:sp>
    </p:spTree>
    <p:extLst>
      <p:ext uri="{BB962C8B-B14F-4D97-AF65-F5344CB8AC3E}">
        <p14:creationId xmlns:p14="http://schemas.microsoft.com/office/powerpoint/2010/main" val="194262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2567369" cy="400110"/>
          </a:xfrm>
          <a:prstGeom prst="rect">
            <a:avLst/>
          </a:prstGeom>
        </p:spPr>
        <p:txBody>
          <a:bodyPr wrap="none">
            <a:spAutoFit/>
          </a:bodyPr>
          <a:lstStyle/>
          <a:p>
            <a:r>
              <a:rPr lang="en-US" sz="2000" dirty="0" smtClean="0"/>
              <a:t>PHARMACODYNAMICS</a:t>
            </a:r>
            <a:endParaRPr lang="en-US" sz="2000" dirty="0"/>
          </a:p>
        </p:txBody>
      </p:sp>
      <p:sp>
        <p:nvSpPr>
          <p:cNvPr id="5" name="Rectangle 4"/>
          <p:cNvSpPr/>
          <p:nvPr/>
        </p:nvSpPr>
        <p:spPr>
          <a:xfrm>
            <a:off x="228600" y="3821668"/>
            <a:ext cx="2752292" cy="400110"/>
          </a:xfrm>
          <a:prstGeom prst="rect">
            <a:avLst/>
          </a:prstGeom>
        </p:spPr>
        <p:txBody>
          <a:bodyPr wrap="none">
            <a:spAutoFit/>
          </a:bodyPr>
          <a:lstStyle/>
          <a:p>
            <a:r>
              <a:rPr lang="en-US" sz="2000" dirty="0" smtClean="0"/>
              <a:t>MECHANISM OF ACTION</a:t>
            </a:r>
            <a:endParaRPr lang="en-US" sz="2000" dirty="0"/>
          </a:p>
        </p:txBody>
      </p:sp>
      <p:sp>
        <p:nvSpPr>
          <p:cNvPr id="2" name="Rectangle 1"/>
          <p:cNvSpPr/>
          <p:nvPr/>
        </p:nvSpPr>
        <p:spPr>
          <a:xfrm>
            <a:off x="228600" y="533400"/>
            <a:ext cx="8610600" cy="3170099"/>
          </a:xfrm>
          <a:prstGeom prst="rect">
            <a:avLst/>
          </a:prstGeom>
        </p:spPr>
        <p:txBody>
          <a:bodyPr wrap="square">
            <a:spAutoFit/>
          </a:bodyPr>
          <a:lstStyle/>
          <a:p>
            <a:r>
              <a:rPr lang="en-IN" sz="2000" dirty="0" smtClean="0"/>
              <a:t>The </a:t>
            </a:r>
            <a:r>
              <a:rPr lang="en-IN" sz="2000" dirty="0" err="1" smtClean="0"/>
              <a:t>pharmacodynamics</a:t>
            </a:r>
            <a:r>
              <a:rPr lang="en-IN" sz="2000" dirty="0" smtClean="0"/>
              <a:t> of </a:t>
            </a:r>
            <a:r>
              <a:rPr lang="en-IN" sz="2000" dirty="0" err="1" smtClean="0"/>
              <a:t>Ipilimumab</a:t>
            </a:r>
            <a:r>
              <a:rPr lang="en-IN" sz="2000" dirty="0" smtClean="0"/>
              <a:t> are not completely understood. In melanoma patients receiving </a:t>
            </a:r>
            <a:r>
              <a:rPr lang="en-IN" sz="2000" dirty="0" err="1" smtClean="0"/>
              <a:t>Ipilimumab</a:t>
            </a:r>
            <a:r>
              <a:rPr lang="en-IN" sz="2000" dirty="0" smtClean="0"/>
              <a:t>, the mean peripheral blood absolute lymphocyte counts (ALC) increased throughout the induction dosing period. This increase occurred in a dose-dependent fashion in Phase 2 studies. &amp;#13; </a:t>
            </a:r>
            <a:r>
              <a:rPr lang="en-IN" sz="2000" dirty="0" err="1" smtClean="0"/>
              <a:t>Ipilimumab</a:t>
            </a:r>
            <a:r>
              <a:rPr lang="en-IN" sz="2000" dirty="0" smtClean="0"/>
              <a:t> given with or without gp100 at 3 mg/kg increased ALC throughout the induction dosing period, but no meaningful change in ALC occurred in the control group who received an investigational peptide vaccine alone. &amp;#13; Furthermore, </a:t>
            </a:r>
            <a:r>
              <a:rPr lang="en-IN" sz="2000" dirty="0" err="1" smtClean="0"/>
              <a:t>ipilimumab</a:t>
            </a:r>
            <a:r>
              <a:rPr lang="en-IN" sz="2000" dirty="0" smtClean="0"/>
              <a:t> binds to CTLA-4 with high affinity (</a:t>
            </a:r>
            <a:r>
              <a:rPr lang="en-IN" sz="2000" dirty="0" err="1" smtClean="0"/>
              <a:t>Kd</a:t>
            </a:r>
            <a:r>
              <a:rPr lang="en-IN" sz="2000" dirty="0" smtClean="0"/>
              <a:t> = 5.24 Â± 3.62 </a:t>
            </a:r>
            <a:r>
              <a:rPr lang="en-IN" sz="2000" dirty="0" err="1" smtClean="0"/>
              <a:t>nM</a:t>
            </a:r>
            <a:r>
              <a:rPr lang="en-IN" sz="2000" dirty="0" smtClean="0"/>
              <a:t>). As a result, </a:t>
            </a:r>
            <a:r>
              <a:rPr lang="en-IN" sz="2000" dirty="0" err="1" smtClean="0"/>
              <a:t>ligands</a:t>
            </a:r>
            <a:r>
              <a:rPr lang="en-IN" sz="2000" dirty="0" smtClean="0"/>
              <a:t> CD80 and CD86 are blocked from binding to CTLA-4 with a minimum EC50 value of 0.2 Î¼g/</a:t>
            </a:r>
            <a:r>
              <a:rPr lang="en-IN" sz="2000" dirty="0" err="1" smtClean="0"/>
              <a:t>mL.</a:t>
            </a:r>
            <a:endParaRPr lang="en-US" sz="2000" dirty="0"/>
          </a:p>
        </p:txBody>
      </p:sp>
      <p:sp>
        <p:nvSpPr>
          <p:cNvPr id="3" name="Rectangle 2"/>
          <p:cNvSpPr/>
          <p:nvPr/>
        </p:nvSpPr>
        <p:spPr>
          <a:xfrm>
            <a:off x="228600" y="4191000"/>
            <a:ext cx="8305800" cy="2554545"/>
          </a:xfrm>
          <a:prstGeom prst="rect">
            <a:avLst/>
          </a:prstGeom>
        </p:spPr>
        <p:txBody>
          <a:bodyPr wrap="square">
            <a:spAutoFit/>
          </a:bodyPr>
          <a:lstStyle/>
          <a:p>
            <a:r>
              <a:rPr lang="en-IN" sz="2000" dirty="0" err="1" smtClean="0"/>
              <a:t>Ipilimumab</a:t>
            </a:r>
            <a:r>
              <a:rPr lang="en-IN" sz="2000" dirty="0" smtClean="0"/>
              <a:t> is a fully human IgG1Îº antibody that binds to CTLA-4 (</a:t>
            </a:r>
            <a:r>
              <a:rPr lang="en-IN" sz="2000" dirty="0" err="1" smtClean="0"/>
              <a:t>cytotoxic</a:t>
            </a:r>
            <a:r>
              <a:rPr lang="en-IN" sz="2000" dirty="0" smtClean="0"/>
              <a:t> T lymphocyte-associated antigen 4), a molecule on T-cells that is indicated for </a:t>
            </a:r>
            <a:r>
              <a:rPr lang="en-IN" sz="2000" dirty="0" err="1" smtClean="0"/>
              <a:t>unresectable</a:t>
            </a:r>
            <a:r>
              <a:rPr lang="en-IN" sz="2000" dirty="0" smtClean="0"/>
              <a:t> or metastatic melanoma. The absence or presence of CTLA-4 can augment or suppress the immune system's T-cell response in fighting disease. </a:t>
            </a:r>
            <a:r>
              <a:rPr lang="en-IN" sz="2000" dirty="0" err="1" smtClean="0"/>
              <a:t>Ipilimumab</a:t>
            </a:r>
            <a:r>
              <a:rPr lang="en-IN" sz="2000" dirty="0" smtClean="0"/>
              <a:t> is designed to block the activity of CTLA-4, thereby sustaining an active immune response in its attack on cancer cells. The proposed mechanism of action is indirect, and may be through T-cell - mediated anti-</a:t>
            </a:r>
            <a:r>
              <a:rPr lang="en-IN" sz="2000" dirty="0" err="1" smtClean="0"/>
              <a:t>tumor</a:t>
            </a:r>
            <a:r>
              <a:rPr lang="en-IN" sz="2000" dirty="0" smtClean="0"/>
              <a:t> immune responses.</a:t>
            </a:r>
            <a:endParaRPr lang="en-US" sz="2000" dirty="0"/>
          </a:p>
        </p:txBody>
      </p:sp>
    </p:spTree>
    <p:extLst>
      <p:ext uri="{BB962C8B-B14F-4D97-AF65-F5344CB8AC3E}">
        <p14:creationId xmlns:p14="http://schemas.microsoft.com/office/powerpoint/2010/main" val="241099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49959"/>
            <a:ext cx="9067800" cy="6555641"/>
          </a:xfrm>
          <a:prstGeom prst="rect">
            <a:avLst/>
          </a:prstGeom>
          <a:noFill/>
        </p:spPr>
        <p:txBody>
          <a:bodyPr wrap="square" rtlCol="0">
            <a:spAutoFit/>
          </a:bodyPr>
          <a:lstStyle/>
          <a:p>
            <a:r>
              <a:rPr lang="en-IN" sz="2000" dirty="0" smtClean="0"/>
              <a:t>TOXICITY</a:t>
            </a:r>
          </a:p>
          <a:p>
            <a:r>
              <a:rPr lang="en-IN" sz="2000" dirty="0" smtClean="0"/>
              <a:t>Therapy with </a:t>
            </a:r>
            <a:r>
              <a:rPr lang="en-IN" sz="2000" dirty="0" err="1" smtClean="0"/>
              <a:t>Ipilimumab</a:t>
            </a:r>
            <a:r>
              <a:rPr lang="en-IN" sz="2000" dirty="0" smtClean="0"/>
              <a:t> can result in severe and fatal immune reactions due to T-cell proliferation and activation. These reactions may occur in multiple organ systems, but common reactions include </a:t>
            </a:r>
            <a:r>
              <a:rPr lang="en-IN" sz="2000" dirty="0" err="1" smtClean="0"/>
              <a:t>enterecolitis</a:t>
            </a:r>
            <a:r>
              <a:rPr lang="en-IN" sz="2000" dirty="0" smtClean="0"/>
              <a:t>, dermatitis (including toxic </a:t>
            </a:r>
            <a:r>
              <a:rPr lang="en-IN" sz="2000" dirty="0" err="1" smtClean="0"/>
              <a:t>necrolysis</a:t>
            </a:r>
            <a:r>
              <a:rPr lang="en-IN" sz="2000" dirty="0" smtClean="0"/>
              <a:t>), neuropathy, and </a:t>
            </a:r>
            <a:r>
              <a:rPr lang="en-IN" sz="2000" dirty="0" err="1" smtClean="0"/>
              <a:t>endocrinopathy</a:t>
            </a:r>
            <a:r>
              <a:rPr lang="en-IN" sz="2000" dirty="0" smtClean="0"/>
              <a:t>; Patients should be assessed for signs and symptoms of </a:t>
            </a:r>
            <a:r>
              <a:rPr lang="en-IN" sz="2000" dirty="0" err="1" smtClean="0"/>
              <a:t>enterocolitis</a:t>
            </a:r>
            <a:r>
              <a:rPr lang="en-IN" sz="2000" dirty="0" smtClean="0"/>
              <a:t> (</a:t>
            </a:r>
            <a:r>
              <a:rPr lang="en-IN" sz="2000" dirty="0" err="1" smtClean="0"/>
              <a:t>diarrhea</a:t>
            </a:r>
            <a:r>
              <a:rPr lang="en-IN" sz="2000" dirty="0" smtClean="0"/>
              <a:t>, abdominal pain, mucus/blood in stool), bowel perforation (</a:t>
            </a:r>
            <a:r>
              <a:rPr lang="en-IN" sz="2000" dirty="0" err="1" smtClean="0"/>
              <a:t>petitoneal</a:t>
            </a:r>
            <a:r>
              <a:rPr lang="en-IN" sz="2000" dirty="0" smtClean="0"/>
              <a:t> signs and </a:t>
            </a:r>
            <a:r>
              <a:rPr lang="en-IN" sz="2000" dirty="0" err="1" smtClean="0"/>
              <a:t>ileus</a:t>
            </a:r>
            <a:r>
              <a:rPr lang="en-IN" sz="2000" dirty="0" smtClean="0"/>
              <a:t>), hepatitis, dermatitis (rash and </a:t>
            </a:r>
            <a:r>
              <a:rPr lang="en-IN" sz="2000" dirty="0" err="1" smtClean="0"/>
              <a:t>pruritus</a:t>
            </a:r>
            <a:r>
              <a:rPr lang="en-IN" sz="2000" dirty="0" smtClean="0"/>
              <a:t>), motor or sensory neuropathy (unilateral/bilateral weakness, sensory alterations, or </a:t>
            </a:r>
            <a:r>
              <a:rPr lang="en-IN" sz="2000" dirty="0" err="1" smtClean="0"/>
              <a:t>paresthesia</a:t>
            </a:r>
            <a:r>
              <a:rPr lang="en-IN" sz="2000" dirty="0" smtClean="0"/>
              <a:t>) , </a:t>
            </a:r>
            <a:r>
              <a:rPr lang="en-IN" sz="2000" dirty="0" err="1" smtClean="0"/>
              <a:t>hypophysitis</a:t>
            </a:r>
            <a:r>
              <a:rPr lang="en-IN" sz="2000" dirty="0" smtClean="0"/>
              <a:t>/adrenal insufficiency including adrenal crisis/hyper- or hypothyroidism (fatigue, mental status change, abdominal pain, unusual bowel habits, hypotension) and should have liver function tests and thyroid function tests performed at baseline and prior to each dose. Typically immune mediated adverse reactions manifest during therapy, however, a minority of reactions occurred after discontinuation of </a:t>
            </a:r>
            <a:r>
              <a:rPr lang="en-IN" sz="2000" dirty="0" err="1" smtClean="0"/>
              <a:t>ipilimumab</a:t>
            </a:r>
            <a:r>
              <a:rPr lang="en-IN" sz="2000" dirty="0" smtClean="0"/>
              <a:t>. In one study of neuropathies, one case of fatal </a:t>
            </a:r>
            <a:r>
              <a:rPr lang="en-IN" sz="2000" dirty="0" err="1" smtClean="0"/>
              <a:t>Guillain-BarrÃ</a:t>
            </a:r>
            <a:r>
              <a:rPr lang="en-IN" sz="2000" dirty="0" smtClean="0"/>
              <a:t>© syndrome occurred, and once case of severe peripheral neuropathy (Grade 3) was reported. During clinical development of </a:t>
            </a:r>
            <a:r>
              <a:rPr lang="en-IN" sz="2000" dirty="0" err="1" smtClean="0"/>
              <a:t>ipilimumab</a:t>
            </a:r>
            <a:r>
              <a:rPr lang="en-IN" sz="2000" dirty="0" smtClean="0"/>
              <a:t> additional cases of </a:t>
            </a:r>
            <a:r>
              <a:rPr lang="en-IN" sz="2000" dirty="0" err="1" smtClean="0"/>
              <a:t>Guillain-BarrÃ</a:t>
            </a:r>
            <a:r>
              <a:rPr lang="en-IN" sz="2000" dirty="0" smtClean="0"/>
              <a:t>© and myasthenia gravis have been reported. In severe neuropathy, permanently discontinue </a:t>
            </a:r>
            <a:r>
              <a:rPr lang="en-IN" sz="2000" dirty="0" err="1" smtClean="0"/>
              <a:t>ipilimumab</a:t>
            </a:r>
            <a:r>
              <a:rPr lang="en-IN" sz="2000" dirty="0" smtClean="0"/>
              <a:t>, and initiate 1-2mg/</a:t>
            </a:r>
            <a:r>
              <a:rPr lang="en-IN" sz="2000" dirty="0" err="1" smtClean="0"/>
              <a:t>kd</a:t>
            </a:r>
            <a:r>
              <a:rPr lang="en-IN" sz="2000" dirty="0" smtClean="0"/>
              <a:t>/day of prednisone or equivalent. In one study, severe or potentially fatal dermatitis (</a:t>
            </a:r>
            <a:r>
              <a:rPr lang="en-IN" sz="2000" dirty="0" err="1" smtClean="0"/>
              <a:t>eg</a:t>
            </a:r>
            <a:r>
              <a:rPr lang="en-IN" sz="2000" dirty="0" smtClean="0"/>
              <a:t>, Steven-Johnsons syndrome (SJS) or toxic epidermal </a:t>
            </a:r>
            <a:r>
              <a:rPr lang="en-IN" sz="2000" dirty="0" err="1" smtClean="0"/>
              <a:t>necrolysis</a:t>
            </a:r>
            <a:r>
              <a:rPr lang="en-IN" sz="2000" dirty="0" smtClean="0"/>
              <a:t> (TEN)) </a:t>
            </a:r>
            <a:r>
              <a:rPr lang="en-IN" sz="2000" dirty="0" err="1" smtClean="0"/>
              <a:t>occured</a:t>
            </a:r>
            <a:r>
              <a:rPr lang="en-IN" sz="2000" dirty="0" smtClean="0"/>
              <a:t> in 2.5% (n=13). The median time of onset of moderate to potentially fatal dermatitis was 3.1 weeks (up to 17.3 weeks). </a:t>
            </a:r>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 y="0"/>
            <a:ext cx="9174480" cy="7478970"/>
          </a:xfrm>
          <a:prstGeom prst="rect">
            <a:avLst/>
          </a:prstGeom>
          <a:noFill/>
        </p:spPr>
        <p:txBody>
          <a:bodyPr wrap="square" rtlCol="0">
            <a:spAutoFit/>
          </a:bodyPr>
          <a:lstStyle/>
          <a:p>
            <a:r>
              <a:rPr lang="en-IN" sz="2000" dirty="0" smtClean="0"/>
              <a:t>Treatment of 54% of severe dermatitis cases (n=7) involved high dose topical </a:t>
            </a:r>
            <a:r>
              <a:rPr lang="en-IN" sz="2000" dirty="0" err="1" smtClean="0"/>
              <a:t>corticosteriods</a:t>
            </a:r>
            <a:r>
              <a:rPr lang="en-IN" sz="2000" dirty="0" smtClean="0"/>
              <a:t>. 6 patients had complete resolution in up to 15.6 weeks. Permanently discontinue </a:t>
            </a:r>
            <a:r>
              <a:rPr lang="en-IN" sz="2000" dirty="0" err="1" smtClean="0"/>
              <a:t>ipilimumab</a:t>
            </a:r>
            <a:r>
              <a:rPr lang="en-IN" sz="2000" dirty="0" smtClean="0"/>
              <a:t> in patients with SJS or TEN, and withhold the dose in patients with moderate to severe signs and symptoms. Mild- moderate dermatitis (localized rash and </a:t>
            </a:r>
            <a:r>
              <a:rPr lang="en-IN" sz="2000" dirty="0" err="1" smtClean="0"/>
              <a:t>pruritus</a:t>
            </a:r>
            <a:r>
              <a:rPr lang="en-IN" sz="2000" dirty="0" smtClean="0"/>
              <a:t>) may be treated symptomatically. If no improvement is seen in 1 week administer topical or systemic corticosteroids. In one study of </a:t>
            </a:r>
            <a:r>
              <a:rPr lang="en-IN" sz="2000" dirty="0" err="1" smtClean="0"/>
              <a:t>endocrinopathies</a:t>
            </a:r>
            <a:r>
              <a:rPr lang="en-IN" sz="2000" dirty="0" smtClean="0"/>
              <a:t>, severe to life threatening </a:t>
            </a:r>
            <a:r>
              <a:rPr lang="en-IN" sz="2000" dirty="0" err="1" smtClean="0"/>
              <a:t>endocrinopathies</a:t>
            </a:r>
            <a:r>
              <a:rPr lang="en-IN" sz="2000" dirty="0" smtClean="0"/>
              <a:t> occurred in 1.8% (n=9) of patients, with all 9 patients having </a:t>
            </a:r>
            <a:r>
              <a:rPr lang="en-IN" sz="2000" dirty="0" err="1" smtClean="0"/>
              <a:t>hyopituitarism</a:t>
            </a:r>
            <a:r>
              <a:rPr lang="en-IN" sz="2000" dirty="0" smtClean="0"/>
              <a:t> and some having adrenal insufficiency, </a:t>
            </a:r>
            <a:r>
              <a:rPr lang="en-IN" sz="2000" dirty="0" err="1" smtClean="0"/>
              <a:t>hypogonadism</a:t>
            </a:r>
            <a:r>
              <a:rPr lang="en-IN" sz="2000" dirty="0" smtClean="0"/>
              <a:t>, and hypothyroidism. Six of the 9 patients were hospitalized. Moderate </a:t>
            </a:r>
            <a:r>
              <a:rPr lang="en-IN" sz="2000" dirty="0" err="1" smtClean="0"/>
              <a:t>endocrinopathies</a:t>
            </a:r>
            <a:r>
              <a:rPr lang="en-IN" sz="2000" dirty="0" smtClean="0"/>
              <a:t> occurred in 2.3% of patients (n=12) and required hormone replacement or medical intervention. The median time of onset was 11 weeks. In symptomatic patients, withhold </a:t>
            </a:r>
            <a:r>
              <a:rPr lang="en-IN" sz="2000" dirty="0" err="1" smtClean="0"/>
              <a:t>ipilimumab</a:t>
            </a:r>
            <a:r>
              <a:rPr lang="en-IN" sz="2000" dirty="0" smtClean="0"/>
              <a:t>, and initiate 1-2mg/</a:t>
            </a:r>
            <a:r>
              <a:rPr lang="en-IN" sz="2000" dirty="0" err="1" smtClean="0"/>
              <a:t>kd</a:t>
            </a:r>
            <a:r>
              <a:rPr lang="en-IN" sz="2000" dirty="0" smtClean="0"/>
              <a:t>/day of prednisone or equivalent and appropriate hormone replacement therapy.; In one study of </a:t>
            </a:r>
            <a:r>
              <a:rPr lang="en-IN" sz="2000" dirty="0" err="1" smtClean="0"/>
              <a:t>enterocolitis</a:t>
            </a:r>
            <a:r>
              <a:rPr lang="en-IN" sz="2000" dirty="0" smtClean="0"/>
              <a:t> in 511 patients, </a:t>
            </a:r>
            <a:r>
              <a:rPr lang="en-IN" sz="2000" dirty="0" err="1" smtClean="0"/>
              <a:t>diarrhea</a:t>
            </a:r>
            <a:r>
              <a:rPr lang="en-IN" sz="2000" dirty="0" smtClean="0"/>
              <a:t> of stools above baseline, fever, </a:t>
            </a:r>
            <a:r>
              <a:rPr lang="en-IN" sz="2000" dirty="0" err="1" smtClean="0"/>
              <a:t>ileus</a:t>
            </a:r>
            <a:r>
              <a:rPr lang="en-IN" sz="2000" dirty="0" smtClean="0"/>
              <a:t> and peritoneal signs (Grade 3-5, severe, potentially fatal </a:t>
            </a:r>
            <a:r>
              <a:rPr lang="en-IN" sz="2000" dirty="0" err="1" smtClean="0"/>
              <a:t>enterocolitis</a:t>
            </a:r>
            <a:r>
              <a:rPr lang="en-IN" sz="2000" dirty="0" smtClean="0"/>
              <a:t>) </a:t>
            </a:r>
            <a:r>
              <a:rPr lang="en-IN" sz="2000" dirty="0" err="1" smtClean="0"/>
              <a:t>occured</a:t>
            </a:r>
            <a:r>
              <a:rPr lang="en-IN" sz="2000" dirty="0" smtClean="0"/>
              <a:t> in 7% (n=34) of patients treated with </a:t>
            </a:r>
            <a:r>
              <a:rPr lang="en-IN" sz="2000" dirty="0" err="1" smtClean="0"/>
              <a:t>ipilimumab</a:t>
            </a:r>
            <a:r>
              <a:rPr lang="en-IN" sz="2000" dirty="0" smtClean="0"/>
              <a:t>. </a:t>
            </a:r>
            <a:r>
              <a:rPr lang="en-IN" sz="2000" dirty="0" err="1" smtClean="0"/>
              <a:t>Diarrhea</a:t>
            </a:r>
            <a:r>
              <a:rPr lang="en-IN" sz="2000" dirty="0" smtClean="0"/>
              <a:t> of up to 6 stools above baseline, abdominal pain, mucus or blood in stool (Grade 2, moderate </a:t>
            </a:r>
            <a:r>
              <a:rPr lang="en-IN" sz="2000" dirty="0" err="1" smtClean="0"/>
              <a:t>enterocolitis</a:t>
            </a:r>
            <a:r>
              <a:rPr lang="en-IN" sz="2000" dirty="0" smtClean="0"/>
              <a:t>) occurred in 5% of patients (n=28). Intestinal perforation occurred in 1% (n=5). Death as a result of complications occurred in 0.8% (n=4). Hospitalization for severe </a:t>
            </a:r>
            <a:r>
              <a:rPr lang="en-IN" sz="2000" dirty="0" err="1" smtClean="0"/>
              <a:t>enterocolitis</a:t>
            </a:r>
            <a:r>
              <a:rPr lang="en-IN" sz="2000" dirty="0" smtClean="0"/>
              <a:t> occurred in 5% (n=26). Grade 3-5 </a:t>
            </a:r>
            <a:r>
              <a:rPr lang="en-IN" sz="2000" dirty="0" err="1" smtClean="0"/>
              <a:t>enterocolitis</a:t>
            </a:r>
            <a:r>
              <a:rPr lang="en-IN" sz="2000" dirty="0" smtClean="0"/>
              <a:t> had a median time of onset of 7.4 weeks (with a range of 1.6-13.4 weeks). Grade 2 </a:t>
            </a:r>
            <a:r>
              <a:rPr lang="en-IN" sz="2000" dirty="0" err="1" smtClean="0"/>
              <a:t>entercolitis</a:t>
            </a:r>
            <a:r>
              <a:rPr lang="en-IN" sz="2000" dirty="0" smtClean="0"/>
              <a:t> had a median time of onset of 6.3 weeks (with a range of 0.3- 18.9 weeks). Treatment of 85% (n=29) of patients with Grade 3-5 </a:t>
            </a:r>
            <a:r>
              <a:rPr lang="en-IN" sz="2000" dirty="0" err="1" smtClean="0"/>
              <a:t>enterocolitis</a:t>
            </a:r>
            <a:r>
              <a:rPr lang="en-IN" sz="2000" dirty="0" smtClean="0"/>
              <a:t> (n=34) included high dose corticosteroids (40mg/day prednisone equivalent). </a:t>
            </a:r>
            <a:endParaRPr lang="en-IN"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8915400" cy="7571303"/>
          </a:xfrm>
          <a:prstGeom prst="rect">
            <a:avLst/>
          </a:prstGeom>
          <a:noFill/>
        </p:spPr>
        <p:txBody>
          <a:bodyPr wrap="square" rtlCol="0">
            <a:spAutoFit/>
          </a:bodyPr>
          <a:lstStyle/>
          <a:p>
            <a:r>
              <a:rPr lang="en-IN" dirty="0" smtClean="0"/>
              <a:t>Median dose used was 80mg/day of prednisone/equivalent for a median duration of 2.3 weeks (up to 13.9 weeks). Of the 34 patients, 74% experienced complete resolution, 3% progressed to Grade 2 severity, and 24% exhibited no improvement. In treatment of 28 patients with a Grade 2 </a:t>
            </a:r>
            <a:r>
              <a:rPr lang="en-IN" dirty="0" err="1" smtClean="0"/>
              <a:t>enterocolitis</a:t>
            </a:r>
            <a:r>
              <a:rPr lang="en-IN" dirty="0" smtClean="0"/>
              <a:t>: 25% received high dose corticosteroids for a median of 10 days; 29% of patients received a non-high dose of corticosteroids (40mg/day of prednisone/equivalent) for a median duration of 5.1 weeks; 46% did not receive systemic corticosteroids. Of the 28 patients, 79% of patients experienced complete resolution, 11% improved in severity, 11% exhibited no improvement. In patients with severe </a:t>
            </a:r>
            <a:r>
              <a:rPr lang="en-IN" dirty="0" err="1" smtClean="0"/>
              <a:t>enterocolitis</a:t>
            </a:r>
            <a:r>
              <a:rPr lang="en-IN" dirty="0" smtClean="0"/>
              <a:t>, permanently discontinue </a:t>
            </a:r>
            <a:r>
              <a:rPr lang="en-IN" dirty="0" err="1" smtClean="0"/>
              <a:t>ipilimumab</a:t>
            </a:r>
            <a:r>
              <a:rPr lang="en-IN" dirty="0" smtClean="0"/>
              <a:t>, and initiate 1-2 mg/</a:t>
            </a:r>
            <a:r>
              <a:rPr lang="en-IN" dirty="0" err="1" smtClean="0"/>
              <a:t>kd</a:t>
            </a:r>
            <a:r>
              <a:rPr lang="en-IN" dirty="0" smtClean="0"/>
              <a:t>/day of prednisone or an equivalent. Once patient improvement to Grade 1 or less is seen, taper the corticosteroid over at least one month. In patients with moderate </a:t>
            </a:r>
            <a:r>
              <a:rPr lang="en-IN" dirty="0" err="1" smtClean="0"/>
              <a:t>enterocolitis</a:t>
            </a:r>
            <a:r>
              <a:rPr lang="en-IN" dirty="0" smtClean="0"/>
              <a:t>, hold dose of </a:t>
            </a:r>
            <a:r>
              <a:rPr lang="en-IN" dirty="0" err="1" smtClean="0"/>
              <a:t>ipilimumab</a:t>
            </a:r>
            <a:r>
              <a:rPr lang="en-IN" dirty="0" smtClean="0"/>
              <a:t>, and initiate 0.5 mg/</a:t>
            </a:r>
            <a:r>
              <a:rPr lang="en-IN" dirty="0" err="1" smtClean="0"/>
              <a:t>kd</a:t>
            </a:r>
            <a:r>
              <a:rPr lang="en-IN" dirty="0" smtClean="0"/>
              <a:t>/day of prednisone or an equivalent. In another study examining immune mediated hepatitis, AST or ALT elevation of 3 times the upper limit of normal (ULN) (severe and potentially fatal </a:t>
            </a:r>
            <a:r>
              <a:rPr lang="en-IN" dirty="0" err="1" smtClean="0"/>
              <a:t>hepatotoxicity</a:t>
            </a:r>
            <a:r>
              <a:rPr lang="en-IN" dirty="0" smtClean="0"/>
              <a:t>) was seen in 2% (n=8) of patients on </a:t>
            </a:r>
            <a:r>
              <a:rPr lang="en-IN" dirty="0" err="1" smtClean="0"/>
              <a:t>ipilimumab</a:t>
            </a:r>
            <a:r>
              <a:rPr lang="en-IN" dirty="0" smtClean="0"/>
              <a:t>. Fatal hepatic failure occurred in 0.2%. Hospitalization occurred in 0.4%. Additionally, moderate </a:t>
            </a:r>
            <a:r>
              <a:rPr lang="en-IN" dirty="0" err="1" smtClean="0"/>
              <a:t>hepatotoxicity</a:t>
            </a:r>
            <a:r>
              <a:rPr lang="en-IN" dirty="0" smtClean="0"/>
              <a:t> (2.5xULN &amp;</a:t>
            </a:r>
            <a:r>
              <a:rPr lang="en-IN" dirty="0" err="1" smtClean="0"/>
              <a:t>gt;ALT</a:t>
            </a:r>
            <a:r>
              <a:rPr lang="en-IN" dirty="0" smtClean="0"/>
              <a:t> or </a:t>
            </a:r>
            <a:r>
              <a:rPr lang="en-IN" dirty="0" err="1" smtClean="0"/>
              <a:t>AST&amp;gt</a:t>
            </a:r>
            <a:r>
              <a:rPr lang="en-IN" dirty="0" smtClean="0"/>
              <a:t>; 5xULN, or 1.5xULN&amp;gt;bilirubin&amp;gt;3xULN ) occurred in 2.5% (n=13). In Grade 3-5 </a:t>
            </a:r>
            <a:r>
              <a:rPr lang="en-IN" dirty="0" err="1" smtClean="0"/>
              <a:t>hepatotoxicity</a:t>
            </a:r>
            <a:r>
              <a:rPr lang="en-IN" dirty="0" smtClean="0"/>
              <a:t>, permanently discontinue </a:t>
            </a:r>
            <a:r>
              <a:rPr lang="en-IN" dirty="0" err="1" smtClean="0"/>
              <a:t>ipilimumab</a:t>
            </a:r>
            <a:r>
              <a:rPr lang="en-IN" dirty="0" smtClean="0"/>
              <a:t>, and initiate 1-2mg/</a:t>
            </a:r>
            <a:r>
              <a:rPr lang="en-IN" dirty="0" err="1" smtClean="0"/>
              <a:t>kd</a:t>
            </a:r>
            <a:r>
              <a:rPr lang="en-IN" dirty="0" smtClean="0"/>
              <a:t>/day of prednisone or equivalent. Once LFT show sustained improvement taper corticosteroid over 1 month. In Grade 2 </a:t>
            </a:r>
            <a:r>
              <a:rPr lang="en-IN" dirty="0" err="1" smtClean="0"/>
              <a:t>hepatotoxicity</a:t>
            </a:r>
            <a:r>
              <a:rPr lang="en-IN" dirty="0" smtClean="0"/>
              <a:t>, withhold </a:t>
            </a:r>
            <a:r>
              <a:rPr lang="en-IN" dirty="0" err="1" smtClean="0"/>
              <a:t>ipilimumab</a:t>
            </a:r>
            <a:r>
              <a:rPr lang="en-IN" dirty="0" smtClean="0"/>
              <a:t>. In pregnancy, use only if potential benefit justifies potential risk to </a:t>
            </a:r>
            <a:r>
              <a:rPr lang="en-IN" dirty="0" err="1" smtClean="0"/>
              <a:t>fetus</a:t>
            </a:r>
            <a:r>
              <a:rPr lang="en-IN" dirty="0" smtClean="0"/>
              <a:t> (Category C). In studies done in monkeys, severe toxicities were observed including abortion, stillbirth, low birth weight and infant mortality. Additionally, </a:t>
            </a:r>
            <a:r>
              <a:rPr lang="en-IN" dirty="0" err="1" smtClean="0"/>
              <a:t>ipilimumab</a:t>
            </a:r>
            <a:r>
              <a:rPr lang="en-IN" dirty="0" smtClean="0"/>
              <a:t> has the potential to cross the placental barrier, and it is unknown if secretion into breast milk occurs. No studies have been performed to study carcinogenesis, mutagenesis, and impairment of fertility.</a:t>
            </a:r>
          </a:p>
          <a:p>
            <a:endParaRPr lang="en-IN"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2133600"/>
            <a:ext cx="8382000" cy="1477328"/>
          </a:xfrm>
          <a:prstGeom prst="rect">
            <a:avLst/>
          </a:prstGeom>
        </p:spPr>
        <p:txBody>
          <a:bodyPr wrap="square">
            <a:spAutoFit/>
          </a:bodyPr>
          <a:lstStyle/>
          <a:p>
            <a:r>
              <a:rPr lang="en-US" dirty="0" smtClean="0"/>
              <a:t>ABSORPTION</a:t>
            </a:r>
          </a:p>
          <a:p>
            <a:r>
              <a:rPr lang="en-IN" dirty="0" smtClean="0"/>
              <a:t>In one pharmacokinetic study of patients with </a:t>
            </a:r>
            <a:r>
              <a:rPr lang="en-IN" dirty="0" err="1" smtClean="0"/>
              <a:t>unresectable</a:t>
            </a:r>
            <a:r>
              <a:rPr lang="en-IN" dirty="0" smtClean="0"/>
              <a:t> or metastatic melanoma peak concentrations, trough concentrations, and area under the curve (AUC) were found to be dose proportional in the dosage range examined (0.3, 3, or 10mg/kg every 3 weeks for four doses).</a:t>
            </a:r>
            <a:endParaRPr lang="en-US" dirty="0"/>
          </a:p>
        </p:txBody>
      </p:sp>
      <p:sp>
        <p:nvSpPr>
          <p:cNvPr id="7" name="Rectangle 6"/>
          <p:cNvSpPr/>
          <p:nvPr/>
        </p:nvSpPr>
        <p:spPr>
          <a:xfrm>
            <a:off x="304800" y="4038600"/>
            <a:ext cx="8991600" cy="1200329"/>
          </a:xfrm>
          <a:prstGeom prst="rect">
            <a:avLst/>
          </a:prstGeom>
        </p:spPr>
        <p:txBody>
          <a:bodyPr wrap="square">
            <a:spAutoFit/>
          </a:bodyPr>
          <a:lstStyle/>
          <a:p>
            <a:r>
              <a:rPr lang="en-US" dirty="0" smtClean="0"/>
              <a:t>HALF-LIFE </a:t>
            </a:r>
          </a:p>
          <a:p>
            <a:r>
              <a:rPr lang="en-IN" dirty="0" smtClean="0"/>
              <a:t>Terminal Elimination Half-life: 14.7 -15.4 days </a:t>
            </a:r>
          </a:p>
          <a:p>
            <a:r>
              <a:rPr lang="en-US" dirty="0" smtClean="0"/>
              <a:t>	</a:t>
            </a:r>
          </a:p>
          <a:p>
            <a:r>
              <a:rPr lang="en-US" dirty="0" smtClean="0"/>
              <a:t>VOLUME OF DISTRIBUTION = 7.21 L 	</a:t>
            </a:r>
          </a:p>
        </p:txBody>
      </p:sp>
      <p:sp>
        <p:nvSpPr>
          <p:cNvPr id="4" name="TextBox 3"/>
          <p:cNvSpPr txBox="1"/>
          <p:nvPr/>
        </p:nvSpPr>
        <p:spPr>
          <a:xfrm>
            <a:off x="228600" y="533400"/>
            <a:ext cx="8001000" cy="1477328"/>
          </a:xfrm>
          <a:prstGeom prst="rect">
            <a:avLst/>
          </a:prstGeom>
          <a:noFill/>
        </p:spPr>
        <p:txBody>
          <a:bodyPr wrap="square" rtlCol="0">
            <a:spAutoFit/>
          </a:bodyPr>
          <a:lstStyle/>
          <a:p>
            <a:r>
              <a:rPr lang="en-US" dirty="0" smtClean="0"/>
              <a:t>METABOLISM</a:t>
            </a:r>
          </a:p>
          <a:p>
            <a:r>
              <a:rPr lang="en-IN" dirty="0" smtClean="0"/>
              <a:t>The metabolism of </a:t>
            </a:r>
            <a:r>
              <a:rPr lang="en-IN" dirty="0" err="1" smtClean="0"/>
              <a:t>ipilimumab</a:t>
            </a:r>
            <a:r>
              <a:rPr lang="en-IN" dirty="0" smtClean="0"/>
              <a:t> does not involve the </a:t>
            </a:r>
            <a:r>
              <a:rPr lang="en-IN" dirty="0" err="1" smtClean="0"/>
              <a:t>cytochrome</a:t>
            </a:r>
            <a:r>
              <a:rPr lang="en-IN" dirty="0" smtClean="0"/>
              <a:t> P450 enzyme system. Because </a:t>
            </a:r>
            <a:r>
              <a:rPr lang="en-IN" dirty="0" err="1" smtClean="0"/>
              <a:t>ipilimumab</a:t>
            </a:r>
            <a:r>
              <a:rPr lang="en-IN" dirty="0" smtClean="0"/>
              <a:t> is a protein it is expected to be degraded into small peptides and amino acids by </a:t>
            </a:r>
            <a:r>
              <a:rPr lang="en-IN" dirty="0" err="1" smtClean="0"/>
              <a:t>proteolytic</a:t>
            </a:r>
            <a:r>
              <a:rPr lang="en-IN" dirty="0" smtClean="0"/>
              <a:t> enzymes. </a:t>
            </a:r>
            <a:endParaRPr lang="en-US" dirty="0" smtClean="0"/>
          </a:p>
          <a:p>
            <a:endParaRPr lang="en-IN" dirty="0"/>
          </a:p>
        </p:txBody>
      </p:sp>
    </p:spTree>
    <p:extLst>
      <p:ext uri="{BB962C8B-B14F-4D97-AF65-F5344CB8AC3E}">
        <p14:creationId xmlns:p14="http://schemas.microsoft.com/office/powerpoint/2010/main" val="168551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5486400"/>
            <a:ext cx="3877985" cy="707886"/>
          </a:xfrm>
          <a:prstGeom prst="rect">
            <a:avLst/>
          </a:prstGeom>
        </p:spPr>
        <p:txBody>
          <a:bodyPr wrap="none">
            <a:spAutoFit/>
          </a:bodyPr>
          <a:lstStyle/>
          <a:p>
            <a:r>
              <a:rPr lang="en-US" sz="2000" dirty="0" smtClean="0"/>
              <a:t>TARGETS </a:t>
            </a:r>
          </a:p>
          <a:p>
            <a:r>
              <a:rPr lang="en-US" sz="2000" dirty="0" err="1" smtClean="0"/>
              <a:t>Cytotoxic</a:t>
            </a:r>
            <a:r>
              <a:rPr lang="en-US" sz="2000" dirty="0" smtClean="0"/>
              <a:t> T-lymphocyte protein 4 	</a:t>
            </a:r>
            <a:endParaRPr lang="en-US" sz="2000" dirty="0"/>
          </a:p>
        </p:txBody>
      </p:sp>
      <p:sp>
        <p:nvSpPr>
          <p:cNvPr id="3" name="TextBox 2"/>
          <p:cNvSpPr txBox="1"/>
          <p:nvPr/>
        </p:nvSpPr>
        <p:spPr>
          <a:xfrm>
            <a:off x="304800" y="609600"/>
            <a:ext cx="8610600" cy="3416320"/>
          </a:xfrm>
          <a:prstGeom prst="rect">
            <a:avLst/>
          </a:prstGeom>
          <a:noFill/>
        </p:spPr>
        <p:txBody>
          <a:bodyPr wrap="square" rtlCol="0">
            <a:spAutoFit/>
          </a:bodyPr>
          <a:lstStyle/>
          <a:p>
            <a:r>
              <a:rPr lang="en-US" dirty="0" smtClean="0"/>
              <a:t>CLEARANCE  </a:t>
            </a:r>
          </a:p>
          <a:p>
            <a:r>
              <a:rPr lang="en-IN" dirty="0" smtClean="0"/>
              <a:t>Clearance was measured to be 15.3mL/hr-16.8 mL/</a:t>
            </a:r>
            <a:r>
              <a:rPr lang="en-IN" dirty="0" err="1" smtClean="0"/>
              <a:t>hr.In</a:t>
            </a:r>
            <a:r>
              <a:rPr lang="en-IN" dirty="0" smtClean="0"/>
              <a:t> one pharmacokinetic study examining </a:t>
            </a:r>
            <a:r>
              <a:rPr lang="en-IN" dirty="0" err="1" smtClean="0"/>
              <a:t>ipilimumab</a:t>
            </a:r>
            <a:r>
              <a:rPr lang="en-IN" dirty="0" smtClean="0"/>
              <a:t> administered every 3 weeks, clearance was found to be time invariant. Minimal systemic accumulation was observed (accumulation index of 1.5 fold or less).Steady state concentrations was reached by the third </a:t>
            </a:r>
            <a:r>
              <a:rPr lang="en-IN" dirty="0" err="1" smtClean="0"/>
              <a:t>dose.Clearance</a:t>
            </a:r>
            <a:r>
              <a:rPr lang="en-IN" dirty="0" smtClean="0"/>
              <a:t> will increase with increasing body weight; however, no dose adjustment is needed if administration occurs on a mg/kg basis. The following had no clinically meaningful influence on clearance: Age (range 26-86 years), gender, </a:t>
            </a:r>
            <a:r>
              <a:rPr lang="en-IN" dirty="0" err="1" smtClean="0"/>
              <a:t>creatinine</a:t>
            </a:r>
            <a:r>
              <a:rPr lang="en-IN" dirty="0" smtClean="0"/>
              <a:t> clearance (if â‰¥29ml/min), baseline AST, total </a:t>
            </a:r>
            <a:r>
              <a:rPr lang="en-IN" dirty="0" err="1" smtClean="0"/>
              <a:t>bilirubin</a:t>
            </a:r>
            <a:r>
              <a:rPr lang="en-IN" dirty="0" smtClean="0"/>
              <a:t>, ALT levels, concomitant use of </a:t>
            </a:r>
            <a:r>
              <a:rPr lang="en-IN" dirty="0" err="1" smtClean="0"/>
              <a:t>budesonide</a:t>
            </a:r>
            <a:r>
              <a:rPr lang="en-IN" dirty="0" smtClean="0"/>
              <a:t>, performance status, HLA-A2*0201 status, positive anti-</a:t>
            </a:r>
            <a:r>
              <a:rPr lang="en-IN" dirty="0" err="1" smtClean="0"/>
              <a:t>ipilimumab</a:t>
            </a:r>
            <a:r>
              <a:rPr lang="en-IN" dirty="0" smtClean="0"/>
              <a:t> antibody status, prior use of systemic anticancer therapy, baseline lactate </a:t>
            </a:r>
            <a:r>
              <a:rPr lang="en-IN" dirty="0" err="1" smtClean="0"/>
              <a:t>dehydrogenase</a:t>
            </a:r>
            <a:r>
              <a:rPr lang="en-IN" dirty="0" smtClean="0"/>
              <a:t> levels.</a:t>
            </a:r>
            <a:endParaRPr lang="en-US" dirty="0" smtClean="0"/>
          </a:p>
          <a:p>
            <a:endParaRPr lang="en-IN" dirty="0"/>
          </a:p>
        </p:txBody>
      </p:sp>
      <p:sp>
        <p:nvSpPr>
          <p:cNvPr id="4" name="TextBox 3"/>
          <p:cNvSpPr txBox="1"/>
          <p:nvPr/>
        </p:nvSpPr>
        <p:spPr>
          <a:xfrm>
            <a:off x="381000" y="4114800"/>
            <a:ext cx="8305800" cy="923330"/>
          </a:xfrm>
          <a:prstGeom prst="rect">
            <a:avLst/>
          </a:prstGeom>
          <a:noFill/>
        </p:spPr>
        <p:txBody>
          <a:bodyPr wrap="square" rtlCol="0">
            <a:spAutoFit/>
          </a:bodyPr>
          <a:lstStyle/>
          <a:p>
            <a:r>
              <a:rPr lang="en-IN" dirty="0" smtClean="0"/>
              <a:t>PATENTS</a:t>
            </a:r>
          </a:p>
          <a:p>
            <a:r>
              <a:rPr lang="en-US" b="1" dirty="0"/>
              <a:t>Country	Patent Number	Approved	</a:t>
            </a:r>
            <a:r>
              <a:rPr lang="en-US" b="1" dirty="0" smtClean="0"/>
              <a:t>Expires </a:t>
            </a:r>
            <a:r>
              <a:rPr lang="en-US" b="1" dirty="0"/>
              <a:t>(estimated)</a:t>
            </a:r>
          </a:p>
          <a:p>
            <a:r>
              <a:rPr lang="en-US" dirty="0"/>
              <a:t>Canada	2381770	</a:t>
            </a:r>
            <a:r>
              <a:rPr lang="en-US" dirty="0" smtClean="0"/>
              <a:t>	2007-08-07</a:t>
            </a:r>
            <a:r>
              <a:rPr lang="en-US" dirty="0"/>
              <a:t>	2020-08-08</a:t>
            </a:r>
            <a:endParaRPr lang="en-IN" dirty="0" smtClean="0"/>
          </a:p>
        </p:txBody>
      </p:sp>
    </p:spTree>
    <p:extLst>
      <p:ext uri="{BB962C8B-B14F-4D97-AF65-F5344CB8AC3E}">
        <p14:creationId xmlns:p14="http://schemas.microsoft.com/office/powerpoint/2010/main" val="108192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21269"/>
            <a:ext cx="1828800" cy="914400"/>
          </a:xfrm>
        </p:spPr>
        <p:txBody>
          <a:bodyPr>
            <a:noAutofit/>
          </a:bodyPr>
          <a:lstStyle/>
          <a:p>
            <a:pPr algn="l"/>
            <a:r>
              <a:rPr lang="en-US" sz="4000" dirty="0" err="1" smtClean="0"/>
              <a:t>Yervoy</a:t>
            </a:r>
            <a:endParaRPr lang="en-US" sz="4000" dirty="0"/>
          </a:p>
        </p:txBody>
      </p:sp>
      <p:sp>
        <p:nvSpPr>
          <p:cNvPr id="4" name="Rectangle 3"/>
          <p:cNvSpPr/>
          <p:nvPr/>
        </p:nvSpPr>
        <p:spPr>
          <a:xfrm>
            <a:off x="0" y="2477869"/>
            <a:ext cx="8534400" cy="1323439"/>
          </a:xfrm>
          <a:prstGeom prst="rect">
            <a:avLst/>
          </a:prstGeom>
        </p:spPr>
        <p:txBody>
          <a:bodyPr wrap="square">
            <a:spAutoFit/>
          </a:bodyPr>
          <a:lstStyle/>
          <a:p>
            <a:r>
              <a:rPr lang="en-IN" sz="2000" dirty="0" smtClean="0"/>
              <a:t>YERVOY (</a:t>
            </a:r>
            <a:r>
              <a:rPr lang="en-IN" sz="2000" dirty="0" err="1" smtClean="0"/>
              <a:t>ipilimumab</a:t>
            </a:r>
            <a:r>
              <a:rPr lang="en-IN" sz="2000" dirty="0" smtClean="0"/>
              <a:t>) is a recombinant, human monoclonal antibody that binds to the </a:t>
            </a:r>
            <a:r>
              <a:rPr lang="en-IN" sz="2000" dirty="0" err="1" smtClean="0"/>
              <a:t>cytotoxic</a:t>
            </a:r>
            <a:r>
              <a:rPr lang="en-IN" sz="2000" dirty="0" smtClean="0"/>
              <a:t> T-lymphocyte-associated antigen 4 (CTLA-4). </a:t>
            </a:r>
            <a:r>
              <a:rPr lang="en-IN" sz="2000" dirty="0" err="1" smtClean="0"/>
              <a:t>Ipilimumab</a:t>
            </a:r>
            <a:r>
              <a:rPr lang="en-IN" sz="2000" dirty="0" smtClean="0"/>
              <a:t> is an IgG1 kappa immunoglobulin with an approximate molecular weight of 148 </a:t>
            </a:r>
            <a:r>
              <a:rPr lang="en-IN" sz="2000" dirty="0" err="1" smtClean="0"/>
              <a:t>kDa</a:t>
            </a:r>
            <a:r>
              <a:rPr lang="en-IN" sz="2000" dirty="0" smtClean="0"/>
              <a:t>. </a:t>
            </a:r>
            <a:r>
              <a:rPr lang="en-IN" sz="2000" dirty="0" err="1" smtClean="0"/>
              <a:t>Ipilimumab</a:t>
            </a:r>
            <a:r>
              <a:rPr lang="en-IN" sz="2000" dirty="0" smtClean="0"/>
              <a:t> is produced in mammalian (Chinese hamster ovary) cell culture.</a:t>
            </a:r>
            <a:endParaRPr lang="en-US" sz="2000" dirty="0"/>
          </a:p>
        </p:txBody>
      </p:sp>
      <p:sp>
        <p:nvSpPr>
          <p:cNvPr id="8" name="TextBox 7"/>
          <p:cNvSpPr txBox="1"/>
          <p:nvPr/>
        </p:nvSpPr>
        <p:spPr>
          <a:xfrm>
            <a:off x="0" y="1535668"/>
            <a:ext cx="2133600" cy="400110"/>
          </a:xfrm>
          <a:prstGeom prst="rect">
            <a:avLst/>
          </a:prstGeom>
          <a:noFill/>
        </p:spPr>
        <p:txBody>
          <a:bodyPr wrap="square" rtlCol="0">
            <a:spAutoFit/>
          </a:bodyPr>
          <a:lstStyle/>
          <a:p>
            <a:r>
              <a:rPr lang="en-IN" sz="2000" dirty="0" smtClean="0"/>
              <a:t>IV Infusion</a:t>
            </a:r>
            <a:endParaRPr lang="en-IN" sz="2000" dirty="0"/>
          </a:p>
        </p:txBody>
      </p:sp>
      <p:sp>
        <p:nvSpPr>
          <p:cNvPr id="9" name="TextBox 8"/>
          <p:cNvSpPr txBox="1"/>
          <p:nvPr/>
        </p:nvSpPr>
        <p:spPr>
          <a:xfrm>
            <a:off x="0" y="4230469"/>
            <a:ext cx="8397875" cy="707886"/>
          </a:xfrm>
          <a:prstGeom prst="rect">
            <a:avLst/>
          </a:prstGeom>
          <a:noFill/>
        </p:spPr>
        <p:txBody>
          <a:bodyPr wrap="square" rtlCol="0">
            <a:spAutoFit/>
          </a:bodyPr>
          <a:lstStyle/>
          <a:p>
            <a:r>
              <a:rPr lang="en-IN" sz="2000" dirty="0" smtClean="0"/>
              <a:t>DOSAGE:</a:t>
            </a:r>
          </a:p>
          <a:p>
            <a:r>
              <a:rPr lang="en-IN" sz="2000" dirty="0" smtClean="0"/>
              <a:t>3 mg/kg IV over 90 minutes every 3 weeks for a total of 4 doses</a:t>
            </a:r>
            <a:endParaRPr lang="en-IN" sz="2000" dirty="0"/>
          </a:p>
        </p:txBody>
      </p:sp>
    </p:spTree>
    <p:extLst>
      <p:ext uri="{BB962C8B-B14F-4D97-AF65-F5344CB8AC3E}">
        <p14:creationId xmlns:p14="http://schemas.microsoft.com/office/powerpoint/2010/main" val="773623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1857</Words>
  <Application>Microsoft Office PowerPoint</Application>
  <PresentationFormat>On-screen Show (4:3)</PresentationFormat>
  <Paragraphs>51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Yervoy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Tesamorelin AKA Egrifta</dc:title>
  <dc:creator>PC</dc:creator>
  <cp:lastModifiedBy>PC</cp:lastModifiedBy>
  <cp:revision>15</cp:revision>
  <dcterms:created xsi:type="dcterms:W3CDTF">2015-01-02T20:05:16Z</dcterms:created>
  <dcterms:modified xsi:type="dcterms:W3CDTF">2015-01-12T03:56:40Z</dcterms:modified>
</cp:coreProperties>
</file>