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75" r:id="rId2"/>
    <p:sldId id="276" r:id="rId3"/>
    <p:sldId id="277" r:id="rId4"/>
    <p:sldId id="278" r:id="rId5"/>
    <p:sldId id="282" r:id="rId6"/>
    <p:sldId id="28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3"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4/23/2017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4/23/2017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4/23/2017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4/23/2017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4/23/2017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4/23/2017</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4/23/2017</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a:t>Ixekizumab</a:t>
            </a:r>
            <a:r>
              <a:rPr lang="en-US" dirty="0"/>
              <a:t> </a:t>
            </a:r>
          </a:p>
        </p:txBody>
      </p:sp>
      <p:sp>
        <p:nvSpPr>
          <p:cNvPr id="10" name="Content Placeholder 9"/>
          <p:cNvSpPr>
            <a:spLocks noGrp="1"/>
          </p:cNvSpPr>
          <p:nvPr>
            <p:ph idx="1"/>
          </p:nvPr>
        </p:nvSpPr>
        <p:spPr/>
        <p:txBody>
          <a:bodyPr>
            <a:normAutofit lnSpcReduction="10000"/>
          </a:bodyPr>
          <a:lstStyle/>
          <a:p>
            <a:pPr>
              <a:lnSpc>
                <a:spcPct val="110000"/>
              </a:lnSpc>
            </a:pPr>
            <a:r>
              <a:rPr lang="en-US" b="1" dirty="0" err="1">
                <a:latin typeface="Times New Roman" pitchFamily="18" charset="0"/>
                <a:cs typeface="Times New Roman" pitchFamily="18" charset="0"/>
              </a:rPr>
              <a:t>Drugbank</a:t>
            </a:r>
            <a:r>
              <a:rPr lang="en-US" b="1" dirty="0">
                <a:latin typeface="Times New Roman" pitchFamily="18" charset="0"/>
                <a:cs typeface="Times New Roman" pitchFamily="18" charset="0"/>
              </a:rPr>
              <a:t> </a:t>
            </a:r>
            <a:r>
              <a:rPr lang="en-US" b="1">
                <a:latin typeface="Times New Roman" pitchFamily="18" charset="0"/>
                <a:cs typeface="Times New Roman" pitchFamily="18" charset="0"/>
              </a:rPr>
              <a:t>ID </a:t>
            </a:r>
            <a:r>
              <a:rPr lang="en-US" smtClean="0">
                <a:latin typeface="Times New Roman" pitchFamily="18" charset="0"/>
                <a:cs typeface="Times New Roman" pitchFamily="18" charset="0"/>
              </a:rPr>
              <a:t>: </a:t>
            </a:r>
            <a:r>
              <a:rPr lang="en-US"/>
              <a:t>DB11569 </a:t>
            </a:r>
            <a:endParaRPr lang="en-US" dirty="0" smtClean="0">
              <a:latin typeface="Times New Roman" pitchFamily="18" charset="0"/>
              <a:cs typeface="Times New Roman" pitchFamily="18" charset="0"/>
            </a:endParaRPr>
          </a:p>
          <a:p>
            <a:pPr>
              <a:lnSpc>
                <a:spcPct val="110000"/>
              </a:lnSpc>
            </a:pPr>
            <a:r>
              <a:rPr lang="en-US" b="1" dirty="0">
                <a:latin typeface="Times New Roman" panose="02020603050405020304" pitchFamily="18" charset="0"/>
                <a:cs typeface="Times New Roman" panose="02020603050405020304" pitchFamily="18" charset="0"/>
              </a:rPr>
              <a:t>Molecular Weight (Daltons)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a:t>146,158 </a:t>
            </a:r>
            <a:endParaRPr lang="en-US" dirty="0" smtClean="0"/>
          </a:p>
          <a:p>
            <a:pPr>
              <a:lnSpc>
                <a:spcPct val="110000"/>
              </a:lnSpc>
            </a:pPr>
            <a:r>
              <a:rPr lang="en-US" b="1" dirty="0" smtClean="0">
                <a:latin typeface="Times New Roman" pitchFamily="18" charset="0"/>
                <a:cs typeface="Times New Roman" pitchFamily="18" charset="0"/>
              </a:rPr>
              <a:t>Half </a:t>
            </a:r>
            <a:r>
              <a:rPr lang="en-US" b="1" dirty="0">
                <a:latin typeface="Times New Roman" pitchFamily="18" charset="0"/>
                <a:cs typeface="Times New Roman" pitchFamily="18" charset="0"/>
              </a:rPr>
              <a:t>life </a:t>
            </a:r>
            <a:r>
              <a:rPr lang="en-US" dirty="0">
                <a:latin typeface="Times New Roman" pitchFamily="18" charset="0"/>
                <a:cs typeface="Times New Roman" pitchFamily="18" charset="0"/>
              </a:rPr>
              <a:t>:</a:t>
            </a:r>
            <a:r>
              <a:rPr lang="en-IN" dirty="0">
                <a:latin typeface="Times New Roman" pitchFamily="18" charset="0"/>
                <a:cs typeface="Times New Roman" pitchFamily="18" charset="0"/>
              </a:rPr>
              <a:t> </a:t>
            </a:r>
            <a:r>
              <a:rPr lang="en-US" dirty="0"/>
              <a:t>The mean (geometric CV%) half-life was 13 </a:t>
            </a:r>
            <a:r>
              <a:rPr lang="en-US" dirty="0" smtClean="0"/>
              <a:t>days</a:t>
            </a:r>
          </a:p>
          <a:p>
            <a:pPr>
              <a:lnSpc>
                <a:spcPct val="110000"/>
              </a:lnSpc>
            </a:pPr>
            <a:r>
              <a:rPr lang="en-US" b="1" dirty="0" smtClean="0">
                <a:latin typeface="Times New Roman" panose="02020603050405020304" pitchFamily="18" charset="0"/>
                <a:cs typeface="Times New Roman" pitchFamily="18" charset="0"/>
              </a:rPr>
              <a:t>Description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p>
          <a:p>
            <a:pPr algn="just">
              <a:lnSpc>
                <a:spcPct val="110000"/>
              </a:lnSpc>
            </a:pPr>
            <a:r>
              <a:rPr lang="en-US" dirty="0" err="1"/>
              <a:t>Ixekizumab</a:t>
            </a:r>
            <a:r>
              <a:rPr lang="en-US" dirty="0"/>
              <a:t> is a humanized immunoglobulin G subclass 4 (IgG4) monoclonal antibody (</a:t>
            </a:r>
            <a:r>
              <a:rPr lang="en-US" dirty="0" err="1"/>
              <a:t>mAb</a:t>
            </a:r>
            <a:r>
              <a:rPr lang="en-US" dirty="0"/>
              <a:t>) with neutralizing activity against IL-17A. </a:t>
            </a:r>
            <a:r>
              <a:rPr lang="en-US" dirty="0" err="1"/>
              <a:t>Ixekizumab</a:t>
            </a:r>
            <a:r>
              <a:rPr lang="en-US" dirty="0"/>
              <a:t> is produced by recombinant DNA technology in a recombinant mammalian cell line and purified using standard technology for bioprocessing. </a:t>
            </a:r>
            <a:r>
              <a:rPr lang="en-US" dirty="0" err="1"/>
              <a:t>Ixekizumab</a:t>
            </a:r>
            <a:r>
              <a:rPr lang="en-US" dirty="0"/>
              <a:t> is comprised of two identical light chain polypeptides of 219 amino acids each and two identical heavy chain polypeptides of 445 amino acids each, and has a molecular weight of 146,158 Daltons for the protein backbone of the molecule. </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34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620688"/>
            <a:ext cx="8142728" cy="5616624"/>
          </a:xfrm>
        </p:spPr>
        <p:txBody>
          <a:bodyPr>
            <a:noAutofit/>
          </a:bodyPr>
          <a:lstStyle/>
          <a:p>
            <a:pPr algn="just"/>
            <a:r>
              <a:rPr lang="en-US" b="1" dirty="0" smtClean="0">
                <a:solidFill>
                  <a:schemeClr val="tx1"/>
                </a:solidFill>
                <a:latin typeface="Times New Roman" panose="02020603050405020304" pitchFamily="18" charset="0"/>
                <a:cs typeface="Times New Roman" pitchFamily="18" charset="0"/>
              </a:rPr>
              <a:t>Indication</a:t>
            </a:r>
            <a:r>
              <a:rPr lang="en-US" dirty="0" smtClean="0">
                <a:solidFill>
                  <a:schemeClr val="tx1"/>
                </a:solidFill>
                <a:latin typeface="Times New Roman" pitchFamily="18" charset="0"/>
                <a:cs typeface="Times New Roman" pitchFamily="18" charset="0"/>
              </a:rPr>
              <a:t> :</a:t>
            </a:r>
          </a:p>
          <a:p>
            <a:pPr algn="just"/>
            <a:r>
              <a:rPr lang="en-US" dirty="0"/>
              <a:t>For the treatment of adults with moderate-to-severe plaque psoriasis who are candidates for systemic therapy or phototherapy </a:t>
            </a:r>
            <a:endParaRPr lang="en-US" dirty="0" smtClean="0"/>
          </a:p>
          <a:p>
            <a:pPr algn="just"/>
            <a:endParaRPr lang="en-US" b="1" dirty="0">
              <a:solidFill>
                <a:schemeClr val="tx1"/>
              </a:solidFill>
              <a:latin typeface="Times New Roman" pitchFamily="18" charset="0"/>
              <a:cs typeface="Times New Roman" pitchFamily="18" charset="0"/>
            </a:endParaRPr>
          </a:p>
          <a:p>
            <a:pPr algn="just"/>
            <a:r>
              <a:rPr lang="en-US" b="1" dirty="0" smtClean="0">
                <a:solidFill>
                  <a:schemeClr val="tx1"/>
                </a:solidFill>
                <a:latin typeface="Times New Roman" pitchFamily="18" charset="0"/>
                <a:cs typeface="Times New Roman" pitchFamily="18" charset="0"/>
              </a:rPr>
              <a:t>Pharmacodynamics </a:t>
            </a:r>
            <a:r>
              <a:rPr lang="en-US" dirty="0" smtClean="0">
                <a:solidFill>
                  <a:schemeClr val="tx1"/>
                </a:solidFill>
                <a:latin typeface="Times New Roman" pitchFamily="18" charset="0"/>
                <a:cs typeface="Times New Roman" pitchFamily="18" charset="0"/>
              </a:rPr>
              <a:t>: </a:t>
            </a:r>
          </a:p>
          <a:p>
            <a:pPr algn="just"/>
            <a:r>
              <a:rPr lang="en-US" dirty="0"/>
              <a:t>No formal </a:t>
            </a:r>
            <a:r>
              <a:rPr lang="en-US" dirty="0" err="1"/>
              <a:t>pharmacodynamic</a:t>
            </a:r>
            <a:r>
              <a:rPr lang="en-US" dirty="0"/>
              <a:t> studies have been conducted with TALTZ. </a:t>
            </a:r>
            <a:endParaRPr lang="en-US"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132711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484784"/>
            <a:ext cx="8316416" cy="4608512"/>
          </a:xfrm>
        </p:spPr>
        <p:txBody>
          <a:bodyPr>
            <a:noAutofit/>
          </a:bodyPr>
          <a:lstStyle/>
          <a:p>
            <a:pPr algn="just"/>
            <a:r>
              <a:rPr lang="en-US" sz="1800" b="1" dirty="0">
                <a:solidFill>
                  <a:schemeClr val="tx1"/>
                </a:solidFill>
                <a:latin typeface="Times New Roman" panose="02020603050405020304" pitchFamily="18" charset="0"/>
                <a:cs typeface="Times New Roman" pitchFamily="18" charset="0"/>
              </a:rPr>
              <a:t>Mechanism of action </a:t>
            </a:r>
            <a:r>
              <a:rPr lang="en-US" sz="1800" dirty="0">
                <a:solidFill>
                  <a:schemeClr val="tx1"/>
                </a:solidFill>
                <a:latin typeface="Times New Roman" pitchFamily="18" charset="0"/>
                <a:cs typeface="Times New Roman" pitchFamily="18" charset="0"/>
              </a:rPr>
              <a:t>: </a:t>
            </a:r>
          </a:p>
          <a:p>
            <a:pPr algn="just"/>
            <a:r>
              <a:rPr lang="en-US" sz="1800" dirty="0" err="1">
                <a:solidFill>
                  <a:schemeClr val="tx1"/>
                </a:solidFill>
                <a:latin typeface="Times New Roman" panose="02020603050405020304" pitchFamily="18" charset="0"/>
                <a:cs typeface="Times New Roman" panose="02020603050405020304" pitchFamily="18" charset="0"/>
              </a:rPr>
              <a:t>Ixekizumab</a:t>
            </a:r>
            <a:r>
              <a:rPr lang="en-US" sz="1800" dirty="0">
                <a:solidFill>
                  <a:schemeClr val="tx1"/>
                </a:solidFill>
                <a:latin typeface="Times New Roman" panose="02020603050405020304" pitchFamily="18" charset="0"/>
                <a:cs typeface="Times New Roman" panose="02020603050405020304" pitchFamily="18" charset="0"/>
              </a:rPr>
              <a:t> is a humanized IgG4 monoclonal antibody that selectively binds with the interleukin 17A (IL-17A) cytokine and inhibits its interaction with the IL-17 receptor. IL-17A is a naturally occurring cytokine that is involved in normal inflammatory and immune responses. </a:t>
            </a:r>
            <a:r>
              <a:rPr lang="en-US" sz="1800" dirty="0" err="1">
                <a:solidFill>
                  <a:schemeClr val="tx1"/>
                </a:solidFill>
                <a:latin typeface="Times New Roman" panose="02020603050405020304" pitchFamily="18" charset="0"/>
                <a:cs typeface="Times New Roman" panose="02020603050405020304" pitchFamily="18" charset="0"/>
              </a:rPr>
              <a:t>Ixekizumab</a:t>
            </a:r>
            <a:r>
              <a:rPr lang="en-US" sz="1800" dirty="0">
                <a:solidFill>
                  <a:schemeClr val="tx1"/>
                </a:solidFill>
                <a:latin typeface="Times New Roman" panose="02020603050405020304" pitchFamily="18" charset="0"/>
                <a:cs typeface="Times New Roman" panose="02020603050405020304" pitchFamily="18" charset="0"/>
              </a:rPr>
              <a:t> inhibits the release of </a:t>
            </a:r>
            <a:r>
              <a:rPr lang="en-US" sz="1800" dirty="0" err="1">
                <a:solidFill>
                  <a:schemeClr val="tx1"/>
                </a:solidFill>
                <a:latin typeface="Times New Roman" panose="02020603050405020304" pitchFamily="18" charset="0"/>
                <a:cs typeface="Times New Roman" panose="02020603050405020304" pitchFamily="18" charset="0"/>
              </a:rPr>
              <a:t>proinflammatory</a:t>
            </a:r>
            <a:r>
              <a:rPr lang="en-US" sz="1800" dirty="0">
                <a:solidFill>
                  <a:schemeClr val="tx1"/>
                </a:solidFill>
                <a:latin typeface="Times New Roman" panose="02020603050405020304" pitchFamily="18" charset="0"/>
                <a:cs typeface="Times New Roman" panose="02020603050405020304" pitchFamily="18" charset="0"/>
              </a:rPr>
              <a:t> cytokines and </a:t>
            </a:r>
            <a:r>
              <a:rPr lang="en-US" sz="1800" dirty="0" err="1" smtClean="0">
                <a:solidFill>
                  <a:schemeClr val="tx1"/>
                </a:solidFill>
                <a:latin typeface="Times New Roman" panose="02020603050405020304" pitchFamily="18" charset="0"/>
                <a:cs typeface="Times New Roman" panose="02020603050405020304" pitchFamily="18" charset="0"/>
              </a:rPr>
              <a:t>chemokines</a:t>
            </a:r>
            <a:r>
              <a:rPr lang="en-US" sz="1800" dirty="0" smtClean="0">
                <a:solidFill>
                  <a:schemeClr val="tx1"/>
                </a:solidFill>
                <a:latin typeface="Times New Roman" panose="02020603050405020304" pitchFamily="18" charset="0"/>
                <a:cs typeface="Times New Roman" panose="02020603050405020304" pitchFamily="18" charset="0"/>
              </a:rPr>
              <a:t>.</a:t>
            </a:r>
          </a:p>
          <a:p>
            <a:pPr algn="just"/>
            <a:endParaRPr lang="en-US" sz="1800" dirty="0">
              <a:solidFill>
                <a:schemeClr val="tx1"/>
              </a:solidFill>
              <a:latin typeface="Times New Roman" panose="02020603050405020304" pitchFamily="18" charset="0"/>
              <a:cs typeface="Times New Roman" panose="02020603050405020304" pitchFamily="18" charset="0"/>
            </a:endParaRPr>
          </a:p>
          <a:p>
            <a:pPr algn="just"/>
            <a:endParaRPr lang="en-US" sz="1800" dirty="0" smtClean="0">
              <a:solidFill>
                <a:schemeClr val="tx1"/>
              </a:solidFill>
              <a:latin typeface="Times New Roman" panose="02020603050405020304" pitchFamily="18" charset="0"/>
              <a:cs typeface="Times New Roman" panose="02020603050405020304" pitchFamily="18" charset="0"/>
            </a:endParaRPr>
          </a:p>
          <a:p>
            <a:pPr algn="just"/>
            <a:r>
              <a:rPr lang="en-US" sz="1800" b="1" dirty="0" smtClean="0">
                <a:solidFill>
                  <a:schemeClr val="tx1"/>
                </a:solidFill>
                <a:latin typeface="Times New Roman" pitchFamily="18" charset="0"/>
                <a:cs typeface="Times New Roman" pitchFamily="18" charset="0"/>
              </a:rPr>
              <a:t>Absorption : </a:t>
            </a:r>
          </a:p>
          <a:p>
            <a:pPr algn="just"/>
            <a:r>
              <a:rPr lang="en-US" sz="1800" dirty="0" err="1">
                <a:solidFill>
                  <a:schemeClr val="tx1"/>
                </a:solidFill>
                <a:latin typeface="Times New Roman" panose="02020603050405020304" pitchFamily="18" charset="0"/>
                <a:cs typeface="Times New Roman" panose="02020603050405020304" pitchFamily="18" charset="0"/>
              </a:rPr>
              <a:t>Ixekizumab</a:t>
            </a:r>
            <a:r>
              <a:rPr lang="en-US" sz="1800" dirty="0">
                <a:solidFill>
                  <a:schemeClr val="tx1"/>
                </a:solidFill>
                <a:latin typeface="Times New Roman" panose="02020603050405020304" pitchFamily="18" charset="0"/>
                <a:cs typeface="Times New Roman" panose="02020603050405020304" pitchFamily="18" charset="0"/>
              </a:rPr>
              <a:t> reached peak mean (±SD) serum concentrations (</a:t>
            </a:r>
            <a:r>
              <a:rPr lang="en-US" sz="1800" dirty="0" err="1">
                <a:solidFill>
                  <a:schemeClr val="tx1"/>
                </a:solidFill>
                <a:latin typeface="Times New Roman" panose="02020603050405020304" pitchFamily="18" charset="0"/>
                <a:cs typeface="Times New Roman" panose="02020603050405020304" pitchFamily="18" charset="0"/>
              </a:rPr>
              <a:t>Cmax</a:t>
            </a:r>
            <a:r>
              <a:rPr lang="en-US" sz="1800" dirty="0">
                <a:solidFill>
                  <a:schemeClr val="tx1"/>
                </a:solidFill>
                <a:latin typeface="Times New Roman" panose="02020603050405020304" pitchFamily="18" charset="0"/>
                <a:cs typeface="Times New Roman" panose="02020603050405020304" pitchFamily="18" charset="0"/>
              </a:rPr>
              <a:t>) of 16.2 ±6.6 mcg/mL by approximately 4 days post dose. </a:t>
            </a:r>
            <a:endParaRPr lang="en-US" sz="1800" dirty="0" smtClean="0">
              <a:solidFill>
                <a:schemeClr val="tx1"/>
              </a:solidFill>
              <a:latin typeface="Times New Roman" panose="02020603050405020304" pitchFamily="18" charset="0"/>
              <a:cs typeface="Times New Roman" panose="02020603050405020304" pitchFamily="18" charset="0"/>
            </a:endParaRPr>
          </a:p>
          <a:p>
            <a:pPr algn="just"/>
            <a:endParaRPr lang="en-US" sz="1800" dirty="0" smtClean="0">
              <a:solidFill>
                <a:schemeClr val="tx1"/>
              </a:solidFill>
              <a:latin typeface="Times New Roman" panose="02020603050405020304" pitchFamily="18" charset="0"/>
              <a:cs typeface="Times New Roman" panose="02020603050405020304" pitchFamily="18" charset="0"/>
            </a:endParaRPr>
          </a:p>
          <a:p>
            <a:pPr algn="just"/>
            <a:r>
              <a:rPr lang="en-US" sz="1800" b="1" dirty="0" smtClean="0">
                <a:solidFill>
                  <a:schemeClr val="tx1"/>
                </a:solidFill>
                <a:latin typeface="Times New Roman" panose="02020603050405020304" pitchFamily="18" charset="0"/>
                <a:cs typeface="Times New Roman" pitchFamily="18" charset="0"/>
              </a:rPr>
              <a:t>Volume </a:t>
            </a:r>
            <a:r>
              <a:rPr lang="en-US" sz="1800" b="1" dirty="0">
                <a:solidFill>
                  <a:schemeClr val="tx1"/>
                </a:solidFill>
                <a:latin typeface="Times New Roman" panose="02020603050405020304" pitchFamily="18" charset="0"/>
                <a:cs typeface="Times New Roman" pitchFamily="18" charset="0"/>
              </a:rPr>
              <a:t>of distribution : </a:t>
            </a:r>
          </a:p>
          <a:p>
            <a:r>
              <a:rPr lang="en-US" sz="1800" dirty="0">
                <a:solidFill>
                  <a:schemeClr val="tx1"/>
                </a:solidFill>
                <a:latin typeface="Times New Roman" panose="02020603050405020304" pitchFamily="18" charset="0"/>
                <a:cs typeface="Times New Roman" panose="02020603050405020304" pitchFamily="18" charset="0"/>
              </a:rPr>
              <a:t>volume of distribution at steady-state was 7.11 L </a:t>
            </a:r>
            <a:endParaRPr lang="en-US" sz="1800" dirty="0" smtClean="0">
              <a:solidFill>
                <a:schemeClr val="tx1"/>
              </a:solidFill>
              <a:latin typeface="Times New Roman" panose="02020603050405020304" pitchFamily="18" charset="0"/>
              <a:cs typeface="Times New Roman" panose="02020603050405020304" pitchFamily="18" charset="0"/>
            </a:endParaRPr>
          </a:p>
          <a:p>
            <a:endParaRPr lang="en-US" sz="1800" dirty="0" smtClean="0">
              <a:solidFill>
                <a:schemeClr val="tx1"/>
              </a:solidFill>
              <a:latin typeface="Times New Roman" panose="02020603050405020304" pitchFamily="18" charset="0"/>
              <a:cs typeface="Times New Roman" panose="02020603050405020304" pitchFamily="18" charset="0"/>
            </a:endParaRPr>
          </a:p>
          <a:p>
            <a:r>
              <a:rPr lang="en-US" sz="1800" b="1" dirty="0" smtClean="0">
                <a:solidFill>
                  <a:schemeClr val="tx1"/>
                </a:solidFill>
                <a:latin typeface="Times New Roman" pitchFamily="18" charset="0"/>
                <a:cs typeface="Times New Roman" pitchFamily="18" charset="0"/>
              </a:rPr>
              <a:t>Clearance </a:t>
            </a:r>
            <a:r>
              <a:rPr lang="en-US" sz="1800" b="1" dirty="0">
                <a:solidFill>
                  <a:schemeClr val="tx1"/>
                </a:solidFill>
                <a:latin typeface="Times New Roman" pitchFamily="18" charset="0"/>
                <a:cs typeface="Times New Roman" pitchFamily="18" charset="0"/>
              </a:rPr>
              <a:t>:</a:t>
            </a:r>
          </a:p>
          <a:p>
            <a:r>
              <a:rPr lang="en-US" sz="1800" dirty="0">
                <a:solidFill>
                  <a:schemeClr val="tx1"/>
                </a:solidFill>
                <a:latin typeface="Times New Roman" panose="02020603050405020304" pitchFamily="18" charset="0"/>
                <a:cs typeface="Times New Roman" panose="02020603050405020304" pitchFamily="18" charset="0"/>
              </a:rPr>
              <a:t>The mean systemic clearance was 0.39 L/day </a:t>
            </a:r>
            <a:endParaRPr lang="en-US" sz="1800" b="1"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394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4664"/>
            <a:ext cx="7743234" cy="3108543"/>
          </a:xfrm>
          <a:prstGeom prst="rect">
            <a:avLst/>
          </a:prstGeom>
        </p:spPr>
        <p:txBody>
          <a:bodyPr wrap="square">
            <a:spAutoFit/>
          </a:bodyPr>
          <a:lstStyle/>
          <a:p>
            <a:pPr marL="342900" indent="-342900">
              <a:lnSpc>
                <a:spcPct val="200000"/>
              </a:lnSpc>
              <a:buFont typeface="Arial" panose="020B0604020202020204" pitchFamily="34" charset="0"/>
              <a:buChar char="•"/>
            </a:pPr>
            <a:r>
              <a:rPr lang="en-US" sz="1600" b="1" dirty="0" smtClean="0">
                <a:latin typeface="Times New Roman" pitchFamily="18" charset="0"/>
                <a:cs typeface="Times New Roman" pitchFamily="18" charset="0"/>
              </a:rPr>
              <a:t>Brands </a:t>
            </a:r>
            <a:r>
              <a:rPr lang="en-US" sz="1600" b="1" dirty="0">
                <a:latin typeface="Times New Roman" pitchFamily="18" charset="0"/>
                <a:cs typeface="Times New Roman" pitchFamily="18" charset="0"/>
              </a:rPr>
              <a:t>: </a:t>
            </a:r>
            <a:r>
              <a:rPr lang="en-US" sz="1600" dirty="0" err="1"/>
              <a:t>Taltz</a:t>
            </a:r>
            <a:r>
              <a:rPr lang="en-US" sz="1600" dirty="0"/>
              <a:t> </a:t>
            </a:r>
            <a:endParaRPr lang="en-US" sz="1600" dirty="0" smtClean="0"/>
          </a:p>
          <a:p>
            <a:pPr marL="342900" indent="-342900">
              <a:lnSpc>
                <a:spcPct val="200000"/>
              </a:lnSpc>
              <a:buFont typeface="Arial" panose="020B0604020202020204" pitchFamily="34" charset="0"/>
              <a:buChar char="•"/>
            </a:pPr>
            <a:r>
              <a:rPr lang="en-US" sz="1600" b="1" dirty="0" smtClean="0">
                <a:latin typeface="Times New Roman" pitchFamily="18" charset="0"/>
                <a:cs typeface="Times New Roman" pitchFamily="18" charset="0"/>
              </a:rPr>
              <a:t>Company </a:t>
            </a:r>
            <a:r>
              <a:rPr lang="en-US" sz="1600" b="1" dirty="0">
                <a:latin typeface="Times New Roman" pitchFamily="18" charset="0"/>
                <a:cs typeface="Times New Roman" pitchFamily="18" charset="0"/>
              </a:rPr>
              <a:t>: </a:t>
            </a:r>
            <a:r>
              <a:rPr lang="en-US" sz="1600" dirty="0"/>
              <a:t>Eli </a:t>
            </a:r>
            <a:r>
              <a:rPr lang="en-US" sz="1600" dirty="0" err="1"/>
              <a:t>lilly</a:t>
            </a:r>
            <a:r>
              <a:rPr lang="en-US" sz="1600" dirty="0"/>
              <a:t> </a:t>
            </a:r>
            <a:endParaRPr lang="en-US" sz="1600" dirty="0" smtClean="0"/>
          </a:p>
          <a:p>
            <a:pPr marL="342900" indent="-342900">
              <a:lnSpc>
                <a:spcPct val="200000"/>
              </a:lnSpc>
              <a:buFont typeface="Arial" panose="020B0604020202020204" pitchFamily="34" charset="0"/>
              <a:buChar char="•"/>
            </a:pPr>
            <a:r>
              <a:rPr lang="en-US" sz="1600" b="1" dirty="0" smtClean="0">
                <a:latin typeface="Times New Roman" pitchFamily="18" charset="0"/>
                <a:cs typeface="Times New Roman" pitchFamily="18" charset="0"/>
              </a:rPr>
              <a:t>Formulation </a:t>
            </a:r>
            <a:r>
              <a:rPr lang="en-US" sz="1600" b="1" dirty="0">
                <a:latin typeface="Times New Roman" pitchFamily="18" charset="0"/>
                <a:cs typeface="Times New Roman" pitchFamily="18" charset="0"/>
              </a:rPr>
              <a:t>: </a:t>
            </a:r>
            <a:r>
              <a:rPr lang="en-US" sz="1600" dirty="0"/>
              <a:t>80 mg of </a:t>
            </a:r>
            <a:r>
              <a:rPr lang="en-US" sz="1600" dirty="0" err="1"/>
              <a:t>ixekizumab</a:t>
            </a:r>
            <a:r>
              <a:rPr lang="en-US" sz="1600" dirty="0"/>
              <a:t> in a 1 mL single-dose prefilled </a:t>
            </a:r>
            <a:r>
              <a:rPr lang="en-US" sz="1600" dirty="0" err="1"/>
              <a:t>autoinjector</a:t>
            </a:r>
            <a:r>
              <a:rPr lang="en-US" sz="1600" dirty="0"/>
              <a:t> or a single-dose prefilled syringe </a:t>
            </a:r>
            <a:endParaRPr lang="en-US" sz="1600" dirty="0" smtClean="0"/>
          </a:p>
          <a:p>
            <a:pPr marL="342900" indent="-342900">
              <a:lnSpc>
                <a:spcPct val="200000"/>
              </a:lnSpc>
              <a:buFont typeface="Arial" panose="020B0604020202020204" pitchFamily="34" charset="0"/>
              <a:buChar char="•"/>
            </a:pPr>
            <a:r>
              <a:rPr lang="en-US" sz="1600" b="1" dirty="0" smtClean="0">
                <a:latin typeface="Times New Roman" pitchFamily="18" charset="0"/>
                <a:cs typeface="Times New Roman" pitchFamily="18" charset="0"/>
              </a:rPr>
              <a:t>Form </a:t>
            </a:r>
            <a:r>
              <a:rPr lang="en-US" sz="1600" b="1" dirty="0">
                <a:latin typeface="Times New Roman" pitchFamily="18" charset="0"/>
                <a:cs typeface="Times New Roman" pitchFamily="18" charset="0"/>
              </a:rPr>
              <a:t>: </a:t>
            </a:r>
            <a:r>
              <a:rPr lang="en-US" sz="1600" dirty="0"/>
              <a:t>Sterile, preservative free, clear and colorless to slightly yellow solution </a:t>
            </a:r>
            <a:endParaRPr lang="en-US" sz="1600" dirty="0" smtClean="0"/>
          </a:p>
          <a:p>
            <a:pPr marL="342900" indent="-342900">
              <a:lnSpc>
                <a:spcPct val="200000"/>
              </a:lnSpc>
              <a:buFont typeface="Arial" panose="020B0604020202020204" pitchFamily="34" charset="0"/>
              <a:buChar char="•"/>
            </a:pPr>
            <a:r>
              <a:rPr lang="en-US" sz="1600" b="1" dirty="0" smtClean="0">
                <a:latin typeface="Times New Roman" pitchFamily="18" charset="0"/>
                <a:cs typeface="Times New Roman" pitchFamily="18" charset="0"/>
              </a:rPr>
              <a:t>Route </a:t>
            </a:r>
            <a:r>
              <a:rPr lang="en-US" sz="1600" b="1" dirty="0">
                <a:latin typeface="Times New Roman" pitchFamily="18" charset="0"/>
                <a:cs typeface="Times New Roman" pitchFamily="18" charset="0"/>
              </a:rPr>
              <a:t>of administration : </a:t>
            </a:r>
            <a:r>
              <a:rPr lang="en-US" sz="1600" dirty="0"/>
              <a:t>Subcutaneous </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66141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208912" cy="6336704"/>
          </a:xfrm>
        </p:spPr>
        <p:txBody>
          <a:bodyPr/>
          <a:lstStyle/>
          <a:p>
            <a:pPr>
              <a:lnSpc>
                <a:spcPct val="150000"/>
              </a:lnSpc>
            </a:pPr>
            <a:r>
              <a:rPr lang="en-US" sz="2000" b="1" dirty="0" smtClean="0">
                <a:solidFill>
                  <a:schemeClr val="tx1"/>
                </a:solidFill>
                <a:latin typeface="Times New Roman" pitchFamily="18" charset="0"/>
                <a:cs typeface="Times New Roman" pitchFamily="18" charset="0"/>
              </a:rPr>
              <a:t>Dosage :</a:t>
            </a:r>
            <a:br>
              <a:rPr lang="en-US" sz="2000" b="1" dirty="0" smtClean="0">
                <a:solidFill>
                  <a:schemeClr val="tx1"/>
                </a:solidFill>
                <a:latin typeface="Times New Roman" pitchFamily="18" charset="0"/>
                <a:cs typeface="Times New Roman" pitchFamily="18" charset="0"/>
              </a:rPr>
            </a:br>
            <a:r>
              <a:rPr lang="en-US" sz="2000" dirty="0"/>
              <a:t>TALTZ is administered by subcutaneous injection. The recommended dose is 160 mg (two 80 mg injections) at Week 0, followed by 80 mg at Weeks 2, 4, 6, 8, 10, and 12, then 80 mg every 4 weeks. </a:t>
            </a:r>
            <a:r>
              <a:rPr lang="en-US" sz="2000" b="1" dirty="0" smtClean="0">
                <a:solidFill>
                  <a:schemeClr val="tx1"/>
                </a:solidFill>
                <a:latin typeface="Times New Roman" pitchFamily="18" charset="0"/>
                <a:cs typeface="Times New Roman" pitchFamily="18" charset="0"/>
              </a:rPr>
              <a:t/>
            </a:r>
            <a:br>
              <a:rPr lang="en-US" sz="2000" b="1" dirty="0" smtClean="0">
                <a:solidFill>
                  <a:schemeClr val="tx1"/>
                </a:solidFill>
                <a:latin typeface="Times New Roman" pitchFamily="18" charset="0"/>
                <a:cs typeface="Times New Roman" pitchFamily="18" charset="0"/>
              </a:rPr>
            </a:br>
            <a:r>
              <a:rPr lang="en-US" sz="2000" b="1" dirty="0" smtClean="0">
                <a:solidFill>
                  <a:schemeClr val="tx1"/>
                </a:solidFill>
                <a:latin typeface="Times New Roman" pitchFamily="18" charset="0"/>
                <a:cs typeface="Times New Roman" pitchFamily="18" charset="0"/>
              </a:rPr>
              <a:t>Contraindication : </a:t>
            </a:r>
            <a:br>
              <a:rPr lang="en-US" sz="2000" b="1" dirty="0" smtClean="0">
                <a:solidFill>
                  <a:schemeClr val="tx1"/>
                </a:solidFill>
                <a:latin typeface="Times New Roman" pitchFamily="18" charset="0"/>
                <a:cs typeface="Times New Roman" pitchFamily="18" charset="0"/>
              </a:rPr>
            </a:br>
            <a:r>
              <a:rPr lang="en-US" sz="2000" dirty="0"/>
              <a:t>TALTZ is contraindicated in patients with a previous serious hypersensitivity reaction, such as anaphylaxis, to </a:t>
            </a:r>
            <a:r>
              <a:rPr lang="en-US" sz="2000" dirty="0" err="1"/>
              <a:t>ixekizumab</a:t>
            </a:r>
            <a:r>
              <a:rPr lang="en-US" sz="2000" dirty="0"/>
              <a:t> or to any of the excipients </a:t>
            </a:r>
            <a:r>
              <a:rPr lang="en-US" sz="2000" b="1" dirty="0" smtClean="0">
                <a:solidFill>
                  <a:schemeClr val="tx1"/>
                </a:solidFill>
                <a:latin typeface="Times New Roman" pitchFamily="18" charset="0"/>
                <a:cs typeface="Times New Roman" pitchFamily="18" charset="0"/>
              </a:rPr>
              <a:t/>
            </a:r>
            <a:br>
              <a:rPr lang="en-US" sz="2000" b="1" dirty="0" smtClean="0">
                <a:solidFill>
                  <a:schemeClr val="tx1"/>
                </a:solidFill>
                <a:latin typeface="Times New Roman" pitchFamily="18" charset="0"/>
                <a:cs typeface="Times New Roman" pitchFamily="18" charset="0"/>
              </a:rPr>
            </a:br>
            <a:r>
              <a:rPr lang="en-US" sz="2000" b="1" dirty="0" smtClean="0">
                <a:solidFill>
                  <a:schemeClr val="tx1"/>
                </a:solidFill>
                <a:latin typeface="Times New Roman" pitchFamily="18" charset="0"/>
                <a:cs typeface="Times New Roman" pitchFamily="18" charset="0"/>
              </a:rPr>
              <a:t>Side effects : </a:t>
            </a:r>
            <a:br>
              <a:rPr lang="en-US" sz="2000" b="1" dirty="0" smtClean="0">
                <a:solidFill>
                  <a:schemeClr val="tx1"/>
                </a:solidFill>
                <a:latin typeface="Times New Roman" pitchFamily="18" charset="0"/>
                <a:cs typeface="Times New Roman" pitchFamily="18" charset="0"/>
              </a:rPr>
            </a:br>
            <a:r>
              <a:rPr lang="en-US" sz="2000" dirty="0"/>
              <a:t>Infections; Hypersensitivity Reactions; Inflammatory Bowel Disease </a:t>
            </a:r>
            <a:endParaRPr lang="en-IN"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9017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1988840"/>
            <a:ext cx="8064896" cy="864096"/>
          </a:xfrm>
        </p:spPr>
        <p:txBody>
          <a:bodyPr>
            <a:noAutofit/>
          </a:bodyPr>
          <a:lstStyle/>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Useful links</a:t>
            </a:r>
          </a:p>
          <a:p>
            <a:endParaRPr lang="en-US" sz="2400" dirty="0" smtClean="0">
              <a:solidFill>
                <a:schemeClr val="tx1"/>
              </a:solidFill>
              <a:latin typeface="Times New Roman" pitchFamily="18" charset="0"/>
              <a:cs typeface="Times New Roman" pitchFamily="18" charset="0"/>
            </a:endParaRPr>
          </a:p>
          <a:p>
            <a:r>
              <a:rPr lang="en-US" sz="1600"/>
              <a:t>http://www.rxlist.com/taltz-drug.htm; http://www.ema.europa.eu/docs/en_GB/document_library/EPAR_-_Public_assessment_report/human/003943/WC500205806.pdf </a:t>
            </a:r>
            <a:endParaRPr lang="en-US" sz="16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00490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225</TotalTime>
  <Words>197</Words>
  <Application>Microsoft Office PowerPoint</Application>
  <PresentationFormat>On-screen Show (4:3)</PresentationFormat>
  <Paragraphs>41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Times New Roman</vt:lpstr>
      <vt:lpstr>Adjacency</vt:lpstr>
      <vt:lpstr>Ixekizumab </vt:lpstr>
      <vt:lpstr>PowerPoint Presentation</vt:lpstr>
      <vt:lpstr>PowerPoint Presentation</vt:lpstr>
      <vt:lpstr>PowerPoint Presentation</vt:lpstr>
      <vt:lpstr>Dosage : TALTZ is administered by subcutaneous injection. The recommended dose is 160 mg (two 80 mg injections) at Week 0, followed by 80 mg at Weeks 2, 4, 6, 8, 10, and 12, then 80 mg every 4 weeks.  Contraindication :  TALTZ is contraindicated in patients with a previous serious hypersensitivity reaction, such as anaphylaxis, to ixekizumab or to any of the excipients  Side effects :  Infections; Hypersensitivity Reactions; Inflammatory Bowel Disease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shasta kalra</cp:lastModifiedBy>
  <cp:revision>28</cp:revision>
  <dcterms:created xsi:type="dcterms:W3CDTF">2014-12-29T07:14:40Z</dcterms:created>
  <dcterms:modified xsi:type="dcterms:W3CDTF">2017-04-23T15:01:22Z</dcterms:modified>
</cp:coreProperties>
</file>