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2" r:id="rId3"/>
    <p:sldId id="267" r:id="rId4"/>
    <p:sldId id="263" r:id="rId5"/>
    <p:sldId id="264" r:id="rId6"/>
    <p:sldId id="266" r:id="rId7"/>
    <p:sldId id="268" r:id="rId8"/>
    <p:sldId id="256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AF426-EC9C-47C9-AFFF-F7A1007ABADD}" type="datetimeFigureOut">
              <a:rPr lang="en-IN" smtClean="0"/>
              <a:pPr/>
              <a:t>11-01-2015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C00F-06DE-4733-B9B9-C8AC23808F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92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2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2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6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9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0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2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0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8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3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3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5832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ID DB06655 						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0" y="207651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LIRAGLUTIDE		</a:t>
            </a:r>
          </a:p>
          <a:p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683994" y="2514600"/>
            <a:ext cx="2287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</a:t>
            </a:r>
            <a:r>
              <a:rPr lang="en-US" sz="2800" baseline="-25000" dirty="0"/>
              <a:t>172</a:t>
            </a:r>
            <a:r>
              <a:rPr lang="en-US" sz="2800" dirty="0"/>
              <a:t>H</a:t>
            </a:r>
            <a:r>
              <a:rPr lang="en-US" sz="2800" baseline="-25000" dirty="0"/>
              <a:t>265</a:t>
            </a:r>
            <a:r>
              <a:rPr lang="en-US" sz="2800" dirty="0"/>
              <a:t>N</a:t>
            </a:r>
            <a:r>
              <a:rPr lang="en-US" sz="2800" baseline="-25000" dirty="0"/>
              <a:t>43</a:t>
            </a:r>
            <a:r>
              <a:rPr lang="en-US" sz="2800" dirty="0"/>
              <a:t>O</a:t>
            </a:r>
            <a:r>
              <a:rPr lang="en-US" sz="2800" baseline="-25000" dirty="0"/>
              <a:t>51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3994" y="3106093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3751.2 Da</a:t>
            </a:r>
          </a:p>
        </p:txBody>
      </p:sp>
    </p:spTree>
    <p:extLst>
      <p:ext uri="{BB962C8B-B14F-4D97-AF65-F5344CB8AC3E}">
        <p14:creationId xmlns:p14="http://schemas.microsoft.com/office/powerpoint/2010/main" val="1160000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838200"/>
            <a:ext cx="8839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ADVERSE REACTION:</a:t>
            </a:r>
          </a:p>
          <a:p>
            <a:r>
              <a:rPr lang="en-IN" sz="2000" dirty="0" smtClean="0"/>
              <a:t>Swelling or a lump in your throat area;</a:t>
            </a:r>
          </a:p>
          <a:p>
            <a:r>
              <a:rPr lang="en-IN" sz="2000" dirty="0" smtClean="0"/>
              <a:t>hoarse voice, trouble swallowing, feeling short of breath;</a:t>
            </a:r>
          </a:p>
          <a:p>
            <a:r>
              <a:rPr lang="en-IN" sz="2000" dirty="0" smtClean="0"/>
              <a:t>urinating less than usual or not at all;</a:t>
            </a:r>
          </a:p>
          <a:p>
            <a:r>
              <a:rPr lang="en-IN" sz="2000" dirty="0" smtClean="0"/>
              <a:t>weakness, confusion, increased thirst, loss of appetite, pounding heartbeats or fluttering in your chest; weight gain, feeling short of breath;</a:t>
            </a:r>
          </a:p>
          <a:p>
            <a:r>
              <a:rPr lang="en-IN" sz="2000" dirty="0" smtClean="0"/>
              <a:t>pancreatitis - severe pain in your upper stomach spreading to your back, nausea and vomiting, loss of appetite, fast heart rate; or</a:t>
            </a:r>
          </a:p>
          <a:p>
            <a:r>
              <a:rPr lang="en-IN" sz="2000" dirty="0" smtClean="0"/>
              <a:t>signs of infection such as fever, chills, sore throat, flu symptoms, easy bruising or bleeding (nosebleeds, bleeding gums), mouth sores, unusual weakness.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52400" y="4626114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DRUG INTERACTION:</a:t>
            </a:r>
          </a:p>
          <a:p>
            <a:r>
              <a:rPr lang="en-IN" sz="2000" dirty="0" smtClean="0"/>
              <a:t>Oral Medications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794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97839"/>
            <a:ext cx="624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REFERENCES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 smtClean="0"/>
              <a:t>://www.ncbi.nlm.nih.gov/pubmed/24443830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 smtClean="0"/>
              <a:t>://www.ncbi.nlm.nih.gov/pubmed/22226290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 smtClean="0"/>
              <a:t>://www.ncbi.nlm.nih.gov/pubmed/22226289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 smtClean="0"/>
              <a:t>://www.ncbi.nlm.nih.gov/pubmed/20975808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44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1438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124200"/>
            <a:ext cx="1301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INDICATION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815876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 smtClean="0"/>
              <a:t>Victoza</a:t>
            </a:r>
            <a:r>
              <a:rPr lang="en-IN" dirty="0" smtClean="0"/>
              <a:t> contains </a:t>
            </a:r>
            <a:r>
              <a:rPr lang="en-IN" dirty="0" err="1" smtClean="0"/>
              <a:t>liraglutide</a:t>
            </a:r>
            <a:r>
              <a:rPr lang="en-IN" dirty="0" smtClean="0"/>
              <a:t>, an </a:t>
            </a:r>
            <a:r>
              <a:rPr lang="en-IN" dirty="0" err="1" smtClean="0"/>
              <a:t>analog</a:t>
            </a:r>
            <a:r>
              <a:rPr lang="en-IN" dirty="0" smtClean="0"/>
              <a:t> of human GLP-1 and acts as a GLP-1 receptor agonist. The peptide precursor of </a:t>
            </a:r>
            <a:r>
              <a:rPr lang="en-IN" dirty="0" err="1" smtClean="0"/>
              <a:t>liraglutide</a:t>
            </a:r>
            <a:r>
              <a:rPr lang="en-IN" dirty="0" smtClean="0"/>
              <a:t>, produced by a process that includes expression of recombinant DNA in </a:t>
            </a:r>
            <a:r>
              <a:rPr lang="en-IN" dirty="0" err="1" smtClean="0"/>
              <a:t>Saccharomyces</a:t>
            </a:r>
            <a:r>
              <a:rPr lang="en-IN" dirty="0" smtClean="0"/>
              <a:t> </a:t>
            </a:r>
            <a:r>
              <a:rPr lang="en-IN" dirty="0" err="1" smtClean="0"/>
              <a:t>cerevisiae</a:t>
            </a:r>
            <a:r>
              <a:rPr lang="en-IN" dirty="0" smtClean="0"/>
              <a:t>, has been engineered to be 97% homologous to native human GLP-1 by substituting </a:t>
            </a:r>
            <a:r>
              <a:rPr lang="en-IN" dirty="0" err="1" smtClean="0"/>
              <a:t>arginine</a:t>
            </a:r>
            <a:r>
              <a:rPr lang="en-IN" dirty="0" smtClean="0"/>
              <a:t> for lysine at position 34. </a:t>
            </a:r>
            <a:r>
              <a:rPr lang="en-IN" dirty="0" err="1" smtClean="0"/>
              <a:t>Liraglutide</a:t>
            </a:r>
            <a:r>
              <a:rPr lang="en-IN" dirty="0" smtClean="0"/>
              <a:t> is made by attaching a C-16 fatty acid (</a:t>
            </a:r>
            <a:r>
              <a:rPr lang="en-IN" dirty="0" err="1" smtClean="0"/>
              <a:t>palmitic</a:t>
            </a:r>
            <a:r>
              <a:rPr lang="en-IN" dirty="0" smtClean="0"/>
              <a:t> acid) with a </a:t>
            </a:r>
            <a:r>
              <a:rPr lang="en-IN" dirty="0" err="1" smtClean="0"/>
              <a:t>glutamic</a:t>
            </a:r>
            <a:r>
              <a:rPr lang="en-IN" dirty="0" smtClean="0"/>
              <a:t> acid spacer on the remaining lysine residue at position 26 of the peptide precursor.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36576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For use in/treatment of diabetes mellitus type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2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TOXICITY</a:t>
            </a:r>
          </a:p>
          <a:p>
            <a:endParaRPr lang="en-IN" sz="2000" dirty="0" smtClean="0"/>
          </a:p>
          <a:p>
            <a:r>
              <a:rPr lang="en-IN" sz="2000" dirty="0" smtClean="0"/>
              <a:t>In a clinical trial, one patient with type 2 diabetes experienced a single overdose of </a:t>
            </a:r>
            <a:r>
              <a:rPr lang="en-IN" sz="2000" dirty="0" err="1" smtClean="0"/>
              <a:t>Victoza</a:t>
            </a:r>
            <a:r>
              <a:rPr lang="en-IN" sz="2000" dirty="0" smtClean="0"/>
              <a:t> 17.4 mg subcutaneous (10 times the maximum recommended dose). Effects of the overdose included severe nausea and vomiting requiring hospitalization. No </a:t>
            </a:r>
            <a:r>
              <a:rPr lang="en-IN" sz="2000" dirty="0" err="1" smtClean="0"/>
              <a:t>hypoglycemia</a:t>
            </a:r>
            <a:r>
              <a:rPr lang="en-IN" sz="2000" dirty="0" smtClean="0"/>
              <a:t> was reported. The patient recovered without complications. In the event of </a:t>
            </a:r>
            <a:r>
              <a:rPr lang="en-IN" sz="2000" dirty="0" err="1" smtClean="0"/>
              <a:t>overdosage</a:t>
            </a:r>
            <a:r>
              <a:rPr lang="en-IN" sz="2000" dirty="0" smtClean="0"/>
              <a:t>, appropriate supportive treatment should be initiated according to the </a:t>
            </a:r>
            <a:r>
              <a:rPr lang="en-IN" sz="2000" dirty="0" smtClean="0"/>
              <a:t>patient’s </a:t>
            </a:r>
            <a:r>
              <a:rPr lang="en-IN" sz="2000" dirty="0" smtClean="0"/>
              <a:t>clinical signs and symptoms</a:t>
            </a:r>
            <a:r>
              <a:rPr lang="en-IN" sz="2000" dirty="0" smtClean="0"/>
              <a:t>.</a:t>
            </a:r>
          </a:p>
          <a:p>
            <a:r>
              <a:rPr lang="en-IN" sz="2000" dirty="0" smtClean="0"/>
              <a:t>RISK </a:t>
            </a:r>
            <a:r>
              <a:rPr lang="en-IN" sz="2000" dirty="0" smtClean="0"/>
              <a:t>OF THYROID C-CELL TUMORS</a:t>
            </a:r>
            <a:endParaRPr lang="en-IN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METABOLISM</a:t>
            </a:r>
          </a:p>
          <a:p>
            <a:endParaRPr lang="en-IN" sz="2000" dirty="0" smtClean="0"/>
          </a:p>
          <a:p>
            <a:r>
              <a:rPr lang="en-IN" sz="2000" dirty="0" smtClean="0"/>
              <a:t>During the initial 24 hours following administration of a single [3H]-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dose to healthy subjects, the major component in plasma was intact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.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is endogenously metabolized in a similar manner to large proteins without a specific organ as a major route of elimination.</a:t>
            </a:r>
            <a:endParaRPr lang="en-IN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25673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PHARMACODYNAMICS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4476690"/>
            <a:ext cx="2752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MECHANISM OF ACTION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28600" y="533400"/>
            <a:ext cx="8610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Liraglutide</a:t>
            </a:r>
            <a:r>
              <a:rPr lang="en-IN" sz="2000" dirty="0" smtClean="0"/>
              <a:t> is a once-daily GLP-1 derivative for the treatment of type 2 diabetes. GLP-1, in its natural form, is short-lived in the body (the half-life after subcutaneous injection is approximately one hour), so it is not very useful as a therapeutic agent. However,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has a half-life after subcutaneous injection of 11â€“15 hours, making it suitable for once-daily dosing. The prolonged action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is achieved by attaching a fatty acid molecule at one position of the GLP-1 molecule, enabling it to bind to albumin within the subcutaneous tissue and bloodstream. The active GLP-1 is then released from albumin at a slow, consistent rate. Binding with albumin also results in slower degradation and reduced elimination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from the circulation by the kidneys compared to GLP-1.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" y="5001161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Liraglutide</a:t>
            </a:r>
            <a:r>
              <a:rPr lang="en-US" sz="2000" dirty="0" smtClean="0"/>
              <a:t> is an </a:t>
            </a:r>
            <a:r>
              <a:rPr lang="en-US" sz="2000" dirty="0" err="1" smtClean="0"/>
              <a:t>acylated</a:t>
            </a:r>
            <a:r>
              <a:rPr lang="en-US" sz="2000" dirty="0" smtClean="0"/>
              <a:t> GLP-1 (Glucagon-Like Peptide-1) receptor agonist. </a:t>
            </a:r>
            <a:r>
              <a:rPr lang="en-US" sz="2000" dirty="0" err="1" smtClean="0"/>
              <a:t>Liraglutide</a:t>
            </a:r>
            <a:r>
              <a:rPr lang="en-US" sz="2000" dirty="0" smtClean="0"/>
              <a:t> </a:t>
            </a:r>
            <a:r>
              <a:rPr lang="en-US" sz="2000" dirty="0" err="1" smtClean="0"/>
              <a:t>upregulates</a:t>
            </a:r>
            <a:r>
              <a:rPr lang="en-US" sz="2000" dirty="0" smtClean="0"/>
              <a:t> intracellular </a:t>
            </a:r>
            <a:r>
              <a:rPr lang="en-US" sz="2000" dirty="0" err="1" smtClean="0"/>
              <a:t>cAMP</a:t>
            </a:r>
            <a:r>
              <a:rPr lang="en-US" sz="2000" dirty="0" smtClean="0"/>
              <a:t> resulting in the release of insulin given elevated blood glucose concentrations. Glucagon secretion is also decreased in a glucose-dependent fashion by </a:t>
            </a:r>
            <a:r>
              <a:rPr lang="en-US" sz="2000" dirty="0" err="1" smtClean="0"/>
              <a:t>liraglutide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099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ABSORPTION</a:t>
            </a:r>
          </a:p>
          <a:p>
            <a:r>
              <a:rPr lang="en-IN" sz="2000" dirty="0" smtClean="0"/>
              <a:t>Maximum concentrations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are achieved at 8-12 hours after dose. &amp;#13; The mean peak and total exposures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were 35 </a:t>
            </a:r>
            <a:r>
              <a:rPr lang="en-IN" sz="2000" dirty="0" err="1" smtClean="0"/>
              <a:t>ng</a:t>
            </a:r>
            <a:r>
              <a:rPr lang="en-IN" sz="2000" dirty="0" smtClean="0"/>
              <a:t>/</a:t>
            </a:r>
            <a:r>
              <a:rPr lang="en-IN" sz="2000" dirty="0" err="1" smtClean="0"/>
              <a:t>mL</a:t>
            </a:r>
            <a:r>
              <a:rPr lang="en-IN" sz="2000" dirty="0" smtClean="0"/>
              <a:t> and 960 </a:t>
            </a:r>
            <a:r>
              <a:rPr lang="en-IN" sz="2000" dirty="0" err="1" smtClean="0"/>
              <a:t>ngÂ·h</a:t>
            </a:r>
            <a:r>
              <a:rPr lang="en-IN" sz="2000" dirty="0" smtClean="0"/>
              <a:t>/</a:t>
            </a:r>
            <a:r>
              <a:rPr lang="en-IN" sz="2000" dirty="0" err="1" smtClean="0"/>
              <a:t>mL</a:t>
            </a:r>
            <a:r>
              <a:rPr lang="en-IN" sz="2000" dirty="0" smtClean="0"/>
              <a:t>, respectively, for a </a:t>
            </a:r>
            <a:r>
              <a:rPr lang="en-IN" sz="2000" dirty="0" err="1" smtClean="0"/>
              <a:t>subQ</a:t>
            </a:r>
            <a:r>
              <a:rPr lang="en-IN" sz="2000" dirty="0" smtClean="0"/>
              <a:t> single dose of 0.6 mg. &amp;#13; After subcutaneous single dose administrations, </a:t>
            </a:r>
            <a:r>
              <a:rPr lang="en-IN" sz="2000" dirty="0" err="1" smtClean="0"/>
              <a:t>Cmax</a:t>
            </a:r>
            <a:r>
              <a:rPr lang="en-IN" sz="2000" dirty="0" smtClean="0"/>
              <a:t> and AUC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increased proportionally over the therapeutic dose range of 0.6 mg to 1.8 mg. At 1.8 mg </a:t>
            </a:r>
            <a:r>
              <a:rPr lang="en-IN" sz="2000" dirty="0" err="1" smtClean="0"/>
              <a:t>Victoza</a:t>
            </a:r>
            <a:r>
              <a:rPr lang="en-IN" sz="2000" dirty="0" smtClean="0"/>
              <a:t>, the average steady state concentration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over 24 hours was approximately 128 </a:t>
            </a:r>
            <a:r>
              <a:rPr lang="en-IN" sz="2000" dirty="0" err="1" smtClean="0"/>
              <a:t>ng</a:t>
            </a:r>
            <a:r>
              <a:rPr lang="en-IN" sz="2000" dirty="0" smtClean="0"/>
              <a:t>/</a:t>
            </a:r>
            <a:r>
              <a:rPr lang="en-IN" sz="2000" dirty="0" err="1" smtClean="0"/>
              <a:t>mL.</a:t>
            </a:r>
            <a:r>
              <a:rPr lang="en-IN" sz="2000" dirty="0" smtClean="0"/>
              <a:t>&amp;#13; AUC0-âˆž was equivalent between upper arm and abdomen, and between upper arm and thigh. AUC0-âˆž from thigh was 22% lower than that from abdomen.  &amp;#13; Absolute bioavailability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following subcutaneous administration is approximately 55%.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-1" y="3456325"/>
            <a:ext cx="91440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HALF-LIFE </a:t>
            </a:r>
          </a:p>
          <a:p>
            <a:r>
              <a:rPr lang="en-US" sz="2000" dirty="0" smtClean="0"/>
              <a:t>approximately 13 hours. 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ROUTE OF ELIMINATION	</a:t>
            </a:r>
          </a:p>
          <a:p>
            <a:r>
              <a:rPr lang="en-IN" sz="2000" dirty="0" smtClean="0"/>
              <a:t>Excreted in urine and </a:t>
            </a:r>
            <a:r>
              <a:rPr lang="en-IN" sz="2000" dirty="0" err="1" smtClean="0"/>
              <a:t>feces</a:t>
            </a:r>
            <a:r>
              <a:rPr lang="en-IN" sz="2000" dirty="0" smtClean="0"/>
              <a:t>, 6% and 5%, respectively</a:t>
            </a:r>
          </a:p>
          <a:p>
            <a:endParaRPr lang="en-US" sz="2000" dirty="0" smtClean="0"/>
          </a:p>
          <a:p>
            <a:r>
              <a:rPr lang="en-US" sz="2000" dirty="0" smtClean="0"/>
              <a:t>VOLUME OF DISTRIBUTION = </a:t>
            </a:r>
            <a:r>
              <a:rPr lang="en-IN" sz="2000" dirty="0" err="1" smtClean="0"/>
              <a:t>SubQ</a:t>
            </a:r>
            <a:r>
              <a:rPr lang="en-IN" sz="2000" dirty="0" smtClean="0"/>
              <a:t> 0.6 mg is approximately 13LIntravenous is approximately 0.07L/kg</a:t>
            </a:r>
            <a:endParaRPr lang="en-US" sz="2000" dirty="0" smtClean="0"/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CLEARANCE = </a:t>
            </a:r>
            <a:r>
              <a:rPr lang="en-IN" sz="2000" dirty="0" smtClean="0"/>
              <a:t>The mean apparent clearance following subcutaneous administration of a single dose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is approximately 1.2 L/h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551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4290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SEQUENCE</a:t>
            </a:r>
          </a:p>
          <a:p>
            <a:r>
              <a:rPr lang="en-US" sz="2400" dirty="0" smtClean="0"/>
              <a:t>HAEGTFTSDVSSYLEGQAAKEEFIIAWLVKGRG	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33400" y="4495800"/>
            <a:ext cx="42687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TARGETS </a:t>
            </a:r>
          </a:p>
          <a:p>
            <a:r>
              <a:rPr lang="en-US" sz="2400" dirty="0" smtClean="0"/>
              <a:t>Glucagon-like peptide 1 receptor</a:t>
            </a:r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81000" y="1295400"/>
            <a:ext cx="8153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PATENTS</a:t>
            </a:r>
          </a:p>
          <a:p>
            <a:endParaRPr lang="en-US" sz="2000" dirty="0" smtClean="0"/>
          </a:p>
          <a:p>
            <a:r>
              <a:rPr lang="en-US" sz="2000" b="1" dirty="0" smtClean="0"/>
              <a:t>Country</a:t>
            </a:r>
            <a:r>
              <a:rPr lang="en-US" sz="2000" b="1" dirty="0"/>
              <a:t>	</a:t>
            </a:r>
            <a:r>
              <a:rPr lang="en-US" sz="2000" b="1" dirty="0" smtClean="0"/>
              <a:t>	Patent </a:t>
            </a:r>
            <a:r>
              <a:rPr lang="en-US" sz="2000" b="1" dirty="0"/>
              <a:t>Number	Approved	</a:t>
            </a:r>
            <a:r>
              <a:rPr lang="en-US" sz="2000" b="1" dirty="0" smtClean="0"/>
              <a:t>Expires </a:t>
            </a:r>
            <a:r>
              <a:rPr lang="en-US" sz="2000" b="1" dirty="0"/>
              <a:t>(estimated)</a:t>
            </a:r>
          </a:p>
          <a:p>
            <a:r>
              <a:rPr lang="en-US" sz="2000" dirty="0"/>
              <a:t>Canada	</a:t>
            </a:r>
            <a:r>
              <a:rPr lang="en-US" sz="2000" dirty="0" smtClean="0"/>
              <a:t>	2264243</a:t>
            </a:r>
            <a:r>
              <a:rPr lang="en-US" sz="2000" dirty="0"/>
              <a:t>	</a:t>
            </a:r>
            <a:r>
              <a:rPr lang="en-US" sz="2000" dirty="0" smtClean="0"/>
              <a:t>	2004-10-05</a:t>
            </a:r>
            <a:r>
              <a:rPr lang="en-US" sz="2000" dirty="0"/>
              <a:t>	2017-08-22</a:t>
            </a:r>
          </a:p>
          <a:p>
            <a:r>
              <a:rPr lang="en-US" sz="2000" dirty="0"/>
              <a:t>United States	6268343	</a:t>
            </a:r>
            <a:r>
              <a:rPr lang="en-US" sz="2000" dirty="0" smtClean="0"/>
              <a:t>	1997-08-22</a:t>
            </a:r>
            <a:r>
              <a:rPr lang="en-US" sz="2000" dirty="0"/>
              <a:t>	2017-08-22</a:t>
            </a:r>
          </a:p>
        </p:txBody>
      </p:sp>
    </p:spTree>
    <p:extLst>
      <p:ext uri="{BB962C8B-B14F-4D97-AF65-F5344CB8AC3E}">
        <p14:creationId xmlns:p14="http://schemas.microsoft.com/office/powerpoint/2010/main" val="1081926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2087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DRUG INTERACTIONS	</a:t>
            </a:r>
          </a:p>
          <a:p>
            <a:r>
              <a:rPr lang="en-US" sz="2000" dirty="0"/>
              <a:t>	</a:t>
            </a:r>
          </a:p>
          <a:p>
            <a:r>
              <a:rPr lang="en-US" sz="2000" dirty="0" smtClean="0"/>
              <a:t>Acetaminophen	These </a:t>
            </a:r>
            <a:r>
              <a:rPr lang="en-US" sz="2000" dirty="0"/>
              <a:t>agents may have decreased C max and a delayed T max during </a:t>
            </a:r>
            <a:r>
              <a:rPr lang="en-US" sz="2000" dirty="0" err="1"/>
              <a:t>coadministration</a:t>
            </a:r>
            <a:r>
              <a:rPr lang="en-US" sz="2000" dirty="0"/>
              <a:t>.</a:t>
            </a:r>
          </a:p>
          <a:p>
            <a:r>
              <a:rPr lang="en-US" sz="2000" dirty="0"/>
              <a:t>Atorvastatin	These agents may have decreased C max and a delayed T max during </a:t>
            </a:r>
            <a:r>
              <a:rPr lang="en-US" sz="2000" dirty="0" err="1"/>
              <a:t>coadministration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Azilsartan</a:t>
            </a:r>
            <a:r>
              <a:rPr lang="en-US" sz="2000" dirty="0"/>
              <a:t> </a:t>
            </a:r>
            <a:r>
              <a:rPr lang="en-US" sz="2000" dirty="0" err="1"/>
              <a:t>medoxomil</a:t>
            </a:r>
            <a:r>
              <a:rPr lang="en-US" sz="2000" dirty="0"/>
              <a:t>	</a:t>
            </a:r>
            <a:r>
              <a:rPr lang="en-US" sz="2000" dirty="0" err="1"/>
              <a:t>Pharmacodynamic</a:t>
            </a:r>
            <a:r>
              <a:rPr lang="en-US" sz="2000" dirty="0"/>
              <a:t> synergist- increases effects. May also increase hypoglycemic effects by improving insulin sensitivity.</a:t>
            </a:r>
          </a:p>
          <a:p>
            <a:r>
              <a:rPr lang="en-US" sz="2000" dirty="0"/>
              <a:t>Digoxin	</a:t>
            </a:r>
            <a:r>
              <a:rPr lang="en-US" sz="2000" dirty="0" smtClean="0"/>
              <a:t>	These </a:t>
            </a:r>
            <a:r>
              <a:rPr lang="en-US" sz="2000" dirty="0"/>
              <a:t>agents may have decreased C max and a delayed T max during </a:t>
            </a:r>
            <a:r>
              <a:rPr lang="en-US" sz="2000" dirty="0" err="1"/>
              <a:t>coadministration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Griseofulvin</a:t>
            </a:r>
            <a:r>
              <a:rPr lang="en-US" sz="2000" dirty="0"/>
              <a:t>	</a:t>
            </a:r>
            <a:r>
              <a:rPr lang="en-US" sz="2000" dirty="0" err="1"/>
              <a:t>Cmax</a:t>
            </a:r>
            <a:r>
              <a:rPr lang="en-US" sz="2000" dirty="0"/>
              <a:t> may be increased.</a:t>
            </a:r>
          </a:p>
          <a:p>
            <a:r>
              <a:rPr lang="en-US" sz="2000" dirty="0"/>
              <a:t>Insulin Regular	</a:t>
            </a:r>
            <a:r>
              <a:rPr lang="en-US" sz="2000" dirty="0" err="1"/>
              <a:t>Coadministration</a:t>
            </a:r>
            <a:r>
              <a:rPr lang="en-US" sz="2000" dirty="0"/>
              <a:t> may increase the risk of hypoglycemia. A lower dose of the antidiabetic agent may be needed.</a:t>
            </a:r>
          </a:p>
          <a:p>
            <a:r>
              <a:rPr lang="en-US" sz="2000" dirty="0" err="1"/>
              <a:t>Somatropin</a:t>
            </a:r>
            <a:r>
              <a:rPr lang="en-US" sz="2000" dirty="0"/>
              <a:t> recombinant	</a:t>
            </a:r>
            <a:r>
              <a:rPr lang="en-US" sz="2000" dirty="0" err="1"/>
              <a:t>Somatropin</a:t>
            </a:r>
            <a:r>
              <a:rPr lang="en-US" sz="2000" dirty="0"/>
              <a:t> may antagonize the hypoglycemic effect of </a:t>
            </a:r>
            <a:r>
              <a:rPr lang="en-US" sz="2000" dirty="0" err="1"/>
              <a:t>liraglutide</a:t>
            </a:r>
            <a:r>
              <a:rPr lang="en-US" sz="2000" dirty="0"/>
              <a:t>. Monitor for changes in fasting and postprandial blood sugars.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30531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7772400" cy="1142999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Victoza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(Subcutaneous)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1828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Victoza</a:t>
            </a:r>
            <a:r>
              <a:rPr lang="en-IN" sz="2000" dirty="0" smtClean="0"/>
              <a:t>® contains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, an </a:t>
            </a:r>
            <a:r>
              <a:rPr lang="en-IN" sz="2000" dirty="0" err="1" smtClean="0"/>
              <a:t>analog</a:t>
            </a:r>
            <a:r>
              <a:rPr lang="en-IN" sz="2000" dirty="0" smtClean="0"/>
              <a:t> of human GLP-1 and acts as a GLP-1 receptor agonist. The peptide precursor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, produced by a process that includes expression of recombinant DNA in </a:t>
            </a:r>
            <a:r>
              <a:rPr lang="en-IN" sz="2000" dirty="0" err="1" smtClean="0"/>
              <a:t>Saccharomyces</a:t>
            </a:r>
            <a:r>
              <a:rPr lang="en-IN" sz="2000" dirty="0" smtClean="0"/>
              <a:t> </a:t>
            </a:r>
            <a:r>
              <a:rPr lang="en-IN" sz="2000" dirty="0" err="1" smtClean="0"/>
              <a:t>cerevisiae</a:t>
            </a:r>
            <a:r>
              <a:rPr lang="en-IN" sz="2000" dirty="0" smtClean="0"/>
              <a:t>, has been engineered to be 97% homologous to native human GLP-1 by substituting </a:t>
            </a:r>
            <a:r>
              <a:rPr lang="en-IN" sz="2000" dirty="0" err="1" smtClean="0"/>
              <a:t>arginine</a:t>
            </a:r>
            <a:r>
              <a:rPr lang="en-IN" sz="2000" dirty="0" smtClean="0"/>
              <a:t> for lysine at position 34.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is made by attaching a C-16 fatty acid (</a:t>
            </a:r>
            <a:r>
              <a:rPr lang="en-IN" sz="2000" dirty="0" err="1" smtClean="0"/>
              <a:t>palmitic</a:t>
            </a:r>
            <a:r>
              <a:rPr lang="en-IN" sz="2000" dirty="0" smtClean="0"/>
              <a:t> acid) with a </a:t>
            </a:r>
            <a:r>
              <a:rPr lang="en-IN" sz="2000" dirty="0" err="1" smtClean="0"/>
              <a:t>glutamic</a:t>
            </a:r>
            <a:r>
              <a:rPr lang="en-IN" sz="2000" dirty="0" smtClean="0"/>
              <a:t> acid spacer on the remaining lysine residue at position 26 of the peptide precursor. The molecular formula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is C172H265N43O51 and the molecular weight is 3751.2 Daltons.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2672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ROUTE OF AD:</a:t>
            </a:r>
          </a:p>
          <a:p>
            <a:r>
              <a:rPr lang="en-IN" sz="2000" dirty="0" smtClean="0"/>
              <a:t>Solution for subcutaneous injection, pre-filled, multi-dose pen that delivers doses of 0.6 mg, 1.2 mg, or 1.8 mg (6 mg/</a:t>
            </a:r>
            <a:r>
              <a:rPr lang="en-IN" sz="2000" dirty="0" err="1" smtClean="0"/>
              <a:t>mL</a:t>
            </a:r>
            <a:r>
              <a:rPr lang="en-IN" sz="2000" dirty="0" smtClean="0"/>
              <a:t>, 3 </a:t>
            </a:r>
            <a:r>
              <a:rPr lang="en-IN" sz="2000" dirty="0" err="1" smtClean="0"/>
              <a:t>mL</a:t>
            </a:r>
            <a:r>
              <a:rPr lang="en-IN" sz="2000" dirty="0" smtClean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7362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04408"/>
            <a:ext cx="8991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VIAL:</a:t>
            </a:r>
          </a:p>
          <a:p>
            <a:r>
              <a:rPr lang="en-IN" sz="2000" dirty="0" err="1" smtClean="0"/>
              <a:t>Victoza</a:t>
            </a:r>
            <a:r>
              <a:rPr lang="en-IN" sz="2000" dirty="0" smtClean="0"/>
              <a:t>® is a clear, </a:t>
            </a:r>
            <a:r>
              <a:rPr lang="en-IN" sz="2000" dirty="0" err="1" smtClean="0"/>
              <a:t>colorless</a:t>
            </a:r>
            <a:r>
              <a:rPr lang="en-IN" sz="2000" dirty="0" smtClean="0"/>
              <a:t> solution. Each 1 </a:t>
            </a:r>
            <a:r>
              <a:rPr lang="en-IN" sz="2000" dirty="0" err="1" smtClean="0"/>
              <a:t>mL</a:t>
            </a:r>
            <a:r>
              <a:rPr lang="en-IN" sz="2000" dirty="0" smtClean="0"/>
              <a:t> of </a:t>
            </a:r>
            <a:r>
              <a:rPr lang="en-IN" sz="2000" dirty="0" err="1" smtClean="0"/>
              <a:t>Victoza</a:t>
            </a:r>
            <a:r>
              <a:rPr lang="en-IN" sz="2000" dirty="0" smtClean="0"/>
              <a:t>® solution contains 6 mg of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. Each pre-filled pen contains a 3 </a:t>
            </a:r>
            <a:r>
              <a:rPr lang="en-IN" sz="2000" dirty="0" err="1" smtClean="0"/>
              <a:t>mL</a:t>
            </a:r>
            <a:r>
              <a:rPr lang="en-IN" sz="2000" dirty="0" smtClean="0"/>
              <a:t> solution of </a:t>
            </a:r>
            <a:r>
              <a:rPr lang="en-IN" sz="2000" dirty="0" err="1" smtClean="0"/>
              <a:t>Victoza</a:t>
            </a:r>
            <a:r>
              <a:rPr lang="en-IN" sz="2000" dirty="0" smtClean="0"/>
              <a:t>® equivalent to 18 mg </a:t>
            </a:r>
            <a:r>
              <a:rPr lang="en-IN" sz="2000" dirty="0" err="1" smtClean="0"/>
              <a:t>liraglutide</a:t>
            </a:r>
            <a:r>
              <a:rPr lang="en-IN" sz="2000" dirty="0" smtClean="0"/>
              <a:t> (free-base, anhydrous) and the following inactive ingredients: disodium phosphate </a:t>
            </a:r>
            <a:r>
              <a:rPr lang="en-IN" sz="2000" dirty="0" err="1" smtClean="0"/>
              <a:t>dihydrate</a:t>
            </a:r>
            <a:r>
              <a:rPr lang="en-IN" sz="2000" dirty="0" smtClean="0"/>
              <a:t>, 1.42 mg; propylene glycol, 14 mg; phenol, 5.5 mg; and water for injection.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4933890"/>
            <a:ext cx="9116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HALF-LIFE: 13 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61969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CLEARANCE: 1.2 L/h</a:t>
            </a:r>
            <a:endParaRPr lang="en-IN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DOSAGE:</a:t>
            </a:r>
          </a:p>
          <a:p>
            <a:r>
              <a:rPr lang="en-IN" sz="2000" dirty="0" smtClean="0"/>
              <a:t>0.6 mg per day for one week. After one week, increase the dose to 1.2 mg. If the 1.2 mg dose does not result in acceptable </a:t>
            </a:r>
            <a:r>
              <a:rPr lang="en-IN" sz="2000" dirty="0" err="1" smtClean="0"/>
              <a:t>glycemic</a:t>
            </a:r>
            <a:r>
              <a:rPr lang="en-IN" sz="2000" dirty="0" smtClean="0"/>
              <a:t> control, the dose can be increased to 1.8 mg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504862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973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Victoza (Subcutaneous)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Tesamorelin AKA Egrifta</dc:title>
  <dc:creator>PC</dc:creator>
  <cp:lastModifiedBy>PC</cp:lastModifiedBy>
  <cp:revision>13</cp:revision>
  <dcterms:created xsi:type="dcterms:W3CDTF">2015-01-02T20:05:16Z</dcterms:created>
  <dcterms:modified xsi:type="dcterms:W3CDTF">2015-01-12T04:00:25Z</dcterms:modified>
</cp:coreProperties>
</file>