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7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C2BDF-6DE4-4F15-B8A3-CAB0518B9F83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73B5-7C2E-4DEC-B5B1-A40C5555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2400" b="1" dirty="0" err="1" smtClean="0"/>
              <a:t>Muromonab</a:t>
            </a:r>
            <a:r>
              <a:rPr lang="en-US" sz="2400" dirty="0" smtClean="0"/>
              <a:t> </a:t>
            </a:r>
            <a:r>
              <a:rPr lang="en-US" sz="2400" b="1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smtClean="0"/>
              <a:t>DB00075)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Approved and Investigational Drug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Chemical Formula: </a:t>
            </a:r>
            <a:r>
              <a:rPr lang="en-US" sz="1800" dirty="0" smtClean="0">
                <a:solidFill>
                  <a:srgbClr val="000000"/>
                </a:solidFill>
              </a:rPr>
              <a:t>C</a:t>
            </a:r>
            <a:r>
              <a:rPr lang="en-US" sz="1800" baseline="-25000" dirty="0" smtClean="0">
                <a:solidFill>
                  <a:srgbClr val="000000"/>
                </a:solidFill>
              </a:rPr>
              <a:t>6460</a:t>
            </a:r>
            <a:r>
              <a:rPr lang="en-US" sz="1800" dirty="0" smtClean="0">
                <a:solidFill>
                  <a:srgbClr val="000000"/>
                </a:solidFill>
              </a:rPr>
              <a:t>H</a:t>
            </a:r>
            <a:r>
              <a:rPr lang="en-US" sz="1800" baseline="-25000" dirty="0" smtClean="0">
                <a:solidFill>
                  <a:srgbClr val="000000"/>
                </a:solidFill>
              </a:rPr>
              <a:t>9946</a:t>
            </a:r>
            <a:r>
              <a:rPr lang="en-US" sz="1800" dirty="0" smtClean="0">
                <a:solidFill>
                  <a:srgbClr val="000000"/>
                </a:solidFill>
              </a:rPr>
              <a:t>N</a:t>
            </a:r>
            <a:r>
              <a:rPr lang="en-US" sz="1800" baseline="-25000" dirty="0" smtClean="0">
                <a:solidFill>
                  <a:srgbClr val="000000"/>
                </a:solidFill>
              </a:rPr>
              <a:t>1720</a:t>
            </a:r>
            <a:r>
              <a:rPr lang="en-US" sz="1800" dirty="0" smtClean="0">
                <a:solidFill>
                  <a:srgbClr val="000000"/>
                </a:solidFill>
              </a:rPr>
              <a:t>O</a:t>
            </a:r>
            <a:r>
              <a:rPr lang="en-US" sz="1800" baseline="-25000" dirty="0" smtClean="0">
                <a:solidFill>
                  <a:srgbClr val="000000"/>
                </a:solidFill>
              </a:rPr>
              <a:t>2043</a:t>
            </a:r>
            <a:r>
              <a:rPr lang="en-US" sz="1800" dirty="0" smtClean="0">
                <a:solidFill>
                  <a:srgbClr val="000000"/>
                </a:solidFill>
              </a:rPr>
              <a:t>S</a:t>
            </a:r>
            <a:r>
              <a:rPr lang="en-US" sz="1800" baseline="-25000" dirty="0" smtClean="0">
                <a:solidFill>
                  <a:srgbClr val="000000"/>
                </a:solidFill>
              </a:rPr>
              <a:t>56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Molecular Weight: </a:t>
            </a:r>
            <a:r>
              <a:rPr lang="en-US" sz="1800" dirty="0" smtClean="0">
                <a:solidFill>
                  <a:srgbClr val="000000"/>
                </a:solidFill>
              </a:rPr>
              <a:t>146189.7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err="1" smtClean="0">
                <a:solidFill>
                  <a:schemeClr val="tx1"/>
                </a:solidFill>
              </a:rPr>
              <a:t>Murine</a:t>
            </a:r>
            <a:r>
              <a:rPr lang="en-US" sz="1800" dirty="0" smtClean="0">
                <a:solidFill>
                  <a:schemeClr val="tx1"/>
                </a:solidFill>
              </a:rPr>
              <a:t> monoclonal antibody specific to CD3 T-cell lymphocyte antigens. More specifically it is a purified </a:t>
            </a:r>
            <a:r>
              <a:rPr lang="en-US" sz="1800" dirty="0" err="1" smtClean="0">
                <a:solidFill>
                  <a:schemeClr val="tx1"/>
                </a:solidFill>
              </a:rPr>
              <a:t>murine</a:t>
            </a:r>
            <a:r>
              <a:rPr lang="en-US" sz="1800" dirty="0" smtClean="0">
                <a:solidFill>
                  <a:schemeClr val="tx1"/>
                </a:solidFill>
              </a:rPr>
              <a:t> (mouse) monoclonal antibody, directed against the CD3 (T3) receptor on the surface of human T-cells (T-lymphocytes) cultured using the </a:t>
            </a:r>
            <a:r>
              <a:rPr lang="en-US" sz="1800" dirty="0" err="1" smtClean="0">
                <a:solidFill>
                  <a:schemeClr val="tx1"/>
                </a:solidFill>
              </a:rPr>
              <a:t>murine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ascites</a:t>
            </a:r>
            <a:r>
              <a:rPr lang="en-US" sz="1800" dirty="0" smtClean="0">
                <a:solidFill>
                  <a:schemeClr val="tx1"/>
                </a:solidFill>
              </a:rPr>
              <a:t> method. </a:t>
            </a:r>
            <a:r>
              <a:rPr lang="en-US" sz="1800" dirty="0" err="1" smtClean="0">
                <a:solidFill>
                  <a:schemeClr val="tx1"/>
                </a:solidFill>
              </a:rPr>
              <a:t>Muromonab</a:t>
            </a:r>
            <a:r>
              <a:rPr lang="en-US" sz="1800" dirty="0" smtClean="0">
                <a:solidFill>
                  <a:schemeClr val="tx1"/>
                </a:solidFill>
              </a:rPr>
              <a:t> is 93% </a:t>
            </a:r>
            <a:r>
              <a:rPr lang="en-US" sz="1800" dirty="0" err="1" smtClean="0">
                <a:solidFill>
                  <a:schemeClr val="tx1"/>
                </a:solidFill>
              </a:rPr>
              <a:t>monomeric</a:t>
            </a:r>
            <a:r>
              <a:rPr lang="en-US" sz="1800" dirty="0" smtClean="0">
                <a:solidFill>
                  <a:schemeClr val="tx1"/>
                </a:solidFill>
              </a:rPr>
              <a:t> immune globulin G type 2a (IgG2a).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733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Indication/Usage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4068762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500" dirty="0" smtClean="0"/>
              <a:t>For treatment of organ transplant recipients, prevention of organ rejection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343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Pharmacodynamics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648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Used in organ transplant prophylaxis, </a:t>
            </a:r>
            <a:r>
              <a:rPr lang="en-US" sz="1500" dirty="0" err="1" smtClean="0"/>
              <a:t>Muromonab</a:t>
            </a:r>
            <a:r>
              <a:rPr lang="en-US" sz="1500" dirty="0" smtClean="0"/>
              <a:t> or OKT-3 binds specifically to the CD-3 complex, which is involved in antigen recognition and cell stimulation, on the surface of T lymphocytes. Immediately after administration CD-3-positive T lymphocytes are abruptly removed from circulation. It has been effective in reversing corticosteroid-resistant acute rejection in renal, liver, and cardiac transplant recipients..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81000" y="1295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Metabolism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81000" y="1630362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Most likely removed by </a:t>
            </a:r>
            <a:r>
              <a:rPr lang="en-US" sz="1500" dirty="0" err="1" smtClean="0"/>
              <a:t>opsonization</a:t>
            </a:r>
            <a:r>
              <a:rPr lang="en-US" sz="1500" dirty="0" smtClean="0"/>
              <a:t> via the </a:t>
            </a:r>
            <a:r>
              <a:rPr lang="en-US" sz="1500" dirty="0" err="1" smtClean="0"/>
              <a:t>reticuloendothelial</a:t>
            </a:r>
            <a:r>
              <a:rPr lang="en-US" sz="1500" dirty="0" smtClean="0"/>
              <a:t> system when bound to T lymphocytes, or by human </a:t>
            </a:r>
            <a:r>
              <a:rPr lang="en-US" sz="1500" dirty="0" err="1" smtClean="0"/>
              <a:t>antimurine</a:t>
            </a:r>
            <a:r>
              <a:rPr lang="en-US" sz="1500" dirty="0" smtClean="0"/>
              <a:t> antibody production</a:t>
            </a:r>
            <a:endParaRPr lang="en-US" sz="1500" dirty="0" smtClean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81000" y="21796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Half-Life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81000" y="2504281"/>
            <a:ext cx="8229600" cy="315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0.8 hours (mammalian </a:t>
            </a:r>
            <a:r>
              <a:rPr lang="en-US" sz="1500" dirty="0" err="1" smtClean="0"/>
              <a:t>reticulocytes</a:t>
            </a:r>
            <a:r>
              <a:rPr lang="en-US" sz="1500" dirty="0" smtClean="0"/>
              <a:t>, in vitro)</a:t>
            </a:r>
            <a:endParaRPr lang="en-US" sz="1500" dirty="0" smtClean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81000" y="3352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Affected Organisms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81000" y="3733800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Human and other Mammals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81000" y="31242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Immunologic </a:t>
            </a:r>
            <a:r>
              <a:rPr lang="en-US" sz="1500" dirty="0" smtClean="0"/>
              <a:t>Factors and </a:t>
            </a:r>
            <a:r>
              <a:rPr lang="en-US" sz="1500" dirty="0" smtClean="0"/>
              <a:t>Immunosuppressive Agents </a:t>
            </a:r>
            <a:endParaRPr lang="en-US" sz="1500" dirty="0" smtClean="0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381000" y="27892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Category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810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latin typeface="+mj-lt"/>
                <a:ea typeface="+mj-ea"/>
                <a:cs typeface="+mj-cs"/>
              </a:rPr>
              <a:t>Mechanism Of Action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81000" y="547686"/>
            <a:ext cx="8229600" cy="7477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Muromonab</a:t>
            </a:r>
            <a:r>
              <a:rPr lang="en-US" sz="1500" dirty="0" smtClean="0"/>
              <a:t> binds to the T-cell surface glycoprotein CD3 epsilon chain. It appears to kill CD-3 positive cells by inducing </a:t>
            </a:r>
            <a:r>
              <a:rPr lang="en-US" sz="1500" dirty="0" err="1" smtClean="0"/>
              <a:t>Fc</a:t>
            </a:r>
            <a:r>
              <a:rPr lang="en-US" sz="1500" dirty="0" smtClean="0"/>
              <a:t> mediated apoptosis, antibody mediated </a:t>
            </a:r>
            <a:r>
              <a:rPr lang="en-US" sz="1500" dirty="0" err="1" smtClean="0"/>
              <a:t>cytotoxicity</a:t>
            </a:r>
            <a:r>
              <a:rPr lang="en-US" sz="1500" dirty="0" smtClean="0"/>
              <a:t> and complement-dependent </a:t>
            </a:r>
            <a:r>
              <a:rPr lang="en-US" sz="1500" dirty="0" err="1" smtClean="0"/>
              <a:t>cytotoxicity</a:t>
            </a:r>
            <a:r>
              <a:rPr lang="en-US" sz="1500" dirty="0" smtClean="0"/>
              <a:t>.</a:t>
            </a:r>
            <a:endParaRPr lang="en-US" sz="15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381000" y="4394537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/>
              <a:t>DB00091 (Cyclosporine): </a:t>
            </a:r>
            <a:r>
              <a:rPr lang="en-US" sz="1500" dirty="0" err="1" smtClean="0"/>
              <a:t>Muromonab</a:t>
            </a:r>
            <a:r>
              <a:rPr lang="en-US" sz="1500" dirty="0" smtClean="0"/>
              <a:t> </a:t>
            </a:r>
            <a:r>
              <a:rPr lang="en-US" sz="1500" dirty="0" smtClean="0"/>
              <a:t>increases the levels of </a:t>
            </a:r>
            <a:r>
              <a:rPr lang="en-US" sz="1500" dirty="0" smtClean="0"/>
              <a:t>cyclosporine</a:t>
            </a:r>
          </a:p>
          <a:p>
            <a:r>
              <a:rPr lang="en-US" sz="1500" dirty="0" smtClean="0"/>
              <a:t>DB06372 (</a:t>
            </a:r>
            <a:r>
              <a:rPr lang="en-US" sz="1500" dirty="0" err="1" smtClean="0"/>
              <a:t>Rilonacept</a:t>
            </a:r>
            <a:r>
              <a:rPr lang="en-US" sz="1500" dirty="0" smtClean="0"/>
              <a:t>): results </a:t>
            </a:r>
            <a:r>
              <a:rPr lang="en-US" sz="1500" dirty="0" smtClean="0"/>
              <a:t>in increased immunosuppressive effects; increases the risk of infection. </a:t>
            </a:r>
            <a:r>
              <a:rPr lang="en-US" sz="1500" dirty="0" smtClean="0"/>
              <a:t>DB00072 (</a:t>
            </a:r>
            <a:r>
              <a:rPr lang="en-US" sz="1500" dirty="0" err="1" smtClean="0"/>
              <a:t>Trastuzumab</a:t>
            </a:r>
            <a:r>
              <a:rPr lang="en-US" sz="1500" dirty="0" smtClean="0"/>
              <a:t>): </a:t>
            </a:r>
            <a:r>
              <a:rPr lang="en-US" sz="1500" dirty="0" err="1" smtClean="0"/>
              <a:t>Trastuzumab</a:t>
            </a:r>
            <a:r>
              <a:rPr lang="en-US" sz="1500" dirty="0" smtClean="0"/>
              <a:t> </a:t>
            </a:r>
            <a:r>
              <a:rPr lang="en-US" sz="1500" dirty="0" smtClean="0"/>
              <a:t>may increase the risk of </a:t>
            </a:r>
            <a:r>
              <a:rPr lang="en-US" sz="1500" dirty="0" err="1" smtClean="0"/>
              <a:t>neutropenia</a:t>
            </a:r>
            <a:r>
              <a:rPr lang="en-US" sz="1500" dirty="0" smtClean="0"/>
              <a:t> and anemia. Monitor closely for signs and symptoms of adverse events</a:t>
            </a:r>
            <a:r>
              <a:rPr lang="en-US" sz="1500" dirty="0" smtClean="0"/>
              <a:t>.</a:t>
            </a:r>
            <a:endParaRPr lang="en-US" sz="1500" dirty="0" smtClean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81000" y="3983375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Drug Interactions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381000" y="5410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Experimental Properties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5768370"/>
            <a:ext cx="5257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sz="1500" dirty="0" smtClean="0"/>
              <a:t>Melting Point- 61 °C for FAB Fragment; 71 °C for whole </a:t>
            </a:r>
            <a:r>
              <a:rPr lang="en-US" sz="1500" dirty="0" err="1" smtClean="0"/>
              <a:t>mAb</a:t>
            </a:r>
            <a:r>
              <a:rPr lang="en-US" sz="1500" dirty="0" smtClean="0"/>
              <a:t> </a:t>
            </a:r>
          </a:p>
          <a:p>
            <a:pPr lvl="0">
              <a:spcBef>
                <a:spcPct val="0"/>
              </a:spcBef>
            </a:pPr>
            <a:r>
              <a:rPr lang="en-US" sz="1500" dirty="0" err="1" smtClean="0"/>
              <a:t>Hydrophobicity</a:t>
            </a:r>
            <a:r>
              <a:rPr lang="en-US" sz="1500" dirty="0" smtClean="0"/>
              <a:t>: </a:t>
            </a:r>
            <a:r>
              <a:rPr lang="en-US" sz="1500" dirty="0" smtClean="0"/>
              <a:t>0.513</a:t>
            </a:r>
            <a:endParaRPr lang="en-US" sz="1500" dirty="0" smtClean="0"/>
          </a:p>
          <a:p>
            <a:pPr lvl="0">
              <a:spcBef>
                <a:spcPct val="0"/>
              </a:spcBef>
            </a:pPr>
            <a:r>
              <a:rPr lang="en-US" sz="1500" dirty="0" err="1" smtClean="0"/>
              <a:t>Isoelectric</a:t>
            </a:r>
            <a:r>
              <a:rPr lang="en-US" sz="1500" dirty="0" smtClean="0"/>
              <a:t> Point: </a:t>
            </a:r>
            <a:r>
              <a:rPr lang="en-US" sz="1500" dirty="0" smtClean="0"/>
              <a:t>8.31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Sequence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563562"/>
            <a:ext cx="8229600" cy="27130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Heavy chain: </a:t>
            </a:r>
          </a:p>
          <a:p>
            <a:pPr algn="just">
              <a:spcBef>
                <a:spcPct val="20000"/>
              </a:spcBef>
            </a:pPr>
            <a:r>
              <a:rPr lang="en-US" sz="1500" dirty="0" smtClean="0"/>
              <a:t>QVQLQQSGAELARPGASVKMSCKASGYTFTRYTMHWVKQRPGQGLEWIGYINPSRGYTNYNQKFKDKATLTTDKSSSTAYMQLSSLTSEDSAVYYCARYYDDHYCLDYWGQGTTLTVSSAKTTAPSVYPLAPVCGGTTGSSVTLGCLVKGYFPEPVTLTWNSGSLSSGVHTFPAVLQSDLYTLSSSVTVTSSTWPSQSITCNVAHPASSTKVDKKIEPRPKSCDKTHTCPPCPAPELLGGPSVFLFPPKPKDTLMISRTPEVTCVVVDVSHEDPEVKFNWYVDGVEVHNAKTKPREEQYNSTYRVVSVLTVLHQDWLNGKEYKCKVSNKALPAPIEKTISKAKGQPREPQVYTLPPSRDELTKNQVSLTCLVKGFYPSDIAVEWESNGQPENNYKTTPPVLDSDGSFFLYSKLTVDKSRWQQGNVFSCSVMHEALHNHYTQKSLSLSPGK </a:t>
            </a:r>
            <a:endParaRPr lang="en-US" sz="1500" dirty="0" smtClean="0"/>
          </a:p>
          <a:p>
            <a:pPr algn="just">
              <a:spcBef>
                <a:spcPct val="20000"/>
              </a:spcBef>
            </a:pPr>
            <a:r>
              <a:rPr lang="en-US" sz="1500" dirty="0" smtClean="0"/>
              <a:t>Light chain:</a:t>
            </a:r>
          </a:p>
          <a:p>
            <a:pPr algn="just">
              <a:spcBef>
                <a:spcPct val="20000"/>
              </a:spcBef>
            </a:pPr>
            <a:r>
              <a:rPr lang="en-US" sz="1500" dirty="0" smtClean="0"/>
              <a:t>QIVLTQSPAIMSASPGEKVTMTCSASSSVSYMNWYQQKSGTSPKRWIYDTSKLASGVPAHFRGSGSGTSYSLTISGMEAEDAATYYCQQWSSNPFTFGSGTKLEINRADTAPTVSIFPPSSEQLTSGGASVVCFLNNFYPKDINVKWKIDGSERQNGVLNSWTDQDSKDSTYSMSSTLTLTKDEYERHNSYTCEATHKTSTSPIVKSFNRNEC</a:t>
            </a:r>
            <a:endParaRPr lang="en-US" sz="15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36576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T-cell surface glycoprotein CD3 delta </a:t>
            </a:r>
            <a:r>
              <a:rPr lang="en-US" sz="1500" dirty="0" smtClean="0"/>
              <a:t>chain, T-cell </a:t>
            </a:r>
            <a:r>
              <a:rPr lang="en-US" sz="1500" dirty="0" smtClean="0"/>
              <a:t>surface glycoprotein CD3 epsilon chain</a:t>
            </a:r>
            <a:r>
              <a:rPr lang="en-US" sz="1500" dirty="0" smtClean="0"/>
              <a:t>, T-cell </a:t>
            </a:r>
            <a:r>
              <a:rPr lang="en-US" sz="1500" dirty="0" smtClean="0"/>
              <a:t>surface glycoprotein CD3 gamma chain</a:t>
            </a:r>
            <a:r>
              <a:rPr lang="en-US" sz="1500" dirty="0" smtClean="0"/>
              <a:t>, T-cell </a:t>
            </a:r>
            <a:r>
              <a:rPr lang="en-US" sz="1500" dirty="0" smtClean="0"/>
              <a:t>surface glycoprotein CD3 zeta chain</a:t>
            </a:r>
            <a:r>
              <a:rPr lang="en-US" sz="1500" dirty="0" smtClean="0"/>
              <a:t>, Low </a:t>
            </a:r>
            <a:r>
              <a:rPr lang="en-US" sz="1500" dirty="0" smtClean="0"/>
              <a:t>affinity immunoglobulin gamma </a:t>
            </a:r>
            <a:r>
              <a:rPr lang="en-US" sz="1500" dirty="0" err="1" smtClean="0"/>
              <a:t>Fc</a:t>
            </a:r>
            <a:r>
              <a:rPr lang="en-US" sz="1500" dirty="0" smtClean="0"/>
              <a:t> region receptor III-B</a:t>
            </a:r>
            <a:r>
              <a:rPr lang="en-US" sz="1500" dirty="0" smtClean="0"/>
              <a:t>, Complement </a:t>
            </a:r>
            <a:r>
              <a:rPr lang="en-US" sz="1500" dirty="0" smtClean="0"/>
              <a:t>C1r subcomponent</a:t>
            </a:r>
            <a:r>
              <a:rPr lang="en-US" sz="1500" dirty="0" smtClean="0"/>
              <a:t>, Complement </a:t>
            </a:r>
            <a:r>
              <a:rPr lang="en-US" sz="1500" dirty="0" smtClean="0"/>
              <a:t>C1q subcomponent subunit A</a:t>
            </a:r>
            <a:r>
              <a:rPr lang="en-US" sz="1500" dirty="0" smtClean="0"/>
              <a:t>, Complement </a:t>
            </a:r>
            <a:r>
              <a:rPr lang="en-US" sz="1500" dirty="0" smtClean="0"/>
              <a:t>C1q subcomponent subunit B</a:t>
            </a:r>
            <a:r>
              <a:rPr lang="en-US" sz="1500" dirty="0" smtClean="0"/>
              <a:t>, Complement </a:t>
            </a:r>
            <a:r>
              <a:rPr lang="en-US" sz="1500" dirty="0" smtClean="0"/>
              <a:t>C1q subcomponent subunit C</a:t>
            </a:r>
            <a:r>
              <a:rPr lang="en-US" sz="1500" dirty="0" smtClean="0"/>
              <a:t>, Low </a:t>
            </a:r>
            <a:r>
              <a:rPr lang="en-US" sz="1500" dirty="0" smtClean="0"/>
              <a:t>affinity immunoglobulin gamma </a:t>
            </a:r>
            <a:r>
              <a:rPr lang="en-US" sz="1500" dirty="0" err="1" smtClean="0"/>
              <a:t>Fc</a:t>
            </a:r>
            <a:r>
              <a:rPr lang="en-US" sz="1500" dirty="0" smtClean="0"/>
              <a:t> region receptor III-A</a:t>
            </a:r>
            <a:r>
              <a:rPr lang="en-US" sz="1500" dirty="0" smtClean="0"/>
              <a:t>, Complement </a:t>
            </a:r>
            <a:r>
              <a:rPr lang="en-US" sz="1500" dirty="0" smtClean="0"/>
              <a:t>C1s subcomponent</a:t>
            </a:r>
            <a:r>
              <a:rPr lang="en-US" sz="1500" dirty="0" smtClean="0"/>
              <a:t>, High </a:t>
            </a:r>
            <a:r>
              <a:rPr lang="en-US" sz="1500" dirty="0" smtClean="0"/>
              <a:t>affinity immunoglobulin gamma </a:t>
            </a:r>
            <a:r>
              <a:rPr lang="en-US" sz="1500" dirty="0" err="1" smtClean="0"/>
              <a:t>Fc</a:t>
            </a:r>
            <a:r>
              <a:rPr lang="en-US" sz="1500" dirty="0" smtClean="0"/>
              <a:t> receptor I</a:t>
            </a:r>
            <a:r>
              <a:rPr lang="en-US" sz="1500" dirty="0" smtClean="0"/>
              <a:t>, Low </a:t>
            </a:r>
            <a:r>
              <a:rPr lang="en-US" sz="1500" dirty="0" smtClean="0"/>
              <a:t>affinity immunoglobulin gamma </a:t>
            </a:r>
            <a:r>
              <a:rPr lang="en-US" sz="1500" dirty="0" err="1" smtClean="0"/>
              <a:t>Fc</a:t>
            </a:r>
            <a:r>
              <a:rPr lang="en-US" sz="1500" dirty="0" smtClean="0"/>
              <a:t> region receptor II-a</a:t>
            </a:r>
            <a:r>
              <a:rPr lang="en-US" sz="1500" dirty="0" smtClean="0"/>
              <a:t>, Low </a:t>
            </a:r>
            <a:r>
              <a:rPr lang="en-US" sz="1500" dirty="0" smtClean="0"/>
              <a:t>affinity immunoglobulin gamma </a:t>
            </a:r>
            <a:r>
              <a:rPr lang="en-US" sz="1500" dirty="0" err="1" smtClean="0"/>
              <a:t>Fc</a:t>
            </a:r>
            <a:r>
              <a:rPr lang="en-US" sz="1500" dirty="0" smtClean="0"/>
              <a:t> region receptor II-b</a:t>
            </a:r>
            <a:r>
              <a:rPr lang="en-US" sz="1500" dirty="0" smtClean="0"/>
              <a:t>, Low </a:t>
            </a:r>
            <a:r>
              <a:rPr lang="en-US" sz="1500" dirty="0" smtClean="0"/>
              <a:t>affinity immunoglobulin gamma </a:t>
            </a:r>
            <a:r>
              <a:rPr lang="en-US" sz="1500" dirty="0" err="1" smtClean="0"/>
              <a:t>Fc</a:t>
            </a:r>
            <a:r>
              <a:rPr lang="en-US" sz="1500" dirty="0" smtClean="0"/>
              <a:t> region receptor II-c</a:t>
            </a:r>
            <a:endParaRPr lang="en-US" sz="15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3352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Targets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55324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Brands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58674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ORTHOCLONE </a:t>
            </a:r>
            <a:r>
              <a:rPr lang="en-US" sz="1500" dirty="0" smtClean="0"/>
              <a:t>OKT3</a:t>
            </a:r>
            <a:r>
              <a:rPr lang="en-US" sz="1500" dirty="0" smtClean="0"/>
              <a:t> STERILE SOLUTION </a:t>
            </a:r>
            <a:r>
              <a:rPr lang="en-US" sz="1500" dirty="0" smtClean="0"/>
              <a:t>- </a:t>
            </a:r>
            <a:r>
              <a:rPr lang="en-US" sz="1500" dirty="0" err="1" smtClean="0"/>
              <a:t>Centocor</a:t>
            </a:r>
            <a:r>
              <a:rPr lang="en-US" sz="1500" dirty="0" smtClean="0"/>
              <a:t> </a:t>
            </a:r>
            <a:r>
              <a:rPr lang="en-US" sz="1500" dirty="0" smtClean="0"/>
              <a:t>Ortho Biotech, L.P.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391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ORTHOCLONE OKT3 STERILE SOLUTION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4572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The antibody is a biochemically purified IgG2a immunoglobulin with a heavy chain of approximately 50,000 </a:t>
            </a:r>
            <a:r>
              <a:rPr lang="en-US" sz="1500" dirty="0" err="1" smtClean="0"/>
              <a:t>daltons</a:t>
            </a:r>
            <a:r>
              <a:rPr lang="en-US" sz="1500" dirty="0" smtClean="0"/>
              <a:t> and a light chain of approximately 25,000 </a:t>
            </a:r>
            <a:r>
              <a:rPr lang="en-US" sz="1500" dirty="0" err="1" smtClean="0"/>
              <a:t>daltons</a:t>
            </a:r>
            <a:r>
              <a:rPr lang="en-US" sz="1500" dirty="0" smtClean="0"/>
              <a:t>. It is directed to a glycoprotein with a molecular weight of 20,000 in the human T cell surface which is essential for T cell functions. Because it is a monoclonal antibody preparation, ORTHOCLONE OKT3 Sterile Solution is a homogeneous, reproducible antibody product with consistent, measurable reactivity to human T cells. ORTHOCLONE OKT3 (muromonab-CD3) Sterile Solution is a </a:t>
            </a:r>
            <a:r>
              <a:rPr lang="en-US" sz="1500" dirty="0" err="1" smtClean="0"/>
              <a:t>murine</a:t>
            </a:r>
            <a:r>
              <a:rPr lang="en-US" sz="1500" dirty="0" smtClean="0"/>
              <a:t> monoclonal antibody to the CD3 antigen of human T cells which functions as an </a:t>
            </a:r>
            <a:r>
              <a:rPr lang="en-US" sz="1500" dirty="0" smtClean="0"/>
              <a:t>immunosuppressant and prescribed to be administered intravenously.</a:t>
            </a:r>
            <a:endParaRPr lang="en-US" sz="15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057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23622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Each 5 </a:t>
            </a:r>
            <a:r>
              <a:rPr lang="en-US" sz="1500" dirty="0" err="1" smtClean="0"/>
              <a:t>mL</a:t>
            </a:r>
            <a:r>
              <a:rPr lang="en-US" sz="1500" dirty="0" smtClean="0"/>
              <a:t> </a:t>
            </a:r>
            <a:r>
              <a:rPr lang="en-US" sz="1500" dirty="0" err="1" smtClean="0"/>
              <a:t>ampule</a:t>
            </a:r>
            <a:r>
              <a:rPr lang="en-US" sz="1500" dirty="0" smtClean="0"/>
              <a:t> of ORTHOCLONE OKT3 Sterile Solution contains 5 mg (1 mg/</a:t>
            </a:r>
            <a:r>
              <a:rPr lang="en-US" sz="1500" dirty="0" err="1" smtClean="0"/>
              <a:t>mL</a:t>
            </a:r>
            <a:r>
              <a:rPr lang="en-US" sz="1500" dirty="0" smtClean="0"/>
              <a:t>) of muromonab-CD3 in a clear colorless solution which may contain a few fine translucent protein particles. Each </a:t>
            </a:r>
            <a:r>
              <a:rPr lang="en-US" sz="1500" dirty="0" err="1" smtClean="0"/>
              <a:t>ampule</a:t>
            </a:r>
            <a:r>
              <a:rPr lang="en-US" sz="1500" dirty="0" smtClean="0"/>
              <a:t> contains a buffered solution (pH 7.0 ± 0.5) of monobasic sodium phosphate (2.25 mg), dibasic sodium phosphate (9.0 mg), sodium chloride (43 mg), and </a:t>
            </a:r>
            <a:r>
              <a:rPr lang="en-US" sz="1500" dirty="0" err="1" smtClean="0"/>
              <a:t>polysorbate</a:t>
            </a:r>
            <a:r>
              <a:rPr lang="en-US" sz="1500" dirty="0" smtClean="0"/>
              <a:t> 80 (1.0 mg) in water for injection.</a:t>
            </a:r>
            <a:endParaRPr lang="en-US" sz="15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33988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Used/Prescribed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for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38100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ORTHOCLONE OKT3 is indicated for the treatment of acute allograft rejection in renal transplant patients. ORTHOCLONE OKT3 is indicated for the treatment of steroid-resistant acute allograft rejection in cardiac and hepatic transplant patients.</a:t>
            </a:r>
            <a:endParaRPr lang="en-US" sz="15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44656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Dosage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4800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The recommended dose of ORTHOCLONE OKT3 for the treatment of acute renal, steroid-resistant cardiac, or steroid-resistant hepatic allograft rejection is 5 mg per day in a single (bolus) intravenous injection in less than one minute for 10 to 14 days. 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304800" y="39322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04800" y="4221162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500" dirty="0" smtClean="0"/>
              <a:t>http://dailymed.nlm.nih.gov/dailymed/archives/fdaDrugInfo.cfm?archiveid=17321</a:t>
            </a:r>
            <a:endParaRPr lang="en-US" sz="15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04800" y="3395246"/>
            <a:ext cx="190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Drug Interactions</a:t>
            </a:r>
            <a:endParaRPr lang="en-US" sz="16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36576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No information provided </a:t>
            </a:r>
            <a:endParaRPr lang="en-US" sz="15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1676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Side- effects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9812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ORTHOCLONE </a:t>
            </a:r>
            <a:r>
              <a:rPr lang="en-US" sz="1500" dirty="0" smtClean="0"/>
              <a:t>OKT3 therapy includes adverse effects: </a:t>
            </a:r>
            <a:r>
              <a:rPr lang="en-US" sz="1500" dirty="0" err="1" smtClean="0"/>
              <a:t>Dyspnea</a:t>
            </a:r>
            <a:r>
              <a:rPr lang="en-US" sz="1500" dirty="0" smtClean="0"/>
              <a:t>(21%), nausea(19%), vomiting (19%), chest pain (14%), diarrhea (14%), tremor (13%), wheezing (13%), headache (11%), tachycardia (10%), rigor (8%), and hypertension (8%), Angina, Cardiac Arrest, Fluctuation in Blood Pressure, Heart Failure, Myocardial Infarction, Shock, Thrombosis, Coma, Encephalopathy, Epilepsy, </a:t>
            </a:r>
            <a:r>
              <a:rPr lang="en-US" sz="1500" dirty="0" err="1" smtClean="0"/>
              <a:t>Hypotonia</a:t>
            </a:r>
            <a:r>
              <a:rPr lang="en-US" sz="1500" dirty="0" smtClean="0"/>
              <a:t>, Gastrointestinal Hemorrhage, Coagulation Disorder, </a:t>
            </a:r>
            <a:r>
              <a:rPr lang="en-US" sz="1500" dirty="0" err="1" smtClean="0"/>
              <a:t>Lymphadenopathy</a:t>
            </a:r>
            <a:r>
              <a:rPr lang="en-US" sz="1500" dirty="0" smtClean="0"/>
              <a:t>, </a:t>
            </a:r>
            <a:r>
              <a:rPr lang="en-US" sz="1500" dirty="0" err="1" smtClean="0"/>
              <a:t>Lymphopenia</a:t>
            </a:r>
            <a:r>
              <a:rPr lang="en-US" sz="1500" dirty="0" smtClean="0"/>
              <a:t>, </a:t>
            </a:r>
            <a:r>
              <a:rPr lang="en-US" sz="1500" dirty="0" err="1" smtClean="0"/>
              <a:t>Anuria</a:t>
            </a:r>
            <a:r>
              <a:rPr lang="en-US" sz="1500" dirty="0" smtClean="0"/>
              <a:t>, </a:t>
            </a:r>
            <a:r>
              <a:rPr lang="en-US" sz="1500" dirty="0" err="1" smtClean="0"/>
              <a:t>Oliguria</a:t>
            </a:r>
            <a:r>
              <a:rPr lang="en-US" sz="1500" dirty="0" smtClean="0"/>
              <a:t>, Apnea, </a:t>
            </a:r>
            <a:r>
              <a:rPr lang="en-US" sz="1500" dirty="0" err="1" smtClean="0"/>
              <a:t>Pneumonitis</a:t>
            </a:r>
            <a:r>
              <a:rPr lang="en-US" sz="1500" dirty="0" smtClean="0"/>
              <a:t>, Conjunctivitis, Hearing Decrease</a:t>
            </a:r>
            <a:endParaRPr lang="en-US" sz="1500" dirty="0" smtClean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4800" y="1984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Contraindications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533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Not </a:t>
            </a:r>
            <a:r>
              <a:rPr lang="en-US" sz="1500" dirty="0" smtClean="0"/>
              <a:t>given to patient which are hypersensitive to this or any other product of </a:t>
            </a:r>
            <a:r>
              <a:rPr lang="en-US" sz="1500" dirty="0" err="1" smtClean="0"/>
              <a:t>murine</a:t>
            </a:r>
            <a:r>
              <a:rPr lang="en-US" sz="1500" dirty="0" smtClean="0"/>
              <a:t> origin, have anti-mouse antibody titers ≥1:1000; are in (uncompensated) heart failure or in fluid overload, as evidenced by chest X-ray or a greater than 3 percent weight gain within the week prior to planned ORTHOCLONE OKT3 administration; have uncontrolled hypertension; have a history of seizures, or are predisposed to seizures;</a:t>
            </a:r>
            <a:endParaRPr lang="en-US" sz="1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779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Muromonab  (DB00075) Approved and Investigational Drug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 (DB00001) Approved Drug</dc:title>
  <dc:creator>abc</dc:creator>
  <cp:lastModifiedBy>abc</cp:lastModifiedBy>
  <cp:revision>141</cp:revision>
  <dcterms:created xsi:type="dcterms:W3CDTF">2014-12-19T08:52:54Z</dcterms:created>
  <dcterms:modified xsi:type="dcterms:W3CDTF">2015-01-12T09:04:05Z</dcterms:modified>
</cp:coreProperties>
</file>