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47EFE-F87B-435E-AEA6-A502186E87C5}" type="datetimeFigureOut">
              <a:rPr lang="en-IN" smtClean="0"/>
              <a:t>11-01-2015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5D1F8-E8CF-423C-92F3-16778765AC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975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5D1F8-E8CF-423C-92F3-16778765ACB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145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0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1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1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5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6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1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1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03D5-CC7B-4AEC-8C0F-4F5946E10DFF}" type="datetimeFigureOut">
              <a:rPr lang="en-US" smtClean="0"/>
              <a:pPr/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F652-1104-47C7-A584-8DEF6635B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6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583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ID DB08935 						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207651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OBINUTUZUMAB 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144869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CATEGORY</a:t>
            </a:r>
          </a:p>
          <a:p>
            <a:r>
              <a:rPr lang="en-IN" sz="2800" dirty="0" err="1" smtClean="0"/>
              <a:t>Antineoplastic</a:t>
            </a:r>
            <a:r>
              <a:rPr lang="en-IN" sz="2800" dirty="0" smtClean="0"/>
              <a:t> Agents</a:t>
            </a:r>
            <a:endParaRPr lang="en-IN" sz="2800" dirty="0"/>
          </a:p>
        </p:txBody>
      </p:sp>
      <p:sp>
        <p:nvSpPr>
          <p:cNvPr id="2" name="Rectangle 1"/>
          <p:cNvSpPr/>
          <p:nvPr/>
        </p:nvSpPr>
        <p:spPr>
          <a:xfrm>
            <a:off x="381000" y="2875002"/>
            <a:ext cx="3549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6512</a:t>
            </a:r>
            <a:r>
              <a:rPr lang="en-US" sz="2800" dirty="0"/>
              <a:t>H</a:t>
            </a:r>
            <a:r>
              <a:rPr lang="en-US" sz="2800" baseline="-25000" dirty="0"/>
              <a:t>10060</a:t>
            </a:r>
            <a:r>
              <a:rPr lang="en-US" sz="2800" dirty="0"/>
              <a:t>N</a:t>
            </a:r>
            <a:r>
              <a:rPr lang="en-US" sz="2800" baseline="-25000" dirty="0"/>
              <a:t>1712</a:t>
            </a:r>
            <a:r>
              <a:rPr lang="en-US" sz="2800" dirty="0"/>
              <a:t>O</a:t>
            </a:r>
            <a:r>
              <a:rPr lang="en-US" sz="2800" baseline="-25000" dirty="0"/>
              <a:t>2020</a:t>
            </a:r>
            <a:r>
              <a:rPr lang="en-US" sz="2800" dirty="0"/>
              <a:t>S</a:t>
            </a:r>
            <a:r>
              <a:rPr lang="en-US" sz="2800" baseline="-25000" dirty="0"/>
              <a:t>44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81000" y="3453616"/>
            <a:ext cx="1645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146.1 </a:t>
            </a:r>
            <a:r>
              <a:rPr lang="en-US" sz="2800" dirty="0" err="1" smtClean="0"/>
              <a:t>kDa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00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15788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DESCRIPTION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28890"/>
            <a:ext cx="1424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INDICATION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815876"/>
            <a:ext cx="876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Obinutuzumab</a:t>
            </a:r>
            <a:r>
              <a:rPr lang="en-IN" sz="2000" dirty="0" smtClean="0"/>
              <a:t> is a humanized monoclonal antibody used as a combination treatment with </a:t>
            </a:r>
            <a:r>
              <a:rPr lang="en-IN" sz="2000" dirty="0" err="1" smtClean="0"/>
              <a:t>chlorambucil</a:t>
            </a:r>
            <a:r>
              <a:rPr lang="en-IN" sz="2000" dirty="0" smtClean="0"/>
              <a:t> to treat patients with untreated chronic lymphocytic </a:t>
            </a:r>
            <a:r>
              <a:rPr lang="en-IN" sz="2000" dirty="0" err="1" smtClean="0"/>
              <a:t>leukemia</a:t>
            </a:r>
            <a:r>
              <a:rPr lang="en-IN" sz="2000" dirty="0" smtClean="0"/>
              <a:t>. It was approved by the FDA in November 2013 and is marketed under the brand name </a:t>
            </a:r>
            <a:r>
              <a:rPr lang="en-IN" sz="2000" dirty="0" err="1" smtClean="0"/>
              <a:t>Gazyva</a:t>
            </a:r>
            <a:r>
              <a:rPr lang="en-IN" sz="2000" dirty="0" smtClean="0"/>
              <a:t>. There is a black box warning of fatal Hepatitis B Virus (HBV) reactivation and fatal Progressive Multifocal </a:t>
            </a:r>
            <a:r>
              <a:rPr lang="en-IN" sz="2000" dirty="0" err="1" smtClean="0"/>
              <a:t>Leukoencephalopathy</a:t>
            </a:r>
            <a:r>
              <a:rPr lang="en-IN" sz="2000" dirty="0" smtClean="0"/>
              <a:t> (PML).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228600" y="34290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Obinutuzumab</a:t>
            </a:r>
            <a:r>
              <a:rPr lang="en-IN" sz="2000" dirty="0" smtClean="0"/>
              <a:t> is used as a combination treatment with </a:t>
            </a:r>
            <a:r>
              <a:rPr lang="en-IN" sz="2000" dirty="0" err="1" smtClean="0"/>
              <a:t>chlorambucil</a:t>
            </a:r>
            <a:r>
              <a:rPr lang="en-IN" sz="2000" dirty="0" smtClean="0"/>
              <a:t> to treat patients with untreated chronic lymphocytic </a:t>
            </a:r>
            <a:r>
              <a:rPr lang="en-IN" sz="2000" dirty="0" err="1" smtClean="0"/>
              <a:t>leukemia</a:t>
            </a:r>
            <a:r>
              <a:rPr lang="en-IN" sz="2000" dirty="0" smtClean="0"/>
              <a:t>.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04800" y="4933890"/>
            <a:ext cx="2567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PHARMACODYNAMICS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04800" y="5334000"/>
            <a:ext cx="861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err="1" smtClean="0"/>
              <a:t>Obinutuzumab</a:t>
            </a:r>
            <a:r>
              <a:rPr lang="en-IN" sz="2000" dirty="0" smtClean="0"/>
              <a:t> is more potent than </a:t>
            </a:r>
            <a:r>
              <a:rPr lang="en-IN" sz="2000" dirty="0" err="1" smtClean="0"/>
              <a:t>rituximab</a:t>
            </a:r>
            <a:r>
              <a:rPr lang="en-IN" sz="2000" dirty="0" smtClean="0"/>
              <a:t> in depleting B-cells, antitumor activity, and </a:t>
            </a:r>
            <a:r>
              <a:rPr lang="en-IN" sz="2000" dirty="0" err="1" smtClean="0"/>
              <a:t>tumor</a:t>
            </a:r>
            <a:r>
              <a:rPr lang="en-IN" sz="2000" dirty="0" smtClean="0"/>
              <a:t> regression.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262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2752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MECHANISM OF ACTION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7620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In contrast to </a:t>
            </a:r>
            <a:r>
              <a:rPr lang="en-IN" sz="2000" dirty="0" err="1" smtClean="0"/>
              <a:t>rituximab</a:t>
            </a:r>
            <a:r>
              <a:rPr lang="en-IN" sz="2000" dirty="0" smtClean="0"/>
              <a:t>, which is a classic type I CD20 antibody, </a:t>
            </a:r>
            <a:r>
              <a:rPr lang="en-IN" sz="2000" dirty="0" err="1" smtClean="0"/>
              <a:t>obinutuzumab</a:t>
            </a:r>
            <a:r>
              <a:rPr lang="en-IN" sz="2000" dirty="0" smtClean="0"/>
              <a:t> binds to type II CD20 antibodies. This allows </a:t>
            </a:r>
            <a:r>
              <a:rPr lang="en-IN" sz="2000" dirty="0" err="1" smtClean="0"/>
              <a:t>obinutuzumab</a:t>
            </a:r>
            <a:r>
              <a:rPr lang="en-IN" sz="2000" dirty="0" smtClean="0"/>
              <a:t> to have a much higher induction of antibody-dependant </a:t>
            </a:r>
            <a:r>
              <a:rPr lang="en-IN" sz="2000" dirty="0" err="1" smtClean="0"/>
              <a:t>cytotoxicity</a:t>
            </a:r>
            <a:r>
              <a:rPr lang="en-IN" sz="2000" dirty="0" smtClean="0"/>
              <a:t> and a higher direct </a:t>
            </a:r>
            <a:r>
              <a:rPr lang="en-IN" sz="2000" dirty="0" err="1" smtClean="0"/>
              <a:t>cytotoxic</a:t>
            </a:r>
            <a:r>
              <a:rPr lang="en-IN" sz="2000" dirty="0" smtClean="0"/>
              <a:t> effect than the classic CD20 antibodies.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14600"/>
            <a:ext cx="8763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TOXICITY</a:t>
            </a:r>
          </a:p>
          <a:p>
            <a:endParaRPr lang="en-IN" sz="2000" dirty="0" smtClean="0"/>
          </a:p>
          <a:p>
            <a:r>
              <a:rPr lang="en-IN" sz="2000" dirty="0" smtClean="0"/>
              <a:t>The most serious toxicities observed with </a:t>
            </a:r>
            <a:r>
              <a:rPr lang="en-IN" sz="2000" dirty="0" err="1" smtClean="0"/>
              <a:t>obinutuzumab</a:t>
            </a:r>
            <a:r>
              <a:rPr lang="en-IN" sz="2000" dirty="0" smtClean="0"/>
              <a:t> are Hepatitis B virus (HBV) reactivation and progressive multifocal </a:t>
            </a:r>
            <a:r>
              <a:rPr lang="en-IN" sz="2000" dirty="0" err="1" smtClean="0"/>
              <a:t>leukoencephalopathy</a:t>
            </a:r>
            <a:r>
              <a:rPr lang="en-IN" sz="2000" dirty="0" smtClean="0"/>
              <a:t> (PML). HBV reactivation can occur with all anti-CD20 antibodies and can result in hepatic failure, </a:t>
            </a:r>
            <a:r>
              <a:rPr lang="en-IN" sz="2000" dirty="0" err="1" smtClean="0"/>
              <a:t>fulminant</a:t>
            </a:r>
            <a:r>
              <a:rPr lang="en-IN" sz="2000" dirty="0" smtClean="0"/>
              <a:t> hepatitis, and death. PML occurs as a result of JC virus infection and can be fatal as well. Other common but less serious adverse reactions include infusion reactions (pre-treat with </a:t>
            </a:r>
            <a:r>
              <a:rPr lang="en-IN" sz="2000" dirty="0" err="1" smtClean="0"/>
              <a:t>glucocorticoids</a:t>
            </a:r>
            <a:r>
              <a:rPr lang="en-IN" sz="2000" dirty="0" smtClean="0"/>
              <a:t>, acetaminophen, and anti-histamine to prevent this), </a:t>
            </a:r>
            <a:r>
              <a:rPr lang="en-IN" sz="2000" dirty="0" err="1" smtClean="0"/>
              <a:t>neutropenia</a:t>
            </a:r>
            <a:r>
              <a:rPr lang="en-IN" sz="2000" dirty="0" smtClean="0"/>
              <a:t>, thrombocytopenia, and </a:t>
            </a:r>
            <a:r>
              <a:rPr lang="en-IN" sz="2000" dirty="0" err="1" smtClean="0"/>
              <a:t>Tumor</a:t>
            </a:r>
            <a:r>
              <a:rPr lang="en-IN" sz="2000" dirty="0" smtClean="0"/>
              <a:t> </a:t>
            </a:r>
            <a:r>
              <a:rPr lang="en-IN" sz="2000" dirty="0" err="1" smtClean="0"/>
              <a:t>Lysis</a:t>
            </a:r>
            <a:r>
              <a:rPr lang="en-IN" sz="2000" dirty="0" smtClean="0"/>
              <a:t> Syndrome (TLS) (pre-treat patients, especially with a high lymphocyte count and/or a high </a:t>
            </a:r>
            <a:r>
              <a:rPr lang="en-IN" sz="2000" dirty="0" err="1" smtClean="0"/>
              <a:t>tumor</a:t>
            </a:r>
            <a:r>
              <a:rPr lang="en-IN" sz="2000" dirty="0" smtClean="0"/>
              <a:t> burden, with anti-</a:t>
            </a:r>
            <a:r>
              <a:rPr lang="en-IN" sz="2000" dirty="0" err="1" smtClean="0"/>
              <a:t>hyperuricemics</a:t>
            </a:r>
            <a:r>
              <a:rPr lang="en-IN" sz="2000" dirty="0" smtClean="0"/>
              <a:t> and hydration). It is also recommended to NOT administer live virus vaccinations prior to or during </a:t>
            </a:r>
            <a:r>
              <a:rPr lang="en-IN" sz="2000" dirty="0" err="1" smtClean="0"/>
              <a:t>obinutuzumab</a:t>
            </a:r>
            <a:r>
              <a:rPr lang="en-IN" sz="2000" dirty="0" smtClean="0"/>
              <a:t> treatment.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109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730514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ABSORPTION</a:t>
            </a:r>
          </a:p>
          <a:p>
            <a:r>
              <a:rPr lang="en-IN" sz="2000" dirty="0" err="1" smtClean="0"/>
              <a:t>Obinutuzumab</a:t>
            </a:r>
            <a:r>
              <a:rPr lang="en-IN" sz="2000" dirty="0" smtClean="0"/>
              <a:t> is administered intravenously, so its absorption is 100%. </a:t>
            </a: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81000" y="2644914"/>
            <a:ext cx="8991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HALF-LIFE </a:t>
            </a:r>
          </a:p>
          <a:p>
            <a:r>
              <a:rPr lang="en-IN" sz="2000" dirty="0" smtClean="0"/>
              <a:t>The half life of </a:t>
            </a:r>
            <a:r>
              <a:rPr lang="en-IN" sz="2000" dirty="0" err="1" smtClean="0"/>
              <a:t>obinutuzumab</a:t>
            </a:r>
            <a:r>
              <a:rPr lang="en-IN" sz="2000" dirty="0" smtClean="0"/>
              <a:t> is 28.4 days. 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VOLUME OF DISTRIBUTION = 3.8 L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CLEARANCE = 0.09L/day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8161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METABOLISM</a:t>
            </a:r>
          </a:p>
          <a:p>
            <a:r>
              <a:rPr lang="en-IN" sz="2000" dirty="0" err="1" smtClean="0"/>
              <a:t>Obinutuzumab</a:t>
            </a:r>
            <a:r>
              <a:rPr lang="en-IN" sz="2000" dirty="0" smtClean="0"/>
              <a:t> is not metabolized by the liver.</a:t>
            </a:r>
            <a:endParaRPr lang="en-IN" sz="2000" dirty="0"/>
          </a:p>
        </p:txBody>
      </p:sp>
      <p:sp>
        <p:nvSpPr>
          <p:cNvPr id="5" name="Rectangle 4"/>
          <p:cNvSpPr/>
          <p:nvPr/>
        </p:nvSpPr>
        <p:spPr>
          <a:xfrm>
            <a:off x="381000" y="4626114"/>
            <a:ext cx="38779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TARGETS </a:t>
            </a:r>
          </a:p>
          <a:p>
            <a:r>
              <a:rPr lang="en-US" sz="2000" dirty="0" smtClean="0"/>
              <a:t>B-lymphocyte antigen CD20 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551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4800600" cy="9144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GAZYVA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686800" cy="31242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DESCRIPTION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Obinutuzumab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is a monoclonal antibody that targets the CD20 antigen expressed on the surface of pre B- and mature B-lymphocytes. Upon binding to CD20, </a:t>
            </a:r>
            <a:r>
              <a:rPr lang="en-US" sz="2000" dirty="0" err="1" smtClean="0">
                <a:solidFill>
                  <a:schemeClr val="tx1"/>
                </a:solidFill>
              </a:rPr>
              <a:t>obinutuzumab</a:t>
            </a:r>
            <a:r>
              <a:rPr lang="en-US" sz="2000" dirty="0" smtClean="0">
                <a:solidFill>
                  <a:schemeClr val="tx1"/>
                </a:solidFill>
              </a:rPr>
              <a:t> mediates B-cell lysis through (1) engagement of immune effector cells, (2) by directly activating intracellular death signaling pathways and/or (3) activation of the complement cascade. The immune effector cell mechanisms include antibody-dependent cellular cytotoxicity and antibody-dependent cellular </a:t>
            </a:r>
            <a:r>
              <a:rPr lang="en-US" sz="2000" dirty="0" err="1" smtClean="0">
                <a:solidFill>
                  <a:schemeClr val="tx1"/>
                </a:solidFill>
              </a:rPr>
              <a:t>phagocytosis..Humanized</a:t>
            </a:r>
            <a:r>
              <a:rPr lang="en-US" sz="2000" dirty="0" smtClean="0">
                <a:solidFill>
                  <a:schemeClr val="tx1"/>
                </a:solidFill>
              </a:rPr>
              <a:t> anti-CD20 monoclonal antibody of the IgG1 subclass. It recognizes a specific epitope of the CD20 molecule found on B-cells. The molecular mass of the antibody is approximately 150 </a:t>
            </a:r>
            <a:r>
              <a:rPr lang="en-US" sz="2000" dirty="0" err="1" smtClean="0">
                <a:solidFill>
                  <a:schemeClr val="tx1"/>
                </a:solidFill>
              </a:rPr>
              <a:t>kDa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4769584"/>
            <a:ext cx="8915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Obinutuzumab</a:t>
            </a:r>
            <a:r>
              <a:rPr lang="en-US" sz="2000" dirty="0" smtClean="0"/>
              <a:t> (GA101) is a novel </a:t>
            </a:r>
            <a:r>
              <a:rPr lang="en-US" sz="2000" dirty="0" err="1" smtClean="0"/>
              <a:t>glycoengineered</a:t>
            </a:r>
            <a:r>
              <a:rPr lang="en-US" sz="2000" dirty="0" smtClean="0"/>
              <a:t> type II CD20 antibody in development for non-Hodgkin lymphoma. </a:t>
            </a:r>
            <a:r>
              <a:rPr lang="en-US" sz="2000" dirty="0" err="1" smtClean="0"/>
              <a:t>obinutuzumab</a:t>
            </a:r>
            <a:r>
              <a:rPr lang="en-US" sz="2000" dirty="0" smtClean="0"/>
              <a:t> (GA101) is that the Fc region of the molecule has been </a:t>
            </a:r>
            <a:r>
              <a:rPr lang="en-US" sz="2000" dirty="0" err="1" smtClean="0"/>
              <a:t>glycoengineered</a:t>
            </a:r>
            <a:r>
              <a:rPr lang="en-US" sz="2000" dirty="0" smtClean="0"/>
              <a:t> to have an increased affinity for Fc</a:t>
            </a:r>
            <a:r>
              <a:rPr lang="el-GR" sz="2000" dirty="0" smtClean="0"/>
              <a:t>γ</a:t>
            </a:r>
            <a:r>
              <a:rPr lang="en-US" sz="2000" dirty="0" smtClean="0"/>
              <a:t>RIII receptors expressed on natural killer (NK) cells, macrophages and monocytes, resulting in enhanced antibody-dependent cellular cytotoxicity (ADCC).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070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703" y="1383268"/>
            <a:ext cx="1910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000" dirty="0" smtClean="0"/>
              <a:t>CHO cell derived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52400" y="2485072"/>
            <a:ext cx="861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FORMULATION</a:t>
            </a:r>
          </a:p>
          <a:p>
            <a:pPr algn="just"/>
            <a:r>
              <a:rPr lang="en-US" sz="2000" dirty="0" smtClean="0"/>
              <a:t>sterile</a:t>
            </a:r>
            <a:r>
              <a:rPr lang="en-US" sz="2000" dirty="0" smtClean="0"/>
              <a:t>, clear, colorless to slightly brown, preservative free liquid concentrate for </a:t>
            </a:r>
            <a:r>
              <a:rPr lang="en-US" sz="2000" dirty="0" err="1" smtClean="0"/>
              <a:t>intravenousadministration</a:t>
            </a:r>
            <a:r>
              <a:rPr lang="en-US" sz="2000" dirty="0" smtClean="0"/>
              <a:t>. Humanized anti-CD20 monoclonal antibody of the IgG1 subclass. It recognizes a specific epitope of the CD20 molecule found on B-cells. The molecular mass of the antibody is approximately 150 </a:t>
            </a:r>
            <a:r>
              <a:rPr lang="en-US" sz="2000" dirty="0" err="1" smtClean="0"/>
              <a:t>kDa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7403" y="4572000"/>
            <a:ext cx="2376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000" dirty="0" smtClean="0"/>
              <a:t> HALF-LIFE: </a:t>
            </a:r>
            <a:r>
              <a:rPr lang="en-US" sz="2000" dirty="0" smtClean="0"/>
              <a:t>28.4 days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905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007584"/>
            <a:ext cx="815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Premedicate</a:t>
            </a:r>
            <a:r>
              <a:rPr lang="en-US" sz="2000" dirty="0" smtClean="0"/>
              <a:t> with glucocorticoid, acetaminophen and anti-histamine. Dilute and administer as intravenous infusion. Do not administer as an intravenous push or bolus. Recommended dose for 6 cycles (28 day cycles): 100 mg on day 1 Cycle 1, 900 mg on day 2 Cycle 1, 1000 mg on day 8 and 15 of Cycle 1,  1000 mg on day 1 of </a:t>
            </a:r>
            <a:r>
              <a:rPr lang="en-US" sz="2000" dirty="0" err="1" smtClean="0"/>
              <a:t>CyclesM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" y="1185208"/>
            <a:ext cx="8481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Hepatitis B Virus (HBV) reactivation, in some cases resulting in fulminant hepatitis, hepatic failure, and death, can occur in patients receiving CD20-directed </a:t>
            </a:r>
            <a:r>
              <a:rPr lang="en-US" sz="2000" dirty="0" err="1" smtClean="0"/>
              <a:t>cytolytic</a:t>
            </a:r>
            <a:r>
              <a:rPr lang="en-US" sz="2000" dirty="0" smtClean="0"/>
              <a:t> antibodies, including GAZYVA. Discontinue GAZYVA and concomitant medications in the event of HBV reactivation</a:t>
            </a:r>
          </a:p>
          <a:p>
            <a:pPr algn="just"/>
            <a:r>
              <a:rPr lang="en-US" sz="2000" dirty="0" smtClean="0"/>
              <a:t>Progressive Multifocal Leukoencephalopathy (PML) including fatal PML, can occur in patients receiving GAZYVA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908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90678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dirty="0" smtClean="0"/>
              <a:t>REFERENCES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://www.ncbi.nlm.nih.gov/pubmed/25372850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://www.ncbi.nlm.nih.gov/pubmed/25355689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://www.ncbi.nlm.nih.gov/pubmed/25353187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://www.ncbi.nlm.nih.gov/pubmed/25292485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://www.ncbi.nlm.nih.gov/pubmed/25163491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://www.ncbi.nlm.nih.gov/pubmed/25143487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://www.ncbi.nlm.nih.gov/pubmed/25037849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://www.ncbi.nlm.nih.gov/pubmed/25190612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://www.nejm.org/doi/pdf/10.1056/NEJMoa1313984                                                                 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://www.nlm.nih.gov/medlineplus/druginfo/meds/a614012.html                                                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://www.ncbi.nlm.nih.gov/pmc/articles/PMC4196549/                                                                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://www.ncbi.nlm.nih.gov/pmc/articles/PMC2881503/?report=reader                                         </a:t>
            </a:r>
            <a:endParaRPr lang="en-US" sz="20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2000" dirty="0" smtClean="0"/>
              <a:t>http</a:t>
            </a:r>
            <a:r>
              <a:rPr lang="en-US" sz="2000" dirty="0"/>
              <a:t>://www.accessdata.fda.gov/drugsatfda_docs/label/2013/125486s000lbl.pdf 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4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732</Words>
  <Application>Microsoft Office PowerPoint</Application>
  <PresentationFormat>On-screen Show (4:3)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GAZYVA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10</cp:revision>
  <dcterms:created xsi:type="dcterms:W3CDTF">2015-01-02T05:31:22Z</dcterms:created>
  <dcterms:modified xsi:type="dcterms:W3CDTF">2015-01-12T05:35:15Z</dcterms:modified>
</cp:coreProperties>
</file>