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 id="261" r:id="rId6"/>
    <p:sldId id="262" r:id="rId7"/>
    <p:sldId id="265" r:id="rId8"/>
    <p:sldId id="26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7" d="100"/>
          <a:sy n="97" d="100"/>
        </p:scale>
        <p:origin x="-96"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09/01/15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09/01/15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09/01/15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09/01/15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09/01/15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drugbank.ca/drugs/DB01097" TargetMode="External"/><Relationship Id="rId4" Type="http://schemas.openxmlformats.org/officeDocument/2006/relationships/hyperlink" Target="http://www.drugbank.ca/drugs/DB00108" TargetMode="External"/><Relationship Id="rId5" Type="http://schemas.openxmlformats.org/officeDocument/2006/relationships/hyperlink" Target="http://www.drugbank.ca/drugs/DB00337" TargetMode="External"/><Relationship Id="rId6" Type="http://schemas.openxmlformats.org/officeDocument/2006/relationships/hyperlink" Target="http://www.drugbank.ca/drugs/DB01656" TargetMode="External"/><Relationship Id="rId7" Type="http://schemas.openxmlformats.org/officeDocument/2006/relationships/hyperlink" Target="http://www.drugbank.ca/drugs/DB06688" TargetMode="External"/><Relationship Id="rId8" Type="http://schemas.openxmlformats.org/officeDocument/2006/relationships/hyperlink" Target="http://www.drugbank.ca/drugs/DB00864" TargetMode="External"/><Relationship Id="rId9" Type="http://schemas.openxmlformats.org/officeDocument/2006/relationships/hyperlink" Target="http://www.drugbank.ca/drugs/DB08895" TargetMode="External"/><Relationship Id="rId10" Type="http://schemas.openxmlformats.org/officeDocument/2006/relationships/hyperlink" Target="http://www.drugbank.ca/drugs/DB00072" TargetMode="External"/><Relationship Id="rId1" Type="http://schemas.openxmlformats.org/officeDocument/2006/relationships/slideLayout" Target="../slideLayouts/slideLayout2.xml"/><Relationship Id="rId2" Type="http://schemas.openxmlformats.org/officeDocument/2006/relationships/hyperlink" Target="http://www.drugbank.ca/drugs/DB0664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35591"/>
            <a:ext cx="7543800" cy="1427250"/>
          </a:xfrm>
        </p:spPr>
        <p:txBody>
          <a:bodyPr/>
          <a:lstStyle/>
          <a:p>
            <a:r>
              <a:rPr lang="en-US" dirty="0" err="1"/>
              <a:t>Pegaspargase</a:t>
            </a:r>
            <a:r>
              <a:rPr lang="en-US" dirty="0"/>
              <a:t> </a:t>
            </a:r>
          </a:p>
        </p:txBody>
      </p:sp>
      <p:sp>
        <p:nvSpPr>
          <p:cNvPr id="3" name="Subtitle 2"/>
          <p:cNvSpPr>
            <a:spLocks noGrp="1"/>
          </p:cNvSpPr>
          <p:nvPr>
            <p:ph type="subTitle" idx="1"/>
          </p:nvPr>
        </p:nvSpPr>
        <p:spPr>
          <a:xfrm>
            <a:off x="379704" y="3771082"/>
            <a:ext cx="7751206" cy="2055762"/>
          </a:xfrm>
        </p:spPr>
        <p:txBody>
          <a:bodyPr/>
          <a:lstStyle/>
          <a:p>
            <a:r>
              <a:rPr lang="en-US" b="1" dirty="0" err="1" smtClean="0">
                <a:solidFill>
                  <a:schemeClr val="tx1"/>
                </a:solidFill>
              </a:rPr>
              <a:t>Drugbank</a:t>
            </a:r>
            <a:r>
              <a:rPr lang="en-US" b="1" dirty="0" smtClean="0">
                <a:solidFill>
                  <a:schemeClr val="tx1"/>
                </a:solidFill>
              </a:rPr>
              <a:t> ID:  </a:t>
            </a:r>
            <a:r>
              <a:rPr lang="en-US" dirty="0">
                <a:solidFill>
                  <a:schemeClr val="tx1"/>
                </a:solidFill>
              </a:rPr>
              <a:t>DB00059</a:t>
            </a:r>
            <a:r>
              <a:rPr lang="en-US" dirty="0">
                <a:solidFill>
                  <a:schemeClr val="tx1"/>
                </a:solidFill>
              </a:rPr>
              <a:t> </a:t>
            </a:r>
            <a:endParaRPr lang="en-US" dirty="0" smtClean="0">
              <a:solidFill>
                <a:schemeClr val="tx1"/>
              </a:solidFill>
            </a:endParaRPr>
          </a:p>
          <a:p>
            <a:r>
              <a:rPr lang="en-US" b="1" dirty="0">
                <a:solidFill>
                  <a:schemeClr val="tx1"/>
                </a:solidFill>
              </a:rPr>
              <a:t>Protein chemical </a:t>
            </a:r>
            <a:r>
              <a:rPr lang="en-US" b="1" dirty="0" smtClean="0">
                <a:solidFill>
                  <a:schemeClr val="tx1"/>
                </a:solidFill>
              </a:rPr>
              <a:t>formula : </a:t>
            </a:r>
            <a:r>
              <a:rPr lang="en-US" dirty="0" smtClean="0">
                <a:solidFill>
                  <a:schemeClr val="tx1"/>
                </a:solidFill>
              </a:rPr>
              <a:t>C</a:t>
            </a:r>
            <a:r>
              <a:rPr lang="en-US" baseline="-25000" dirty="0" smtClean="0">
                <a:solidFill>
                  <a:schemeClr val="tx1"/>
                </a:solidFill>
              </a:rPr>
              <a:t>1377</a:t>
            </a:r>
            <a:r>
              <a:rPr lang="en-US" dirty="0" smtClean="0">
                <a:solidFill>
                  <a:schemeClr val="tx1"/>
                </a:solidFill>
              </a:rPr>
              <a:t>H</a:t>
            </a:r>
            <a:r>
              <a:rPr lang="en-US" baseline="-25000" dirty="0" smtClean="0">
                <a:solidFill>
                  <a:schemeClr val="tx1"/>
                </a:solidFill>
              </a:rPr>
              <a:t>2208</a:t>
            </a:r>
            <a:r>
              <a:rPr lang="en-US" dirty="0" smtClean="0">
                <a:solidFill>
                  <a:schemeClr val="tx1"/>
                </a:solidFill>
              </a:rPr>
              <a:t>N</a:t>
            </a:r>
            <a:r>
              <a:rPr lang="en-US" baseline="-25000" dirty="0" smtClean="0">
                <a:solidFill>
                  <a:schemeClr val="tx1"/>
                </a:solidFill>
              </a:rPr>
              <a:t>382</a:t>
            </a:r>
            <a:r>
              <a:rPr lang="en-US" dirty="0" smtClean="0">
                <a:solidFill>
                  <a:schemeClr val="tx1"/>
                </a:solidFill>
              </a:rPr>
              <a:t>O</a:t>
            </a:r>
            <a:r>
              <a:rPr lang="en-US" baseline="-25000" dirty="0" smtClean="0">
                <a:solidFill>
                  <a:schemeClr val="tx1"/>
                </a:solidFill>
              </a:rPr>
              <a:t>442</a:t>
            </a:r>
            <a:r>
              <a:rPr lang="en-US" dirty="0" smtClean="0">
                <a:solidFill>
                  <a:schemeClr val="tx1"/>
                </a:solidFill>
              </a:rPr>
              <a:t>S</a:t>
            </a:r>
            <a:r>
              <a:rPr lang="en-US" baseline="-25000" dirty="0" smtClean="0">
                <a:solidFill>
                  <a:schemeClr val="tx1"/>
                </a:solidFill>
              </a:rPr>
              <a:t>17</a:t>
            </a:r>
          </a:p>
          <a:p>
            <a:r>
              <a:rPr lang="en-US" b="1" dirty="0" smtClean="0">
                <a:solidFill>
                  <a:schemeClr val="tx1"/>
                </a:solidFill>
              </a:rPr>
              <a:t>Protein </a:t>
            </a:r>
            <a:r>
              <a:rPr lang="en-US" b="1" dirty="0">
                <a:solidFill>
                  <a:schemeClr val="tx1"/>
                </a:solidFill>
              </a:rPr>
              <a:t>average </a:t>
            </a:r>
            <a:r>
              <a:rPr lang="en-US" b="1" dirty="0" smtClean="0">
                <a:solidFill>
                  <a:schemeClr val="tx1"/>
                </a:solidFill>
              </a:rPr>
              <a:t>weight : </a:t>
            </a:r>
            <a:r>
              <a:rPr lang="en-US" dirty="0" smtClean="0">
                <a:solidFill>
                  <a:schemeClr val="tx1"/>
                </a:solidFill>
              </a:rPr>
              <a:t>31731.9000</a:t>
            </a:r>
            <a:endParaRPr lang="en-US" dirty="0">
              <a:solidFill>
                <a:schemeClr val="tx1"/>
              </a:solidFill>
            </a:endParaRPr>
          </a:p>
        </p:txBody>
      </p:sp>
    </p:spTree>
    <p:extLst>
      <p:ext uri="{BB962C8B-B14F-4D97-AF65-F5344CB8AC3E}">
        <p14:creationId xmlns:p14="http://schemas.microsoft.com/office/powerpoint/2010/main" val="2463619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19" y="235693"/>
            <a:ext cx="8091630" cy="6298230"/>
          </a:xfrm>
        </p:spPr>
        <p:txBody>
          <a:bodyPr/>
          <a:lstStyle/>
          <a:p>
            <a:pPr marL="114300" indent="0">
              <a:buNone/>
            </a:pPr>
            <a:r>
              <a:rPr lang="en-US" b="1" dirty="0"/>
              <a:t>Description</a:t>
            </a:r>
            <a:r>
              <a:rPr lang="en-US" dirty="0"/>
              <a:t> </a:t>
            </a:r>
            <a:r>
              <a:rPr lang="en-US" dirty="0" smtClean="0"/>
              <a:t>:  </a:t>
            </a:r>
          </a:p>
          <a:p>
            <a:pPr marL="114300" indent="0">
              <a:buNone/>
            </a:pPr>
            <a:r>
              <a:rPr lang="en-US" sz="1600" dirty="0" err="1" smtClean="0"/>
              <a:t>Pegylated</a:t>
            </a:r>
            <a:r>
              <a:rPr lang="en-US" sz="1600" dirty="0" smtClean="0"/>
              <a:t> </a:t>
            </a:r>
            <a:r>
              <a:rPr lang="en-US" sz="1600" dirty="0"/>
              <a:t>L-asparagine </a:t>
            </a:r>
            <a:r>
              <a:rPr lang="en-US" sz="1600" dirty="0" err="1"/>
              <a:t>amidohydrolase</a:t>
            </a:r>
            <a:r>
              <a:rPr lang="en-US" sz="1600" dirty="0"/>
              <a:t> from E. coli. </a:t>
            </a:r>
            <a:r>
              <a:rPr lang="en-US" sz="1600" dirty="0" err="1"/>
              <a:t>Pegylation</a:t>
            </a:r>
            <a:r>
              <a:rPr lang="en-US" sz="1600" dirty="0"/>
              <a:t> substantially (by a factor of 4) extends the protein half life.</a:t>
            </a:r>
            <a:r>
              <a:rPr lang="en-US" sz="1600" dirty="0"/>
              <a:t> </a:t>
            </a:r>
            <a:endParaRPr lang="en-US" sz="1600" dirty="0" smtClean="0"/>
          </a:p>
          <a:p>
            <a:pPr marL="114300" indent="0">
              <a:buNone/>
            </a:pPr>
            <a:r>
              <a:rPr lang="en-US" b="1" dirty="0" smtClean="0"/>
              <a:t>Indication</a:t>
            </a:r>
            <a:r>
              <a:rPr lang="en-US" dirty="0" smtClean="0"/>
              <a:t> : </a:t>
            </a:r>
          </a:p>
          <a:p>
            <a:pPr marL="114300" indent="0">
              <a:buNone/>
            </a:pPr>
            <a:r>
              <a:rPr lang="en-US" sz="1600" dirty="0" smtClean="0"/>
              <a:t>For </a:t>
            </a:r>
            <a:r>
              <a:rPr lang="en-US" sz="1600" dirty="0"/>
              <a:t>treatment of acute lymphoblastic leukemia</a:t>
            </a:r>
            <a:r>
              <a:rPr lang="en-US" sz="1600" dirty="0"/>
              <a:t> </a:t>
            </a:r>
            <a:endParaRPr lang="en-US" sz="1600" dirty="0" smtClean="0"/>
          </a:p>
          <a:p>
            <a:pPr marL="114300" indent="0">
              <a:buNone/>
            </a:pPr>
            <a:r>
              <a:rPr lang="en-US" b="1" dirty="0"/>
              <a:t>Pharmacodynamics</a:t>
            </a:r>
            <a:r>
              <a:rPr lang="en-US" dirty="0"/>
              <a:t> </a:t>
            </a:r>
            <a:r>
              <a:rPr lang="en-US" sz="1600" dirty="0" smtClean="0"/>
              <a:t>:  </a:t>
            </a:r>
          </a:p>
          <a:p>
            <a:pPr marL="114300" indent="0">
              <a:buNone/>
            </a:pPr>
            <a:r>
              <a:rPr lang="en-US" sz="1600" dirty="0" smtClean="0"/>
              <a:t>In </a:t>
            </a:r>
            <a:r>
              <a:rPr lang="en-US" sz="1600" dirty="0"/>
              <a:t>a significant number of patients with acute leukemia, the malignant cells are dependent on an exogenous source of asparagine for survival. Normal cells, however, are able to synthesize asparagine and thus are affected less by the rapid depletion produced by treatment with the enzyme </a:t>
            </a:r>
            <a:r>
              <a:rPr lang="en-US" sz="1600" dirty="0" err="1"/>
              <a:t>asparaginase</a:t>
            </a:r>
            <a:r>
              <a:rPr lang="en-US" sz="1600" dirty="0"/>
              <a:t>. </a:t>
            </a:r>
            <a:r>
              <a:rPr lang="en-US" sz="1600" dirty="0" err="1"/>
              <a:t>Oncaspar</a:t>
            </a:r>
            <a:r>
              <a:rPr lang="en-US" sz="1600" dirty="0"/>
              <a:t> exploits a metabolic defect in asparagine synthesis of some malignant cells.</a:t>
            </a:r>
            <a:r>
              <a:rPr lang="en-US" sz="1600" dirty="0"/>
              <a:t> </a:t>
            </a:r>
            <a:endParaRPr lang="en-US" sz="1600" dirty="0" smtClean="0"/>
          </a:p>
          <a:p>
            <a:pPr marL="114300" indent="0">
              <a:buNone/>
            </a:pPr>
            <a:r>
              <a:rPr lang="en-US" b="1" dirty="0"/>
              <a:t>Mechanism Of Action</a:t>
            </a:r>
            <a:r>
              <a:rPr lang="en-US" dirty="0"/>
              <a:t> </a:t>
            </a:r>
            <a:r>
              <a:rPr lang="en-US" dirty="0" smtClean="0"/>
              <a:t>: </a:t>
            </a:r>
          </a:p>
          <a:p>
            <a:pPr marL="114300" indent="0">
              <a:buNone/>
            </a:pPr>
            <a:r>
              <a:rPr lang="en-US" sz="1600" dirty="0" err="1" smtClean="0"/>
              <a:t>Pegaspargase</a:t>
            </a:r>
            <a:r>
              <a:rPr lang="en-US" sz="1600" dirty="0"/>
              <a:t>, more effective than </a:t>
            </a:r>
            <a:r>
              <a:rPr lang="en-US" sz="1600" dirty="0" err="1"/>
              <a:t>asparaginase</a:t>
            </a:r>
            <a:r>
              <a:rPr lang="en-US" sz="1600" dirty="0"/>
              <a:t>, converts asparagine to aspartic acid and ammonia. It facilitates production of oxaloacetate which is needed for general cellular metabolism. Some malignant cells lose the ability to produce asparagine and so the loss of exogenous sources of asparagine leads to cell death.</a:t>
            </a:r>
            <a:r>
              <a:rPr lang="en-US" sz="1600" dirty="0"/>
              <a:t> </a:t>
            </a:r>
            <a:endParaRPr lang="en-US" sz="1600" dirty="0" smtClean="0"/>
          </a:p>
          <a:p>
            <a:pPr marL="114300" indent="0">
              <a:buNone/>
            </a:pPr>
            <a:r>
              <a:rPr lang="en-US" b="1" dirty="0"/>
              <a:t>Categories</a:t>
            </a:r>
            <a:r>
              <a:rPr lang="en-US" dirty="0"/>
              <a:t> </a:t>
            </a:r>
            <a:r>
              <a:rPr lang="en-US" dirty="0" smtClean="0"/>
              <a:t>: </a:t>
            </a:r>
          </a:p>
          <a:p>
            <a:pPr marL="114300" indent="0">
              <a:buNone/>
            </a:pPr>
            <a:r>
              <a:rPr lang="en-US" sz="1600" dirty="0"/>
              <a:t>Antineoplastic Agents </a:t>
            </a:r>
            <a:endParaRPr lang="en-US" sz="1600" dirty="0" smtClean="0"/>
          </a:p>
          <a:p>
            <a:pPr marL="114300" indent="0">
              <a:buNone/>
            </a:pPr>
            <a:r>
              <a:rPr lang="en-US" b="1" dirty="0"/>
              <a:t>Affected Organism</a:t>
            </a:r>
            <a:r>
              <a:rPr lang="en-US" dirty="0"/>
              <a:t> </a:t>
            </a:r>
            <a:r>
              <a:rPr lang="en-US" sz="1600" dirty="0" smtClean="0"/>
              <a:t>: </a:t>
            </a:r>
            <a:endParaRPr lang="en-US" sz="1600" dirty="0"/>
          </a:p>
          <a:p>
            <a:pPr marL="114300" indent="0">
              <a:buNone/>
            </a:pPr>
            <a:r>
              <a:rPr lang="en-US" sz="1600" dirty="0"/>
              <a:t>Humans and other mammals</a:t>
            </a:r>
            <a:r>
              <a:rPr lang="en-US" sz="1600" dirty="0"/>
              <a:t> </a:t>
            </a:r>
          </a:p>
        </p:txBody>
      </p:sp>
    </p:spTree>
    <p:extLst>
      <p:ext uri="{BB962C8B-B14F-4D97-AF65-F5344CB8AC3E}">
        <p14:creationId xmlns:p14="http://schemas.microsoft.com/office/powerpoint/2010/main" val="1503134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492" y="183315"/>
            <a:ext cx="8013070" cy="6442265"/>
          </a:xfrm>
        </p:spPr>
        <p:txBody>
          <a:bodyPr>
            <a:normAutofit/>
          </a:bodyPr>
          <a:lstStyle/>
          <a:p>
            <a:pPr marL="114300" indent="0">
              <a:buNone/>
            </a:pPr>
            <a:r>
              <a:rPr lang="en-US" b="1" dirty="0"/>
              <a:t>Drug </a:t>
            </a:r>
            <a:r>
              <a:rPr lang="en-US" b="1" dirty="0" smtClean="0"/>
              <a:t>Interactions:</a:t>
            </a:r>
          </a:p>
          <a:p>
            <a:pPr marL="114300" indent="0">
              <a:buNone/>
            </a:pPr>
            <a:r>
              <a:rPr lang="en-US" sz="1700" dirty="0" smtClean="0">
                <a:hlinkClick r:id="rId2"/>
              </a:rPr>
              <a:t>Denosumab</a:t>
            </a:r>
            <a:r>
              <a:rPr lang="en-US" sz="1700" dirty="0" smtClean="0"/>
              <a:t>  : Monitor </a:t>
            </a:r>
            <a:r>
              <a:rPr lang="en-US" sz="1700" dirty="0"/>
              <a:t>therapy due to increased immunosuppressive effect and risk of </a:t>
            </a:r>
            <a:r>
              <a:rPr lang="en-US" sz="1700" dirty="0" smtClean="0"/>
              <a:t>infections.</a:t>
            </a:r>
          </a:p>
          <a:p>
            <a:pPr marL="114300" indent="0">
              <a:buNone/>
            </a:pPr>
            <a:r>
              <a:rPr lang="en-US" sz="1700" dirty="0" smtClean="0">
                <a:hlinkClick r:id="rId3"/>
              </a:rPr>
              <a:t>Leflunomide</a:t>
            </a:r>
            <a:r>
              <a:rPr lang="en-US" sz="1700" dirty="0" smtClean="0"/>
              <a:t> :   </a:t>
            </a:r>
            <a:r>
              <a:rPr lang="en-US" sz="1700" dirty="0" err="1" smtClean="0"/>
              <a:t>Immunosuppressants</a:t>
            </a:r>
            <a:r>
              <a:rPr lang="en-US" sz="1700" dirty="0" smtClean="0"/>
              <a:t> </a:t>
            </a:r>
            <a:r>
              <a:rPr lang="en-US" sz="1700" dirty="0"/>
              <a:t>can increase toxic effects of </a:t>
            </a:r>
            <a:r>
              <a:rPr lang="en-US" sz="1700" dirty="0" err="1"/>
              <a:t>leflunomide</a:t>
            </a:r>
            <a:r>
              <a:rPr lang="en-US" sz="1700" dirty="0"/>
              <a:t> such as hematologic toxicity</a:t>
            </a:r>
            <a:r>
              <a:rPr lang="en-US" sz="1700" dirty="0" smtClean="0"/>
              <a:t>.</a:t>
            </a:r>
          </a:p>
          <a:p>
            <a:pPr marL="114300" indent="0">
              <a:buNone/>
            </a:pPr>
            <a:r>
              <a:rPr lang="en-US" sz="1700" dirty="0" smtClean="0">
                <a:hlinkClick r:id="rId4"/>
              </a:rPr>
              <a:t>Natalizumab</a:t>
            </a:r>
            <a:r>
              <a:rPr lang="en-US" sz="1700" dirty="0" smtClean="0"/>
              <a:t>  : Avoid </a:t>
            </a:r>
            <a:r>
              <a:rPr lang="en-US" sz="1700" dirty="0"/>
              <a:t>combination because of increased </a:t>
            </a:r>
            <a:r>
              <a:rPr lang="en-US" sz="1700" dirty="0" err="1"/>
              <a:t>immunosuppressants</a:t>
            </a:r>
            <a:r>
              <a:rPr lang="en-US" sz="1700" dirty="0"/>
              <a:t> and risk of infections</a:t>
            </a:r>
            <a:r>
              <a:rPr lang="en-US" sz="1700" dirty="0" smtClean="0"/>
              <a:t>.</a:t>
            </a:r>
          </a:p>
          <a:p>
            <a:pPr marL="114300" indent="0">
              <a:buNone/>
            </a:pPr>
            <a:r>
              <a:rPr lang="en-US" sz="1700" dirty="0" smtClean="0">
                <a:hlinkClick r:id="rId5"/>
              </a:rPr>
              <a:t>Pimecrolimus</a:t>
            </a:r>
            <a:r>
              <a:rPr lang="en-US" sz="1700" dirty="0" smtClean="0"/>
              <a:t> : Avoid </a:t>
            </a:r>
            <a:r>
              <a:rPr lang="en-US" sz="1700" dirty="0"/>
              <a:t>combination because </a:t>
            </a:r>
            <a:r>
              <a:rPr lang="en-US" sz="1700" dirty="0" err="1"/>
              <a:t>pimecrolimus</a:t>
            </a:r>
            <a:r>
              <a:rPr lang="en-US" sz="1700" dirty="0"/>
              <a:t> enhances the adverse effects of </a:t>
            </a:r>
            <a:r>
              <a:rPr lang="en-US" sz="1700" dirty="0" err="1"/>
              <a:t>immunosuppressants</a:t>
            </a:r>
            <a:r>
              <a:rPr lang="en-US" sz="1700" dirty="0" smtClean="0"/>
              <a:t>.</a:t>
            </a:r>
          </a:p>
          <a:p>
            <a:pPr marL="114300" indent="0">
              <a:buNone/>
            </a:pPr>
            <a:r>
              <a:rPr lang="en-US" sz="1700" dirty="0" smtClean="0">
                <a:hlinkClick r:id="rId6"/>
              </a:rPr>
              <a:t>Roflumilast</a:t>
            </a:r>
            <a:r>
              <a:rPr lang="en-US" sz="1700" dirty="0" smtClean="0"/>
              <a:t>  : Consider </a:t>
            </a:r>
            <a:r>
              <a:rPr lang="en-US" sz="1700" dirty="0"/>
              <a:t>therapy modification because </a:t>
            </a:r>
            <a:r>
              <a:rPr lang="en-US" sz="1700" dirty="0" err="1"/>
              <a:t>pegaspargase</a:t>
            </a:r>
            <a:r>
              <a:rPr lang="en-US" sz="1700" dirty="0"/>
              <a:t> enhances the immunosuppressive effect of </a:t>
            </a:r>
            <a:r>
              <a:rPr lang="en-US" sz="1700" dirty="0" err="1"/>
              <a:t>roflumilast.</a:t>
            </a:r>
            <a:r>
              <a:rPr lang="en-US" sz="1700" dirty="0" err="1">
                <a:hlinkClick r:id="rId7"/>
              </a:rPr>
              <a:t>Sipuleucel</a:t>
            </a:r>
            <a:r>
              <a:rPr lang="en-US" sz="1700" dirty="0">
                <a:hlinkClick r:id="rId7"/>
              </a:rPr>
              <a:t>-</a:t>
            </a:r>
            <a:r>
              <a:rPr lang="en-US" sz="1700" dirty="0" smtClean="0">
                <a:hlinkClick r:id="rId7"/>
              </a:rPr>
              <a:t>T</a:t>
            </a:r>
            <a:r>
              <a:rPr lang="en-US" sz="1700" dirty="0" smtClean="0"/>
              <a:t> Monitor </a:t>
            </a:r>
            <a:r>
              <a:rPr lang="en-US" sz="1700" dirty="0"/>
              <a:t>therapy because </a:t>
            </a:r>
            <a:r>
              <a:rPr lang="en-US" sz="1700" dirty="0" err="1"/>
              <a:t>pegaspargase</a:t>
            </a:r>
            <a:r>
              <a:rPr lang="en-US" sz="1700" dirty="0"/>
              <a:t> may diminish therapeutic effect of </a:t>
            </a:r>
            <a:r>
              <a:rPr lang="en-US" sz="1700" dirty="0" err="1"/>
              <a:t>sipuleucel</a:t>
            </a:r>
            <a:r>
              <a:rPr lang="en-US" sz="1700" dirty="0"/>
              <a:t>-T</a:t>
            </a:r>
            <a:r>
              <a:rPr lang="en-US" sz="1700" dirty="0" smtClean="0"/>
              <a:t>.</a:t>
            </a:r>
          </a:p>
          <a:p>
            <a:pPr marL="114300" indent="0">
              <a:buNone/>
            </a:pPr>
            <a:r>
              <a:rPr lang="en-US" sz="1700" dirty="0" smtClean="0">
                <a:hlinkClick r:id="rId8"/>
              </a:rPr>
              <a:t>Tacrolimus</a:t>
            </a:r>
            <a:r>
              <a:rPr lang="en-US" sz="1700" dirty="0" smtClean="0"/>
              <a:t>  : </a:t>
            </a:r>
            <a:r>
              <a:rPr lang="en-US" sz="1700" dirty="0" err="1" smtClean="0"/>
              <a:t>Tacrolimus</a:t>
            </a:r>
            <a:r>
              <a:rPr lang="en-US" sz="1700" dirty="0" smtClean="0"/>
              <a:t> </a:t>
            </a:r>
            <a:r>
              <a:rPr lang="en-US" sz="1700" dirty="0"/>
              <a:t>enhances adverse effects of </a:t>
            </a:r>
            <a:r>
              <a:rPr lang="en-US" sz="1700" dirty="0" err="1"/>
              <a:t>pegaspargase</a:t>
            </a:r>
            <a:r>
              <a:rPr lang="en-US" sz="1700" dirty="0"/>
              <a:t> therefore the combination should be avoided</a:t>
            </a:r>
            <a:r>
              <a:rPr lang="en-US" sz="1700" dirty="0" smtClean="0"/>
              <a:t>.</a:t>
            </a:r>
          </a:p>
          <a:p>
            <a:pPr marL="114300" indent="0">
              <a:buNone/>
            </a:pPr>
            <a:r>
              <a:rPr lang="en-US" sz="1700" dirty="0" smtClean="0">
                <a:hlinkClick r:id="rId9"/>
              </a:rPr>
              <a:t>Tofacitinib</a:t>
            </a:r>
            <a:r>
              <a:rPr lang="en-US" sz="1700" dirty="0" smtClean="0"/>
              <a:t>  : Avoid </a:t>
            </a:r>
            <a:r>
              <a:rPr lang="en-US" sz="1700" dirty="0"/>
              <a:t>combination due to enhanced immunosuppressive effect of </a:t>
            </a:r>
            <a:r>
              <a:rPr lang="en-US" sz="1700" dirty="0" err="1"/>
              <a:t>tofacitinib</a:t>
            </a:r>
            <a:r>
              <a:rPr lang="en-US" sz="1700" dirty="0" smtClean="0"/>
              <a:t>.</a:t>
            </a:r>
          </a:p>
          <a:p>
            <a:pPr marL="114300" indent="0">
              <a:buNone/>
            </a:pPr>
            <a:r>
              <a:rPr lang="en-US" sz="1700" dirty="0" smtClean="0">
                <a:hlinkClick r:id="rId10"/>
              </a:rPr>
              <a:t>Trastuzumab</a:t>
            </a:r>
            <a:r>
              <a:rPr lang="en-US" sz="1700" dirty="0" smtClean="0"/>
              <a:t>  : </a:t>
            </a:r>
            <a:r>
              <a:rPr lang="en-US" sz="1700" dirty="0" err="1" smtClean="0"/>
              <a:t>Trastuzumab</a:t>
            </a:r>
            <a:r>
              <a:rPr lang="en-US" sz="1700" dirty="0" smtClean="0"/>
              <a:t> </a:t>
            </a:r>
            <a:r>
              <a:rPr lang="en-US" sz="1700" dirty="0"/>
              <a:t>may increase the risk of neutropenia and anemia. Monitor closely for signs and symptoms of adverse events. </a:t>
            </a:r>
            <a:endParaRPr lang="en-US" sz="1700" b="1" dirty="0"/>
          </a:p>
        </p:txBody>
      </p:sp>
    </p:spTree>
    <p:extLst>
      <p:ext uri="{BB962C8B-B14F-4D97-AF65-F5344CB8AC3E}">
        <p14:creationId xmlns:p14="http://schemas.microsoft.com/office/powerpoint/2010/main" val="321740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026" y="183316"/>
            <a:ext cx="7933174" cy="6217484"/>
          </a:xfrm>
        </p:spPr>
        <p:txBody>
          <a:bodyPr/>
          <a:lstStyle/>
          <a:p>
            <a:pPr marL="114300" indent="0">
              <a:buNone/>
            </a:pPr>
            <a:r>
              <a:rPr lang="en-US" b="1" dirty="0" smtClean="0"/>
              <a:t>Sequence : </a:t>
            </a:r>
          </a:p>
          <a:p>
            <a:pPr marL="114300" indent="0">
              <a:buNone/>
            </a:pPr>
            <a:r>
              <a:rPr lang="en-US" sz="1600" dirty="0" smtClean="0"/>
              <a:t>MEFFKKTALAALVMGFSGAALALPNITILATGGTIAGGGDSATKSNYTVGKVGVENLVNAVPQLKDIANVKGEQVVNIGSQDMNDNVWLTLAKKINTDCDKTDGFVITHGTDTMEETAYFLDLTVKCDKPVVMVGAMRPSTSMSADGPFNLYNAVVTAADKASANRGVLVVMNDTVLDGRDVTKTNTTDVATFKSVNYGPLGYIHNGKIDYQRTPARKHTSDTPFDVSKLNELPKVGIVYNYANASDLPAKALVDAGYDGIVSAGVGNGNLYKSVFDTLATAAKTGTAVVRSSRVPTGATTQDAEVDDAKYGFVASGTLNPQKARVLLQLALTQTKDPQQIQQIFNQY</a:t>
            </a:r>
            <a:r>
              <a:rPr lang="en-US" dirty="0" smtClean="0"/>
              <a:t> </a:t>
            </a:r>
          </a:p>
          <a:p>
            <a:pPr marL="114300" indent="0">
              <a:buNone/>
            </a:pPr>
            <a:r>
              <a:rPr lang="en-US" b="1" dirty="0" smtClean="0"/>
              <a:t>Targets</a:t>
            </a:r>
            <a:r>
              <a:rPr lang="en-US" dirty="0" smtClean="0"/>
              <a:t> : </a:t>
            </a:r>
          </a:p>
          <a:p>
            <a:pPr marL="114300" indent="0">
              <a:buNone/>
            </a:pPr>
            <a:r>
              <a:rPr lang="en-US" sz="1600" dirty="0"/>
              <a:t>L-asparagine</a:t>
            </a:r>
            <a:r>
              <a:rPr lang="en-US" sz="1600" dirty="0"/>
              <a:t> </a:t>
            </a:r>
            <a:endParaRPr lang="en-US" sz="1600" b="1" dirty="0"/>
          </a:p>
        </p:txBody>
      </p:sp>
    </p:spTree>
    <p:extLst>
      <p:ext uri="{BB962C8B-B14F-4D97-AF65-F5344CB8AC3E}">
        <p14:creationId xmlns:p14="http://schemas.microsoft.com/office/powerpoint/2010/main" val="244638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865" y="353539"/>
            <a:ext cx="7908324" cy="6047261"/>
          </a:xfrm>
        </p:spPr>
        <p:txBody>
          <a:bodyPr/>
          <a:lstStyle/>
          <a:p>
            <a:pPr marL="114300" indent="0">
              <a:buNone/>
            </a:pPr>
            <a:r>
              <a:rPr lang="en-US" b="1" dirty="0"/>
              <a:t>Brands</a:t>
            </a:r>
            <a:r>
              <a:rPr lang="en-US" dirty="0"/>
              <a:t> </a:t>
            </a:r>
            <a:r>
              <a:rPr lang="en-US" dirty="0" smtClean="0"/>
              <a:t>: </a:t>
            </a:r>
            <a:r>
              <a:rPr lang="en-US" sz="1600" dirty="0" err="1"/>
              <a:t>Oncaspar</a:t>
            </a:r>
            <a:r>
              <a:rPr lang="en-US" dirty="0"/>
              <a:t> </a:t>
            </a:r>
            <a:endParaRPr lang="en-US" dirty="0" smtClean="0"/>
          </a:p>
          <a:p>
            <a:pPr marL="114300" indent="0">
              <a:buNone/>
            </a:pPr>
            <a:r>
              <a:rPr lang="en-US" b="1" dirty="0"/>
              <a:t>Company</a:t>
            </a:r>
            <a:r>
              <a:rPr lang="en-US" dirty="0"/>
              <a:t> </a:t>
            </a:r>
            <a:r>
              <a:rPr lang="en-US" sz="1600" dirty="0" smtClean="0"/>
              <a:t>:  </a:t>
            </a:r>
            <a:r>
              <a:rPr lang="en-US" sz="1600" dirty="0" err="1"/>
              <a:t>Enzon</a:t>
            </a:r>
            <a:r>
              <a:rPr lang="en-US" sz="1600" dirty="0"/>
              <a:t> </a:t>
            </a:r>
            <a:r>
              <a:rPr lang="en-US" sz="1600" dirty="0" err="1"/>
              <a:t>Inc</a:t>
            </a:r>
            <a:r>
              <a:rPr lang="en-US" sz="1600" dirty="0"/>
              <a:t> </a:t>
            </a:r>
            <a:endParaRPr lang="en-US" sz="1600" dirty="0" smtClean="0"/>
          </a:p>
          <a:p>
            <a:pPr marL="114300" indent="0">
              <a:buNone/>
            </a:pPr>
            <a:r>
              <a:rPr lang="en-US" b="1" dirty="0"/>
              <a:t>Description</a:t>
            </a:r>
            <a:r>
              <a:rPr lang="en-US" dirty="0"/>
              <a:t> </a:t>
            </a:r>
            <a:r>
              <a:rPr lang="en-US" dirty="0" smtClean="0"/>
              <a:t>:  </a:t>
            </a:r>
            <a:r>
              <a:rPr lang="en-US" sz="1600" dirty="0" err="1"/>
              <a:t>Oncaspar</a:t>
            </a:r>
            <a:r>
              <a:rPr lang="en-US" sz="1600" dirty="0"/>
              <a:t>® (</a:t>
            </a:r>
            <a:r>
              <a:rPr lang="en-US" sz="1600" dirty="0" err="1"/>
              <a:t>pegaspargase</a:t>
            </a:r>
            <a:r>
              <a:rPr lang="en-US" sz="1600" dirty="0"/>
              <a:t>) is L-</a:t>
            </a:r>
            <a:r>
              <a:rPr lang="en-US" sz="1600" dirty="0" err="1"/>
              <a:t>asparaginase</a:t>
            </a:r>
            <a:r>
              <a:rPr lang="en-US" sz="1600" dirty="0"/>
              <a:t> (L-asparagine </a:t>
            </a:r>
            <a:r>
              <a:rPr lang="en-US" sz="1600" dirty="0" err="1"/>
              <a:t>amidohydrolase</a:t>
            </a:r>
            <a:r>
              <a:rPr lang="en-US" sz="1600" dirty="0"/>
              <a:t>) that is covalently conjugated to </a:t>
            </a:r>
            <a:r>
              <a:rPr lang="en-US" sz="1600" dirty="0" err="1"/>
              <a:t>monomethoxypolyethylene</a:t>
            </a:r>
            <a:r>
              <a:rPr lang="en-US" sz="1600" dirty="0"/>
              <a:t> glycol (</a:t>
            </a:r>
            <a:r>
              <a:rPr lang="en-US" sz="1600" dirty="0" err="1"/>
              <a:t>mPEG</a:t>
            </a:r>
            <a:r>
              <a:rPr lang="en-US" sz="1600" dirty="0"/>
              <a:t>). L-</a:t>
            </a:r>
            <a:r>
              <a:rPr lang="en-US" sz="1600" dirty="0" err="1"/>
              <a:t>asparaginase</a:t>
            </a:r>
            <a:r>
              <a:rPr lang="en-US" sz="1600" dirty="0"/>
              <a:t> is a </a:t>
            </a:r>
            <a:r>
              <a:rPr lang="en-US" sz="1600" dirty="0" err="1"/>
              <a:t>tetrameric</a:t>
            </a:r>
            <a:r>
              <a:rPr lang="en-US" sz="1600" dirty="0"/>
              <a:t> enzyme that is produced endogenously by E. coli and consists of identical 34.5 </a:t>
            </a:r>
            <a:r>
              <a:rPr lang="en-US" sz="1600" dirty="0" err="1"/>
              <a:t>kDa</a:t>
            </a:r>
            <a:r>
              <a:rPr lang="en-US" sz="1600" dirty="0"/>
              <a:t> subunits. Approximately 69 to 82 molecules of </a:t>
            </a:r>
            <a:r>
              <a:rPr lang="en-US" sz="1600" dirty="0" err="1"/>
              <a:t>mPEG</a:t>
            </a:r>
            <a:r>
              <a:rPr lang="en-US" sz="1600" dirty="0"/>
              <a:t> are linked to L-</a:t>
            </a:r>
            <a:r>
              <a:rPr lang="en-US" sz="1600" dirty="0" err="1"/>
              <a:t>asparaginase</a:t>
            </a:r>
            <a:r>
              <a:rPr lang="en-US" sz="1600" dirty="0"/>
              <a:t>; the molecular weight of each </a:t>
            </a:r>
            <a:r>
              <a:rPr lang="en-US" sz="1600" dirty="0" err="1"/>
              <a:t>mPEG</a:t>
            </a:r>
            <a:r>
              <a:rPr lang="en-US" sz="1600" dirty="0"/>
              <a:t> molecule is about 5 </a:t>
            </a:r>
            <a:r>
              <a:rPr lang="en-US" sz="1600" dirty="0" err="1"/>
              <a:t>kDa</a:t>
            </a:r>
            <a:r>
              <a:rPr lang="en-US" sz="1600" dirty="0"/>
              <a:t>. </a:t>
            </a:r>
            <a:r>
              <a:rPr lang="en-US" sz="1600" dirty="0" err="1"/>
              <a:t>Oncaspar</a:t>
            </a:r>
            <a:r>
              <a:rPr lang="en-US" sz="1600" dirty="0"/>
              <a:t>® activity is expressed in International Units. One International Unit of L-</a:t>
            </a:r>
            <a:r>
              <a:rPr lang="en-US" sz="1600" dirty="0" err="1"/>
              <a:t>asparaginase</a:t>
            </a:r>
            <a:r>
              <a:rPr lang="en-US" sz="1600" dirty="0"/>
              <a:t> is defined as the amount of enzyme required to generate 1 micromole of ammonia per minute at pH 7.3 and 37°C</a:t>
            </a:r>
            <a:r>
              <a:rPr lang="en-US" sz="1600" dirty="0"/>
              <a:t> </a:t>
            </a:r>
            <a:endParaRPr lang="en-US" sz="1600" dirty="0" smtClean="0"/>
          </a:p>
          <a:p>
            <a:pPr marL="114300" indent="0">
              <a:buNone/>
            </a:pPr>
            <a:r>
              <a:rPr lang="en-US" b="1" dirty="0"/>
              <a:t>Used For/Prescribed for</a:t>
            </a:r>
            <a:r>
              <a:rPr lang="en-US" dirty="0"/>
              <a:t> </a:t>
            </a:r>
            <a:r>
              <a:rPr lang="en-US" dirty="0" smtClean="0"/>
              <a:t>:  </a:t>
            </a:r>
            <a:r>
              <a:rPr lang="en-US" sz="1600" dirty="0" err="1"/>
              <a:t>Oncaspar</a:t>
            </a:r>
            <a:r>
              <a:rPr lang="en-US" sz="1600" dirty="0"/>
              <a:t>® is indicated as a component of a multi-agent chemotherapeutic regimen for the first line treatment of patients with Acute Lymphoblastic Leukemia (ALL).</a:t>
            </a:r>
            <a:r>
              <a:rPr lang="en-US" sz="1600" dirty="0"/>
              <a:t> </a:t>
            </a:r>
            <a:endParaRPr lang="en-US" sz="1600" dirty="0" smtClean="0"/>
          </a:p>
          <a:p>
            <a:pPr marL="114300" indent="0">
              <a:buNone/>
            </a:pPr>
            <a:r>
              <a:rPr lang="en-US" b="1" dirty="0"/>
              <a:t>Formulation</a:t>
            </a:r>
            <a:r>
              <a:rPr lang="en-US" dirty="0"/>
              <a:t> </a:t>
            </a:r>
            <a:r>
              <a:rPr lang="en-US" dirty="0" smtClean="0"/>
              <a:t>:  </a:t>
            </a:r>
            <a:r>
              <a:rPr lang="en-US" sz="1600" dirty="0" err="1"/>
              <a:t>Oncaspar</a:t>
            </a:r>
            <a:r>
              <a:rPr lang="en-US" sz="1600" dirty="0"/>
              <a:t>® is supplied as a clear, colorless, preservative-free, isotonic sterile solution in phosphate-buffered saline, pH 7.3. Each milliliter contains 750 ± 150 International Units of </a:t>
            </a:r>
            <a:r>
              <a:rPr lang="en-US" sz="1600" dirty="0" err="1"/>
              <a:t>pegaspargase</a:t>
            </a:r>
            <a:r>
              <a:rPr lang="en-US" sz="1600" dirty="0"/>
              <a:t>, dibasic sodium phosphate, USP (5.58 mg), monobasic sodium phosphate, USP, (1.20 mg) and sodium chloride, USP (8.50 mg) in water for injection, USP.</a:t>
            </a:r>
            <a:r>
              <a:rPr lang="en-US" sz="1600" dirty="0"/>
              <a:t> </a:t>
            </a:r>
            <a:endParaRPr lang="en-US" sz="1600" dirty="0" smtClean="0"/>
          </a:p>
          <a:p>
            <a:pPr marL="114300" indent="0">
              <a:buNone/>
            </a:pPr>
            <a:r>
              <a:rPr lang="en-US" b="1" dirty="0"/>
              <a:t>Form</a:t>
            </a:r>
            <a:r>
              <a:rPr lang="en-US" dirty="0"/>
              <a:t> </a:t>
            </a:r>
            <a:r>
              <a:rPr lang="en-US" dirty="0" smtClean="0"/>
              <a:t>:  </a:t>
            </a:r>
            <a:r>
              <a:rPr lang="en-US" sz="1600" dirty="0"/>
              <a:t>solution</a:t>
            </a:r>
            <a:r>
              <a:rPr lang="en-US" sz="1600" dirty="0"/>
              <a:t> </a:t>
            </a:r>
            <a:endParaRPr lang="en-US" sz="1600" dirty="0" smtClean="0"/>
          </a:p>
          <a:p>
            <a:pPr marL="114300" indent="0">
              <a:buNone/>
            </a:pPr>
            <a:r>
              <a:rPr lang="en-US" b="1" dirty="0"/>
              <a:t>Route of administration</a:t>
            </a:r>
            <a:r>
              <a:rPr lang="en-US" dirty="0"/>
              <a:t> : </a:t>
            </a:r>
            <a:r>
              <a:rPr lang="en-US" sz="1600" dirty="0"/>
              <a:t>intravenous or intramuscular administration </a:t>
            </a:r>
          </a:p>
          <a:p>
            <a:pPr marL="114300" indent="0">
              <a:buNone/>
            </a:pPr>
            <a:endParaRPr lang="en-US" sz="1600" dirty="0"/>
          </a:p>
        </p:txBody>
      </p:sp>
    </p:spTree>
    <p:extLst>
      <p:ext uri="{BB962C8B-B14F-4D97-AF65-F5344CB8AC3E}">
        <p14:creationId xmlns:p14="http://schemas.microsoft.com/office/powerpoint/2010/main" val="2084166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79" y="314257"/>
            <a:ext cx="7999977" cy="6141101"/>
          </a:xfrm>
        </p:spPr>
        <p:txBody>
          <a:bodyPr>
            <a:normAutofit fontScale="92500" lnSpcReduction="10000"/>
          </a:bodyPr>
          <a:lstStyle/>
          <a:p>
            <a:pPr marL="114300" indent="0">
              <a:buNone/>
            </a:pPr>
            <a:r>
              <a:rPr lang="en-US" b="1" dirty="0" smtClean="0"/>
              <a:t>Dosage:   </a:t>
            </a:r>
            <a:r>
              <a:rPr lang="en-US" sz="1600" dirty="0"/>
              <a:t>The recommended dose of </a:t>
            </a:r>
            <a:r>
              <a:rPr lang="en-US" sz="1600" dirty="0" err="1"/>
              <a:t>Oncaspar</a:t>
            </a:r>
            <a:r>
              <a:rPr lang="en-US" sz="1600" dirty="0"/>
              <a:t>® is 2,500 International Units/m² intramuscularly or intravenously. </a:t>
            </a:r>
            <a:r>
              <a:rPr lang="en-US" sz="1600" dirty="0" err="1"/>
              <a:t>Oncaspar</a:t>
            </a:r>
            <a:r>
              <a:rPr lang="en-US" sz="1600" dirty="0"/>
              <a:t>® should be administered no more frequently than every 14 days.  When </a:t>
            </a:r>
            <a:r>
              <a:rPr lang="en-US" sz="1600" dirty="0" err="1"/>
              <a:t>Oncaspar</a:t>
            </a:r>
            <a:r>
              <a:rPr lang="en-US" sz="1600" dirty="0"/>
              <a:t>® is administered intramuscularly, the volume at a single injection site should be limited to 2 </a:t>
            </a:r>
            <a:r>
              <a:rPr lang="en-US" sz="1600" dirty="0" err="1"/>
              <a:t>mL.</a:t>
            </a:r>
            <a:r>
              <a:rPr lang="en-US" sz="1600" dirty="0"/>
              <a:t> If the volume to be administered is greater than 2 mL, multiple injection sites should be used. </a:t>
            </a:r>
            <a:r>
              <a:rPr lang="en-US" sz="1600" dirty="0" err="1"/>
              <a:t>Oncaspar</a:t>
            </a:r>
            <a:r>
              <a:rPr lang="en-US" sz="1600" dirty="0"/>
              <a:t>® does not contain a preservative. Use only one dose per vial; discard unused product.</a:t>
            </a:r>
            <a:br>
              <a:rPr lang="en-US" sz="1600" dirty="0"/>
            </a:br>
            <a:r>
              <a:rPr lang="en-US" sz="1600" dirty="0" smtClean="0"/>
              <a:t>	When </a:t>
            </a:r>
            <a:r>
              <a:rPr lang="en-US" sz="1600" dirty="0"/>
              <a:t>administered intravenously, </a:t>
            </a:r>
            <a:r>
              <a:rPr lang="en-US" sz="1600" dirty="0" err="1"/>
              <a:t>Oncaspar</a:t>
            </a:r>
            <a:r>
              <a:rPr lang="en-US" sz="1600" dirty="0"/>
              <a:t>® should be given over a period of 1 to 2 hours in 100 mL of sodium chloride or dextrose injection 5%, through an infusion that is already running. After the solution is diluted for intravenous use, the solution should be used immediately. If immediate use is not possible, the diluted solution should be stored refrigerated at 2°C to 8°C (36°F to 46°F). Storage after dilution should not exceed 48 hours from the time of preparation to completion of administration.</a:t>
            </a:r>
            <a:r>
              <a:rPr lang="en-US" sz="1600" dirty="0"/>
              <a:t> </a:t>
            </a:r>
            <a:endParaRPr lang="en-US" sz="1600" dirty="0" smtClean="0"/>
          </a:p>
          <a:p>
            <a:pPr marL="114300" indent="0">
              <a:buNone/>
            </a:pPr>
            <a:r>
              <a:rPr lang="en-US" b="1" dirty="0"/>
              <a:t>Contraindication</a:t>
            </a:r>
            <a:r>
              <a:rPr lang="en-US" dirty="0"/>
              <a:t> </a:t>
            </a:r>
            <a:r>
              <a:rPr lang="en-US" dirty="0" smtClean="0"/>
              <a:t>: </a:t>
            </a:r>
            <a:r>
              <a:rPr lang="en-US" dirty="0"/>
              <a:t/>
            </a:r>
            <a:br>
              <a:rPr lang="en-US" dirty="0"/>
            </a:br>
            <a:r>
              <a:rPr lang="en-US" sz="1600" dirty="0" smtClean="0"/>
              <a:t>History </a:t>
            </a:r>
            <a:r>
              <a:rPr lang="en-US" sz="1600" dirty="0"/>
              <a:t>of serious allergic reactions to </a:t>
            </a:r>
            <a:r>
              <a:rPr lang="en-US" sz="1600" dirty="0" err="1"/>
              <a:t>Oncaspar</a:t>
            </a:r>
            <a:r>
              <a:rPr lang="en-US" sz="1600" dirty="0"/>
              <a:t>® .</a:t>
            </a:r>
            <a:br>
              <a:rPr lang="en-US" sz="1600" dirty="0"/>
            </a:br>
            <a:r>
              <a:rPr lang="en-US" sz="1600" dirty="0"/>
              <a:t>    History of serious thrombosis with prior L-</a:t>
            </a:r>
            <a:r>
              <a:rPr lang="en-US" sz="1600" dirty="0" err="1"/>
              <a:t>asparaginase</a:t>
            </a:r>
            <a:r>
              <a:rPr lang="en-US" sz="1600" dirty="0"/>
              <a:t> therapy.</a:t>
            </a:r>
            <a:br>
              <a:rPr lang="en-US" sz="1600" dirty="0"/>
            </a:br>
            <a:r>
              <a:rPr lang="en-US" sz="1600" dirty="0"/>
              <a:t>    History of pancreatitis with prior L-</a:t>
            </a:r>
            <a:r>
              <a:rPr lang="en-US" sz="1600" dirty="0" err="1"/>
              <a:t>asparaginase</a:t>
            </a:r>
            <a:r>
              <a:rPr lang="en-US" sz="1600" dirty="0"/>
              <a:t> therapy.</a:t>
            </a:r>
            <a:br>
              <a:rPr lang="en-US" sz="1600" dirty="0"/>
            </a:br>
            <a:r>
              <a:rPr lang="en-US" sz="1600" dirty="0"/>
              <a:t>    History of serious hemorrhagic events with prior L-</a:t>
            </a:r>
            <a:r>
              <a:rPr lang="en-US" sz="1600" dirty="0" err="1"/>
              <a:t>asparaginase</a:t>
            </a:r>
            <a:r>
              <a:rPr lang="en-US" sz="1600" dirty="0"/>
              <a:t> therapy.</a:t>
            </a:r>
            <a:br>
              <a:rPr lang="en-US" sz="1600" dirty="0"/>
            </a:br>
            <a:endParaRPr lang="en-US" sz="1600" dirty="0" smtClean="0"/>
          </a:p>
          <a:p>
            <a:pPr marL="114300" indent="0">
              <a:buNone/>
            </a:pPr>
            <a:r>
              <a:rPr lang="en-US" b="1" dirty="0" smtClean="0"/>
              <a:t>Side </a:t>
            </a:r>
            <a:r>
              <a:rPr lang="en-US" b="1" dirty="0"/>
              <a:t>effects</a:t>
            </a:r>
            <a:r>
              <a:rPr lang="en-US" dirty="0"/>
              <a:t> </a:t>
            </a:r>
            <a:r>
              <a:rPr lang="en-US" dirty="0" smtClean="0"/>
              <a:t>:  </a:t>
            </a:r>
            <a:r>
              <a:rPr lang="en-US" sz="1600" dirty="0"/>
              <a:t>Hypersensitivity reactions, coagulopathy, hyperglycemia, elevated serum transaminase concentrations, </a:t>
            </a:r>
            <a:r>
              <a:rPr lang="en-US" sz="1600" dirty="0" err="1"/>
              <a:t>hyperbilirubinemia</a:t>
            </a:r>
            <a:r>
              <a:rPr lang="en-US" sz="1600" dirty="0"/>
              <a:t>, pancreatitis,  CNS </a:t>
            </a:r>
            <a:r>
              <a:rPr lang="en-US" sz="1600" dirty="0" err="1"/>
              <a:t>thrombosis.No</a:t>
            </a:r>
            <a:r>
              <a:rPr lang="en-US" sz="1600" dirty="0"/>
              <a:t> apparent difference in adverse effects following IV versus IM administration</a:t>
            </a:r>
            <a:r>
              <a:rPr lang="en-US" sz="1600" dirty="0" smtClean="0"/>
              <a:t>.</a:t>
            </a:r>
          </a:p>
          <a:p>
            <a:pPr marL="114300" indent="0">
              <a:buNone/>
            </a:pPr>
            <a:endParaRPr lang="en-US" b="1" dirty="0" smtClean="0"/>
          </a:p>
          <a:p>
            <a:pPr marL="114300" indent="0">
              <a:buNone/>
            </a:pPr>
            <a:r>
              <a:rPr lang="en-US" b="1" dirty="0" smtClean="0"/>
              <a:t>Drug </a:t>
            </a:r>
            <a:r>
              <a:rPr lang="en-US" b="1" dirty="0"/>
              <a:t>Interaction </a:t>
            </a:r>
            <a:r>
              <a:rPr lang="en-US" sz="1600" b="1" dirty="0" smtClean="0"/>
              <a:t>: </a:t>
            </a:r>
            <a:r>
              <a:rPr lang="en-US" sz="1600" dirty="0"/>
              <a:t>A total of 136 drugs (572 brand and generic names) are known to interact with </a:t>
            </a:r>
            <a:r>
              <a:rPr lang="en-US" sz="1600" dirty="0" err="1"/>
              <a:t>Oncaspar</a:t>
            </a:r>
            <a:r>
              <a:rPr lang="en-US" sz="1600" dirty="0"/>
              <a:t> (</a:t>
            </a:r>
            <a:r>
              <a:rPr lang="en-US" sz="1600" dirty="0" err="1"/>
              <a:t>pegaspargase</a:t>
            </a:r>
            <a:r>
              <a:rPr lang="en-US" sz="1600" dirty="0"/>
              <a:t>).</a:t>
            </a:r>
            <a:br>
              <a:rPr lang="en-US" sz="1600" dirty="0"/>
            </a:br>
            <a:r>
              <a:rPr lang="en-US" sz="1600" dirty="0"/>
              <a:t> </a:t>
            </a:r>
            <a:r>
              <a:rPr lang="en-US" sz="1600" dirty="0" smtClean="0"/>
              <a:t>   </a:t>
            </a:r>
            <a:r>
              <a:rPr lang="en-US" sz="1600" dirty="0"/>
              <a:t>2 major drug interactions (4 brand and generic names)</a:t>
            </a:r>
            <a:br>
              <a:rPr lang="en-US" sz="1600" dirty="0"/>
            </a:br>
            <a:r>
              <a:rPr lang="en-US" sz="1600" dirty="0"/>
              <a:t>    134 moderate drug interactions (568 brand and generic names)</a:t>
            </a:r>
            <a:r>
              <a:rPr lang="en-US" sz="1600" dirty="0"/>
              <a:t> </a:t>
            </a:r>
          </a:p>
        </p:txBody>
      </p:sp>
    </p:spTree>
    <p:extLst>
      <p:ext uri="{BB962C8B-B14F-4D97-AF65-F5344CB8AC3E}">
        <p14:creationId xmlns:p14="http://schemas.microsoft.com/office/powerpoint/2010/main" val="1645143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83315"/>
            <a:ext cx="7791549" cy="6376795"/>
          </a:xfrm>
        </p:spPr>
        <p:txBody>
          <a:bodyPr/>
          <a:lstStyle/>
          <a:p>
            <a:pPr marL="114300" indent="0">
              <a:buNone/>
            </a:pPr>
            <a:r>
              <a:rPr lang="en-US" b="1" dirty="0"/>
              <a:t>General References</a:t>
            </a:r>
            <a:r>
              <a:rPr lang="en-US" dirty="0"/>
              <a:t> </a:t>
            </a:r>
            <a:endParaRPr lang="en-US" dirty="0" smtClean="0"/>
          </a:p>
          <a:p>
            <a:pPr marL="114300" indent="0">
              <a:buNone/>
            </a:pPr>
            <a:r>
              <a:rPr lang="en-US" dirty="0"/>
              <a:t># Graham ML: </a:t>
            </a:r>
            <a:r>
              <a:rPr lang="en-US" dirty="0" err="1"/>
              <a:t>Pegaspargase</a:t>
            </a:r>
            <a:r>
              <a:rPr lang="en-US" dirty="0"/>
              <a:t>: a review of clinical studies. </a:t>
            </a:r>
            <a:r>
              <a:rPr lang="en-US" dirty="0" err="1"/>
              <a:t>Adv</a:t>
            </a:r>
            <a:r>
              <a:rPr lang="en-US" dirty="0"/>
              <a:t> Drug </a:t>
            </a:r>
            <a:r>
              <a:rPr lang="en-US" dirty="0" err="1"/>
              <a:t>Deliv</a:t>
            </a:r>
            <a:r>
              <a:rPr lang="en-US" dirty="0"/>
              <a:t> Rev. 2003 Sep 26;55(10):1293-302. "</a:t>
            </a:r>
            <a:r>
              <a:rPr lang="en-US" dirty="0" err="1"/>
              <a:t>Pubmed</a:t>
            </a:r>
            <a:r>
              <a:rPr lang="en-US" dirty="0"/>
              <a:t>":http://</a:t>
            </a:r>
            <a:r>
              <a:rPr lang="en-US" dirty="0" err="1"/>
              <a:t>www.ncbi.nlm.nih.gov</a:t>
            </a:r>
            <a:r>
              <a:rPr lang="en-US" dirty="0"/>
              <a:t>/</a:t>
            </a:r>
            <a:r>
              <a:rPr lang="en-US" dirty="0" err="1"/>
              <a:t>pubmed</a:t>
            </a:r>
            <a:r>
              <a:rPr lang="en-US" dirty="0"/>
              <a:t>/14499708</a:t>
            </a:r>
            <a:r>
              <a:rPr lang="en-US" dirty="0"/>
              <a:t> </a:t>
            </a:r>
          </a:p>
        </p:txBody>
      </p:sp>
    </p:spTree>
    <p:extLst>
      <p:ext uri="{BB962C8B-B14F-4D97-AF65-F5344CB8AC3E}">
        <p14:creationId xmlns:p14="http://schemas.microsoft.com/office/powerpoint/2010/main" val="2690230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399" y="130940"/>
            <a:ext cx="7880801" cy="6269860"/>
          </a:xfrm>
        </p:spPr>
        <p:txBody>
          <a:bodyPr/>
          <a:lstStyle/>
          <a:p>
            <a:pPr marL="114300" indent="0">
              <a:buNone/>
            </a:pPr>
            <a:r>
              <a:rPr lang="en-US" b="1" dirty="0" err="1"/>
              <a:t>Refrence</a:t>
            </a:r>
            <a:r>
              <a:rPr lang="en-US" dirty="0"/>
              <a:t> </a:t>
            </a:r>
            <a:endParaRPr lang="en-US" dirty="0" smtClean="0"/>
          </a:p>
          <a:p>
            <a:pPr marL="114300" indent="0">
              <a:buNone/>
            </a:pPr>
            <a:r>
              <a:rPr lang="en-US" dirty="0" smtClean="0"/>
              <a:t>http</a:t>
            </a:r>
            <a:r>
              <a:rPr lang="en-US" dirty="0"/>
              <a:t>://</a:t>
            </a:r>
            <a:r>
              <a:rPr lang="en-US" dirty="0" err="1"/>
              <a:t>www.fda.gov</a:t>
            </a:r>
            <a:r>
              <a:rPr lang="en-US" dirty="0"/>
              <a:t>/</a:t>
            </a:r>
            <a:r>
              <a:rPr lang="en-US" dirty="0" err="1"/>
              <a:t>AboutFDA</a:t>
            </a:r>
            <a:r>
              <a:rPr lang="en-US" dirty="0"/>
              <a:t>/</a:t>
            </a:r>
            <a:r>
              <a:rPr lang="en-US" dirty="0" err="1"/>
              <a:t>CentersOffices</a:t>
            </a:r>
            <a:r>
              <a:rPr lang="en-US" dirty="0"/>
              <a:t>/</a:t>
            </a:r>
            <a:r>
              <a:rPr lang="en-US" dirty="0" err="1"/>
              <a:t>OfficeofMedicalProductsandTobacco</a:t>
            </a:r>
            <a:r>
              <a:rPr lang="en-US" dirty="0"/>
              <a:t>/CDER/ucm095609.</a:t>
            </a:r>
            <a:r>
              <a:rPr lang="en-US"/>
              <a:t>htm </a:t>
            </a:r>
            <a:endParaRPr lang="en-US" smtClean="0"/>
          </a:p>
          <a:p>
            <a:pPr marL="114300" indent="0">
              <a:buNone/>
            </a:pPr>
            <a:r>
              <a:rPr lang="en-US" smtClean="0"/>
              <a:t>http</a:t>
            </a:r>
            <a:r>
              <a:rPr lang="en-US" dirty="0"/>
              <a:t>://</a:t>
            </a:r>
            <a:r>
              <a:rPr lang="en-US" dirty="0" err="1"/>
              <a:t>www.oncaspar.com</a:t>
            </a:r>
            <a:r>
              <a:rPr lang="en-US" dirty="0"/>
              <a:t>/   </a:t>
            </a:r>
            <a:endParaRPr lang="en-US" dirty="0" smtClean="0"/>
          </a:p>
          <a:p>
            <a:pPr marL="114300" indent="0">
              <a:buNone/>
            </a:pPr>
            <a:r>
              <a:rPr lang="en-US" dirty="0" smtClean="0"/>
              <a:t>http</a:t>
            </a:r>
            <a:r>
              <a:rPr lang="en-US" dirty="0"/>
              <a:t>://</a:t>
            </a:r>
            <a:r>
              <a:rPr lang="en-US" dirty="0" err="1"/>
              <a:t>www.rxlist.com</a:t>
            </a:r>
            <a:r>
              <a:rPr lang="en-US" dirty="0"/>
              <a:t>/</a:t>
            </a:r>
            <a:r>
              <a:rPr lang="en-US" dirty="0" err="1"/>
              <a:t>oncaspar-drug.htm</a:t>
            </a:r>
            <a:r>
              <a:rPr lang="en-US" dirty="0"/>
              <a:t> </a:t>
            </a:r>
            <a:endParaRPr lang="en-US" dirty="0" smtClean="0"/>
          </a:p>
          <a:p>
            <a:pPr marL="114300" indent="0">
              <a:buNone/>
            </a:pPr>
            <a:r>
              <a:rPr lang="en-US" dirty="0" smtClean="0"/>
              <a:t>http</a:t>
            </a:r>
            <a:r>
              <a:rPr lang="en-US" dirty="0"/>
              <a:t>://</a:t>
            </a:r>
            <a:r>
              <a:rPr lang="en-US" dirty="0" err="1"/>
              <a:t>www.drugs.com</a:t>
            </a:r>
            <a:r>
              <a:rPr lang="en-US" dirty="0"/>
              <a:t>/monograph/</a:t>
            </a:r>
            <a:r>
              <a:rPr lang="en-US" dirty="0" err="1"/>
              <a:t>oncaspar.html</a:t>
            </a:r>
            <a:r>
              <a:rPr lang="en-US" dirty="0"/>
              <a:t> </a:t>
            </a:r>
          </a:p>
        </p:txBody>
      </p:sp>
    </p:spTree>
    <p:extLst>
      <p:ext uri="{BB962C8B-B14F-4D97-AF65-F5344CB8AC3E}">
        <p14:creationId xmlns:p14="http://schemas.microsoft.com/office/powerpoint/2010/main" val="3000362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19</TotalTime>
  <Words>744</Words>
  <Application>Microsoft Macintosh PowerPoint</Application>
  <PresentationFormat>On-screen Show (4:3)</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Adjacency</vt:lpstr>
      <vt:lpstr>Pegaspargase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Pegaspargase </dc:title>
  <dc:creator>bic2</dc:creator>
  <cp:lastModifiedBy>bic2</cp:lastModifiedBy>
  <cp:revision>2</cp:revision>
  <dcterms:created xsi:type="dcterms:W3CDTF">2015-01-09T06:16:51Z</dcterms:created>
  <dcterms:modified xsi:type="dcterms:W3CDTF">2015-01-09T06:36:45Z</dcterms:modified>
</cp:coreProperties>
</file>