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1" r:id="rId5"/>
    <p:sldId id="262" r:id="rId6"/>
    <p:sldId id="263"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A577A6C4-8D77-46B6-8CF2-625320C73CCC}" type="datetimeFigureOut">
              <a:rPr lang="en-IN" smtClean="0"/>
              <a:t>14-01-2015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A5EDF61-A4E6-4000-96CF-F27973CF85BC}" type="slidenum">
              <a:rPr lang="en-IN" smtClean="0"/>
              <a:t>‹#›</a:t>
            </a:fld>
            <a:endParaRPr lang="en-IN"/>
          </a:p>
        </p:txBody>
      </p:sp>
    </p:spTree>
    <p:extLst>
      <p:ext uri="{BB962C8B-B14F-4D97-AF65-F5344CB8AC3E}">
        <p14:creationId xmlns:p14="http://schemas.microsoft.com/office/powerpoint/2010/main" val="91141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577A6C4-8D77-46B6-8CF2-625320C73CCC}" type="datetimeFigureOut">
              <a:rPr lang="en-IN" smtClean="0"/>
              <a:t>14-01-2015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A5EDF61-A4E6-4000-96CF-F27973CF85BC}" type="slidenum">
              <a:rPr lang="en-IN" smtClean="0"/>
              <a:t>‹#›</a:t>
            </a:fld>
            <a:endParaRPr lang="en-IN"/>
          </a:p>
        </p:txBody>
      </p:sp>
    </p:spTree>
    <p:extLst>
      <p:ext uri="{BB962C8B-B14F-4D97-AF65-F5344CB8AC3E}">
        <p14:creationId xmlns:p14="http://schemas.microsoft.com/office/powerpoint/2010/main" val="3217997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577A6C4-8D77-46B6-8CF2-625320C73CCC}" type="datetimeFigureOut">
              <a:rPr lang="en-IN" smtClean="0"/>
              <a:t>14-01-2015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A5EDF61-A4E6-4000-96CF-F27973CF85BC}" type="slidenum">
              <a:rPr lang="en-IN" smtClean="0"/>
              <a:t>‹#›</a:t>
            </a:fld>
            <a:endParaRPr lang="en-IN"/>
          </a:p>
        </p:txBody>
      </p:sp>
    </p:spTree>
    <p:extLst>
      <p:ext uri="{BB962C8B-B14F-4D97-AF65-F5344CB8AC3E}">
        <p14:creationId xmlns:p14="http://schemas.microsoft.com/office/powerpoint/2010/main" val="4029915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577A6C4-8D77-46B6-8CF2-625320C73CCC}" type="datetimeFigureOut">
              <a:rPr lang="en-IN" smtClean="0"/>
              <a:t>14-01-2015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A5EDF61-A4E6-4000-96CF-F27973CF85BC}" type="slidenum">
              <a:rPr lang="en-IN" smtClean="0"/>
              <a:t>‹#›</a:t>
            </a:fld>
            <a:endParaRPr lang="en-IN"/>
          </a:p>
        </p:txBody>
      </p:sp>
    </p:spTree>
    <p:extLst>
      <p:ext uri="{BB962C8B-B14F-4D97-AF65-F5344CB8AC3E}">
        <p14:creationId xmlns:p14="http://schemas.microsoft.com/office/powerpoint/2010/main" val="3881799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77A6C4-8D77-46B6-8CF2-625320C73CCC}" type="datetimeFigureOut">
              <a:rPr lang="en-IN" smtClean="0"/>
              <a:t>14-01-2015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A5EDF61-A4E6-4000-96CF-F27973CF85BC}" type="slidenum">
              <a:rPr lang="en-IN" smtClean="0"/>
              <a:t>‹#›</a:t>
            </a:fld>
            <a:endParaRPr lang="en-IN"/>
          </a:p>
        </p:txBody>
      </p:sp>
    </p:spTree>
    <p:extLst>
      <p:ext uri="{BB962C8B-B14F-4D97-AF65-F5344CB8AC3E}">
        <p14:creationId xmlns:p14="http://schemas.microsoft.com/office/powerpoint/2010/main" val="4049234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A577A6C4-8D77-46B6-8CF2-625320C73CCC}" type="datetimeFigureOut">
              <a:rPr lang="en-IN" smtClean="0"/>
              <a:t>14-01-2015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A5EDF61-A4E6-4000-96CF-F27973CF85BC}" type="slidenum">
              <a:rPr lang="en-IN" smtClean="0"/>
              <a:t>‹#›</a:t>
            </a:fld>
            <a:endParaRPr lang="en-IN"/>
          </a:p>
        </p:txBody>
      </p:sp>
    </p:spTree>
    <p:extLst>
      <p:ext uri="{BB962C8B-B14F-4D97-AF65-F5344CB8AC3E}">
        <p14:creationId xmlns:p14="http://schemas.microsoft.com/office/powerpoint/2010/main" val="3540131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A577A6C4-8D77-46B6-8CF2-625320C73CCC}" type="datetimeFigureOut">
              <a:rPr lang="en-IN" smtClean="0"/>
              <a:t>14-01-2015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A5EDF61-A4E6-4000-96CF-F27973CF85BC}" type="slidenum">
              <a:rPr lang="en-IN" smtClean="0"/>
              <a:t>‹#›</a:t>
            </a:fld>
            <a:endParaRPr lang="en-IN"/>
          </a:p>
        </p:txBody>
      </p:sp>
    </p:spTree>
    <p:extLst>
      <p:ext uri="{BB962C8B-B14F-4D97-AF65-F5344CB8AC3E}">
        <p14:creationId xmlns:p14="http://schemas.microsoft.com/office/powerpoint/2010/main" val="2528732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A577A6C4-8D77-46B6-8CF2-625320C73CCC}" type="datetimeFigureOut">
              <a:rPr lang="en-IN" smtClean="0"/>
              <a:t>14-01-2015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A5EDF61-A4E6-4000-96CF-F27973CF85BC}" type="slidenum">
              <a:rPr lang="en-IN" smtClean="0"/>
              <a:t>‹#›</a:t>
            </a:fld>
            <a:endParaRPr lang="en-IN"/>
          </a:p>
        </p:txBody>
      </p:sp>
    </p:spTree>
    <p:extLst>
      <p:ext uri="{BB962C8B-B14F-4D97-AF65-F5344CB8AC3E}">
        <p14:creationId xmlns:p14="http://schemas.microsoft.com/office/powerpoint/2010/main" val="3115241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7A6C4-8D77-46B6-8CF2-625320C73CCC}" type="datetimeFigureOut">
              <a:rPr lang="en-IN" smtClean="0"/>
              <a:t>14-01-2015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A5EDF61-A4E6-4000-96CF-F27973CF85BC}" type="slidenum">
              <a:rPr lang="en-IN" smtClean="0"/>
              <a:t>‹#›</a:t>
            </a:fld>
            <a:endParaRPr lang="en-IN"/>
          </a:p>
        </p:txBody>
      </p:sp>
    </p:spTree>
    <p:extLst>
      <p:ext uri="{BB962C8B-B14F-4D97-AF65-F5344CB8AC3E}">
        <p14:creationId xmlns:p14="http://schemas.microsoft.com/office/powerpoint/2010/main" val="1840485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77A6C4-8D77-46B6-8CF2-625320C73CCC}" type="datetimeFigureOut">
              <a:rPr lang="en-IN" smtClean="0"/>
              <a:t>14-01-2015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A5EDF61-A4E6-4000-96CF-F27973CF85BC}" type="slidenum">
              <a:rPr lang="en-IN" smtClean="0"/>
              <a:t>‹#›</a:t>
            </a:fld>
            <a:endParaRPr lang="en-IN"/>
          </a:p>
        </p:txBody>
      </p:sp>
    </p:spTree>
    <p:extLst>
      <p:ext uri="{BB962C8B-B14F-4D97-AF65-F5344CB8AC3E}">
        <p14:creationId xmlns:p14="http://schemas.microsoft.com/office/powerpoint/2010/main" val="421352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77A6C4-8D77-46B6-8CF2-625320C73CCC}" type="datetimeFigureOut">
              <a:rPr lang="en-IN" smtClean="0"/>
              <a:t>14-01-2015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A5EDF61-A4E6-4000-96CF-F27973CF85BC}" type="slidenum">
              <a:rPr lang="en-IN" smtClean="0"/>
              <a:t>‹#›</a:t>
            </a:fld>
            <a:endParaRPr lang="en-IN"/>
          </a:p>
        </p:txBody>
      </p:sp>
    </p:spTree>
    <p:extLst>
      <p:ext uri="{BB962C8B-B14F-4D97-AF65-F5344CB8AC3E}">
        <p14:creationId xmlns:p14="http://schemas.microsoft.com/office/powerpoint/2010/main" val="1793370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77A6C4-8D77-46B6-8CF2-625320C73CCC}" type="datetimeFigureOut">
              <a:rPr lang="en-IN" smtClean="0"/>
              <a:t>14-01-2015</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5EDF61-A4E6-4000-96CF-F27973CF85BC}" type="slidenum">
              <a:rPr lang="en-IN" smtClean="0"/>
              <a:t>‹#›</a:t>
            </a:fld>
            <a:endParaRPr lang="en-IN"/>
          </a:p>
        </p:txBody>
      </p:sp>
    </p:spTree>
    <p:extLst>
      <p:ext uri="{BB962C8B-B14F-4D97-AF65-F5344CB8AC3E}">
        <p14:creationId xmlns:p14="http://schemas.microsoft.com/office/powerpoint/2010/main" val="26508267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1668"/>
            <a:ext cx="10515600" cy="1777283"/>
          </a:xfrm>
        </p:spPr>
        <p:txBody>
          <a:bodyPr>
            <a:normAutofit fontScale="90000"/>
          </a:bodyPr>
          <a:lstStyle/>
          <a:p>
            <a:pPr algn="ctr"/>
            <a:r>
              <a:rPr lang="en-IN" dirty="0" err="1" smtClean="0">
                <a:latin typeface="Arial Black" panose="020B0A04020102020204" pitchFamily="34" charset="0"/>
              </a:rPr>
              <a:t>Pramlintide</a:t>
            </a:r>
            <a:r>
              <a:rPr lang="en-IN" dirty="0" smtClean="0">
                <a:latin typeface="Arial Black" panose="020B0A04020102020204" pitchFamily="34" charset="0"/>
              </a:rPr>
              <a:t/>
            </a:r>
            <a:br>
              <a:rPr lang="en-IN" dirty="0" smtClean="0">
                <a:latin typeface="Arial Black" panose="020B0A04020102020204" pitchFamily="34" charset="0"/>
              </a:rPr>
            </a:br>
            <a:r>
              <a:rPr lang="en-IN" dirty="0" smtClean="0">
                <a:latin typeface="Arial Black" panose="020B0A04020102020204" pitchFamily="34" charset="0"/>
              </a:rPr>
              <a:t>(Approved investigational) </a:t>
            </a:r>
            <a:br>
              <a:rPr lang="en-IN" dirty="0" smtClean="0">
                <a:latin typeface="Arial Black" panose="020B0A04020102020204" pitchFamily="34" charset="0"/>
              </a:rPr>
            </a:br>
            <a:r>
              <a:rPr lang="en-IN" dirty="0" smtClean="0">
                <a:latin typeface="Arial Black" panose="020B0A04020102020204" pitchFamily="34" charset="0"/>
              </a:rPr>
              <a:t>DB01278</a:t>
            </a:r>
            <a:endParaRPr lang="en-IN" dirty="0">
              <a:latin typeface="Arial Black" panose="020B0A04020102020204" pitchFamily="34" charset="0"/>
            </a:endParaRPr>
          </a:p>
        </p:txBody>
      </p:sp>
      <p:sp>
        <p:nvSpPr>
          <p:cNvPr id="3" name="Content Placeholder 2"/>
          <p:cNvSpPr>
            <a:spLocks noGrp="1"/>
          </p:cNvSpPr>
          <p:nvPr>
            <p:ph idx="1"/>
          </p:nvPr>
        </p:nvSpPr>
        <p:spPr>
          <a:xfrm>
            <a:off x="838200" y="1825625"/>
            <a:ext cx="10515600" cy="4639569"/>
          </a:xfrm>
        </p:spPr>
        <p:txBody>
          <a:bodyPr>
            <a:normAutofit fontScale="92500" lnSpcReduction="10000"/>
          </a:bodyPr>
          <a:lstStyle/>
          <a:p>
            <a:pPr marL="0" indent="0">
              <a:buNone/>
            </a:pPr>
            <a:r>
              <a:rPr lang="en-IN" b="1" dirty="0" smtClean="0"/>
              <a:t>Use : </a:t>
            </a:r>
            <a:r>
              <a:rPr lang="en-IN" dirty="0"/>
              <a:t>For the treatment of type 1 and type 2 diabetes </a:t>
            </a:r>
            <a:endParaRPr lang="en-IN" dirty="0" smtClean="0"/>
          </a:p>
          <a:p>
            <a:pPr marL="0" indent="0">
              <a:buNone/>
            </a:pPr>
            <a:r>
              <a:rPr lang="en-IN" dirty="0" smtClean="0"/>
              <a:t>mellitus </a:t>
            </a:r>
            <a:r>
              <a:rPr lang="en-IN" dirty="0"/>
              <a:t>as an adjunct to </a:t>
            </a:r>
            <a:r>
              <a:rPr lang="en-IN" dirty="0" err="1"/>
              <a:t>preprandial</a:t>
            </a:r>
            <a:r>
              <a:rPr lang="en-IN" dirty="0"/>
              <a:t> insulin therapy in </a:t>
            </a:r>
            <a:endParaRPr lang="en-IN" dirty="0" smtClean="0"/>
          </a:p>
          <a:p>
            <a:pPr marL="0" indent="0">
              <a:buNone/>
            </a:pPr>
            <a:r>
              <a:rPr lang="en-IN" dirty="0" smtClean="0"/>
              <a:t>patients </a:t>
            </a:r>
            <a:r>
              <a:rPr lang="en-IN" dirty="0"/>
              <a:t>without adequate </a:t>
            </a:r>
            <a:r>
              <a:rPr lang="en-IN" dirty="0" err="1"/>
              <a:t>glycemic</a:t>
            </a:r>
            <a:r>
              <a:rPr lang="en-IN" dirty="0"/>
              <a:t> control of insulin therapy.</a:t>
            </a:r>
            <a:r>
              <a:rPr lang="en-IN" dirty="0"/>
              <a:t> </a:t>
            </a:r>
            <a:endParaRPr lang="en-IN" b="1" dirty="0" smtClean="0"/>
          </a:p>
          <a:p>
            <a:pPr marL="0" indent="0">
              <a:buNone/>
            </a:pPr>
            <a:r>
              <a:rPr lang="en-IN" b="1" dirty="0" smtClean="0"/>
              <a:t>Description : </a:t>
            </a:r>
            <a:r>
              <a:rPr lang="en-IN" dirty="0" err="1"/>
              <a:t>Pramlintide</a:t>
            </a:r>
            <a:r>
              <a:rPr lang="en-IN" dirty="0"/>
              <a:t> is a relatively new adjunct treatment for diabetes (both type 1 and 2), developed by Amylin Pharmaceuticals. It is derived from amylin, a hormone that is released into the bloodstream, in a similar pattern as insulin, after a meal. Like insulin, amylin is deficient in individuals with diabetes.</a:t>
            </a:r>
            <a:r>
              <a:rPr lang="en-IN" dirty="0"/>
              <a:t> </a:t>
            </a:r>
            <a:r>
              <a:rPr lang="en-IN" b="1" dirty="0" smtClean="0"/>
              <a:t> </a:t>
            </a:r>
          </a:p>
          <a:p>
            <a:pPr marL="0" indent="0">
              <a:buNone/>
            </a:pPr>
            <a:r>
              <a:rPr lang="en-IN" b="1" dirty="0" smtClean="0"/>
              <a:t>Targets : </a:t>
            </a:r>
            <a:r>
              <a:rPr lang="en-IN" dirty="0"/>
              <a:t>Calcitonin </a:t>
            </a:r>
            <a:r>
              <a:rPr lang="en-IN" dirty="0" err="1"/>
              <a:t>receptor,Receptor</a:t>
            </a:r>
            <a:r>
              <a:rPr lang="en-IN" dirty="0"/>
              <a:t> activity-modifying protein 1,Receptor activity-modifying protein 2,Receptor activity-modifying protein 3</a:t>
            </a:r>
            <a:r>
              <a:rPr lang="en-IN" dirty="0"/>
              <a:t> </a:t>
            </a:r>
            <a:r>
              <a:rPr lang="en-IN" dirty="0" smtClean="0"/>
              <a:t>                                    </a:t>
            </a:r>
            <a:endParaRPr lang="en-IN" dirty="0" smtClean="0"/>
          </a:p>
          <a:p>
            <a:pPr marL="0" indent="0">
              <a:buNone/>
            </a:pPr>
            <a:r>
              <a:rPr lang="en-IN" b="1" dirty="0" smtClean="0"/>
              <a:t>Half life </a:t>
            </a:r>
            <a:r>
              <a:rPr lang="en-IN" b="1" dirty="0" smtClean="0"/>
              <a:t>: </a:t>
            </a:r>
            <a:r>
              <a:rPr lang="en-IN" dirty="0"/>
              <a:t>Approximately 48 minutes</a:t>
            </a:r>
            <a:r>
              <a:rPr lang="en-IN" dirty="0"/>
              <a:t> </a:t>
            </a:r>
            <a:endParaRPr lang="en-IN" dirty="0" smtClean="0"/>
          </a:p>
          <a:p>
            <a:pPr marL="0" indent="0">
              <a:buNone/>
            </a:pPr>
            <a:endParaRPr lang="en-IN" dirty="0"/>
          </a:p>
        </p:txBody>
      </p:sp>
    </p:spTree>
    <p:extLst>
      <p:ext uri="{BB962C8B-B14F-4D97-AF65-F5344CB8AC3E}">
        <p14:creationId xmlns:p14="http://schemas.microsoft.com/office/powerpoint/2010/main" val="357236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18940"/>
            <a:ext cx="10515600" cy="6246253"/>
          </a:xfrm>
        </p:spPr>
        <p:txBody>
          <a:bodyPr/>
          <a:lstStyle/>
          <a:p>
            <a:pPr marL="0" indent="0">
              <a:buNone/>
            </a:pPr>
            <a:r>
              <a:rPr lang="en-IN" sz="2400" b="1" dirty="0" smtClean="0">
                <a:latin typeface="Arial" panose="020B0604020202020204" pitchFamily="34" charset="0"/>
                <a:cs typeface="Arial" panose="020B0604020202020204" pitchFamily="34" charset="0"/>
              </a:rPr>
              <a:t>Mechanism of action </a:t>
            </a:r>
            <a:r>
              <a:rPr lang="en-IN" sz="2400" b="1" dirty="0" smtClean="0">
                <a:latin typeface="Arial" panose="020B0604020202020204" pitchFamily="34" charset="0"/>
                <a:cs typeface="Arial" panose="020B0604020202020204" pitchFamily="34" charset="0"/>
              </a:rPr>
              <a:t>: </a:t>
            </a:r>
            <a:r>
              <a:rPr lang="en-IN" sz="2400" dirty="0" err="1"/>
              <a:t>Pramlintide</a:t>
            </a:r>
            <a:r>
              <a:rPr lang="en-IN" sz="2400" dirty="0"/>
              <a:t> is an </a:t>
            </a:r>
            <a:r>
              <a:rPr lang="en-IN" sz="2400" dirty="0" err="1"/>
              <a:t>amlyinomimetic</a:t>
            </a:r>
            <a:r>
              <a:rPr lang="en-IN" sz="2400" dirty="0"/>
              <a:t>, a functional </a:t>
            </a:r>
            <a:r>
              <a:rPr lang="en-IN" sz="2400" dirty="0" err="1"/>
              <a:t>analog</a:t>
            </a:r>
            <a:r>
              <a:rPr lang="en-IN" sz="2400" dirty="0"/>
              <a:t> of the naturally occurring pancreatic hormone amylin. Amylin has activity in a number of gastrointestinal and </a:t>
            </a:r>
            <a:r>
              <a:rPr lang="en-IN" sz="2400" dirty="0" err="1"/>
              <a:t>glucodynamic</a:t>
            </a:r>
            <a:r>
              <a:rPr lang="en-IN" sz="2400" dirty="0"/>
              <a:t> systems, and by mimicking its activity, </a:t>
            </a:r>
            <a:r>
              <a:rPr lang="en-IN" sz="2400" dirty="0" err="1"/>
              <a:t>pramlintide</a:t>
            </a:r>
            <a:r>
              <a:rPr lang="en-IN" sz="2400" dirty="0"/>
              <a:t> acts to improve </a:t>
            </a:r>
            <a:r>
              <a:rPr lang="en-IN" sz="2400" dirty="0" err="1"/>
              <a:t>glycemic</a:t>
            </a:r>
            <a:r>
              <a:rPr lang="en-IN" sz="2400" dirty="0"/>
              <a:t> control through modulation of the rate of gastric emptying, prevention of post-prandial rise in glucagon levels, and by increasing sensations of satiety, thereby reducing caloric intake and potentiating weight loss. There appears to be at least three distinct receptor complexes that bind with high affinity to amylin. All three complexes contain the calcitonin receptor at the core, plus one of three Receptor activity-modifying proteins, RAMP1, RAMP2, or RAMP3.</a:t>
            </a:r>
            <a:r>
              <a:rPr lang="en-IN" sz="2400" dirty="0"/>
              <a:t> </a:t>
            </a:r>
            <a:endParaRPr lang="en-IN" sz="2400" b="1" dirty="0" smtClean="0">
              <a:latin typeface="Arial" panose="020B0604020202020204" pitchFamily="34" charset="0"/>
              <a:cs typeface="Arial" panose="020B0604020202020204" pitchFamily="34" charset="0"/>
            </a:endParaRPr>
          </a:p>
          <a:p>
            <a:pPr marL="0" indent="0">
              <a:buNone/>
            </a:pPr>
            <a:r>
              <a:rPr lang="en-IN" sz="2400" b="1" dirty="0" smtClean="0">
                <a:latin typeface="Arial" panose="020B0604020202020204" pitchFamily="34" charset="0"/>
                <a:cs typeface="Arial" panose="020B0604020202020204" pitchFamily="34" charset="0"/>
              </a:rPr>
              <a:t>Pharmacodynamics : </a:t>
            </a:r>
            <a:r>
              <a:rPr lang="en-IN" sz="2400" dirty="0" err="1"/>
              <a:t>Pramlintide</a:t>
            </a:r>
            <a:r>
              <a:rPr lang="en-IN" sz="2400" dirty="0"/>
              <a:t> is a synthetic </a:t>
            </a:r>
            <a:r>
              <a:rPr lang="en-IN" sz="2400" dirty="0" err="1"/>
              <a:t>analog</a:t>
            </a:r>
            <a:r>
              <a:rPr lang="en-IN" sz="2400" dirty="0"/>
              <a:t> of amylin, a </a:t>
            </a:r>
            <a:r>
              <a:rPr lang="en-IN" sz="2400" dirty="0" err="1"/>
              <a:t>glucoregulatory</a:t>
            </a:r>
            <a:r>
              <a:rPr lang="en-IN" sz="2400" dirty="0"/>
              <a:t> hormone that is synthesized by pancreatic Î²-cells and released into the bloodstream, in a similar pattern as insulin, after a meal. Like insulin, amylin is deficient in individuals with diabetes. It is provided as an acetate salt. </a:t>
            </a:r>
            <a:r>
              <a:rPr lang="en-IN" sz="2400" dirty="0" err="1"/>
              <a:t>Pramlintide</a:t>
            </a:r>
            <a:r>
              <a:rPr lang="en-IN" sz="2400" dirty="0"/>
              <a:t> is a 37-amino acid polypeptide that differs structurally from human amylin by the replacement of alanine, serine, and serine at positions 25, 28, and 29 respectively with </a:t>
            </a:r>
            <a:r>
              <a:rPr lang="en-IN" sz="2400" dirty="0" err="1"/>
              <a:t>proline</a:t>
            </a:r>
            <a:r>
              <a:rPr lang="en-IN" sz="2400" dirty="0"/>
              <a:t>.</a:t>
            </a:r>
            <a:r>
              <a:rPr lang="en-IN" sz="2400" dirty="0"/>
              <a:t> </a:t>
            </a:r>
            <a:endParaRPr lang="en-IN" sz="2400" dirty="0" smtClean="0">
              <a:latin typeface="Arial" panose="020B0604020202020204" pitchFamily="34" charset="0"/>
              <a:cs typeface="Arial" panose="020B0604020202020204" pitchFamily="34" charset="0"/>
            </a:endParaRPr>
          </a:p>
          <a:p>
            <a:pPr marL="0" indent="0">
              <a:buNone/>
            </a:pPr>
            <a:endParaRPr lang="en-IN" dirty="0"/>
          </a:p>
        </p:txBody>
      </p:sp>
    </p:spTree>
    <p:extLst>
      <p:ext uri="{BB962C8B-B14F-4D97-AF65-F5344CB8AC3E}">
        <p14:creationId xmlns:p14="http://schemas.microsoft.com/office/powerpoint/2010/main" val="922012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28034"/>
            <a:ext cx="10515600" cy="5648929"/>
          </a:xfrm>
        </p:spPr>
        <p:txBody>
          <a:bodyPr/>
          <a:lstStyle/>
          <a:p>
            <a:pPr marL="0" indent="0">
              <a:buNone/>
            </a:pPr>
            <a:r>
              <a:rPr lang="en-IN" b="1" dirty="0" smtClean="0">
                <a:latin typeface="Arial" panose="020B0604020202020204" pitchFamily="34" charset="0"/>
                <a:cs typeface="Arial" panose="020B0604020202020204" pitchFamily="34" charset="0"/>
              </a:rPr>
              <a:t>Metabolism : </a:t>
            </a:r>
            <a:r>
              <a:rPr lang="en-IN" dirty="0"/>
              <a:t>Metabolized primarily by the kidneys.</a:t>
            </a:r>
            <a:r>
              <a:rPr lang="en-IN" dirty="0"/>
              <a:t> </a:t>
            </a:r>
            <a:endParaRPr lang="en-IN" b="1" dirty="0" smtClean="0">
              <a:latin typeface="Arial" panose="020B0604020202020204" pitchFamily="34" charset="0"/>
              <a:cs typeface="Arial" panose="020B0604020202020204" pitchFamily="34" charset="0"/>
            </a:endParaRPr>
          </a:p>
          <a:p>
            <a:pPr marL="0" indent="0">
              <a:buNone/>
            </a:pPr>
            <a:r>
              <a:rPr lang="en-IN" b="1" dirty="0" smtClean="0">
                <a:latin typeface="Arial" panose="020B0604020202020204" pitchFamily="34" charset="0"/>
                <a:cs typeface="Arial" panose="020B0604020202020204" pitchFamily="34" charset="0"/>
              </a:rPr>
              <a:t>Absorption</a:t>
            </a:r>
            <a:r>
              <a:rPr lang="en-IN" b="1" dirty="0" smtClean="0">
                <a:latin typeface="Arial" panose="020B0604020202020204" pitchFamily="34" charset="0"/>
                <a:cs typeface="Arial" panose="020B0604020202020204" pitchFamily="34" charset="0"/>
              </a:rPr>
              <a:t> : </a:t>
            </a:r>
            <a:r>
              <a:rPr lang="en-IN" dirty="0"/>
              <a:t>The absolute bioavailability of a single subcutaneous dose of </a:t>
            </a:r>
            <a:r>
              <a:rPr lang="en-IN" dirty="0" err="1"/>
              <a:t>pramlintide</a:t>
            </a:r>
            <a:r>
              <a:rPr lang="en-IN" dirty="0"/>
              <a:t> is approximately 30 to 40%.</a:t>
            </a:r>
            <a:r>
              <a:rPr lang="en-IN" dirty="0"/>
              <a:t> </a:t>
            </a:r>
            <a:endParaRPr lang="en-IN" dirty="0" smtClean="0"/>
          </a:p>
          <a:p>
            <a:pPr marL="0" indent="0">
              <a:buNone/>
            </a:pPr>
            <a:r>
              <a:rPr lang="en-IN" b="1" dirty="0" smtClean="0">
                <a:latin typeface="Arial" panose="020B0604020202020204" pitchFamily="34" charset="0"/>
                <a:cs typeface="Arial" panose="020B0604020202020204" pitchFamily="34" charset="0"/>
              </a:rPr>
              <a:t>Route of elimination : </a:t>
            </a:r>
            <a:r>
              <a:rPr lang="en-IN" dirty="0" err="1"/>
              <a:t>Pramlintide</a:t>
            </a:r>
            <a:r>
              <a:rPr lang="en-IN" dirty="0"/>
              <a:t> is metabolized primarily by the kidneys.</a:t>
            </a:r>
            <a:r>
              <a:rPr lang="en-IN" dirty="0"/>
              <a:t> </a:t>
            </a:r>
            <a:endParaRPr lang="en-IN" dirty="0" smtClean="0">
              <a:latin typeface="Arial" panose="020B0604020202020204" pitchFamily="34" charset="0"/>
              <a:cs typeface="Arial" panose="020B0604020202020204" pitchFamily="34" charset="0"/>
            </a:endParaRPr>
          </a:p>
          <a:p>
            <a:pPr marL="0" indent="0">
              <a:buNone/>
            </a:pPr>
            <a:r>
              <a:rPr lang="en-IN" b="1" dirty="0">
                <a:latin typeface="Arial" panose="020B0604020202020204" pitchFamily="34" charset="0"/>
                <a:cs typeface="Arial" panose="020B0604020202020204" pitchFamily="34" charset="0"/>
              </a:rPr>
              <a:t>Sequence : </a:t>
            </a:r>
            <a:r>
              <a:rPr lang="en-IN" dirty="0">
                <a:latin typeface="Arial" panose="020B0604020202020204" pitchFamily="34" charset="0"/>
                <a:cs typeface="Arial" panose="020B0604020202020204" pitchFamily="34" charset="0"/>
              </a:rPr>
              <a:t>KCNTATCATQRLANFLVHSSNNFGPILPPTNVGSNTY</a:t>
            </a:r>
          </a:p>
          <a:p>
            <a:pPr marL="0" indent="0">
              <a:buNone/>
            </a:pPr>
            <a:r>
              <a:rPr lang="en-IN" b="1" dirty="0" smtClean="0">
                <a:latin typeface="Arial" panose="020B0604020202020204" pitchFamily="34" charset="0"/>
                <a:cs typeface="Arial" panose="020B0604020202020204" pitchFamily="34" charset="0"/>
              </a:rPr>
              <a:t>Brand :</a:t>
            </a:r>
            <a:r>
              <a:rPr lang="en-IN" dirty="0" err="1" smtClean="0">
                <a:latin typeface="Arial" panose="020B0604020202020204" pitchFamily="34" charset="0"/>
                <a:cs typeface="Arial" panose="020B0604020202020204" pitchFamily="34" charset="0"/>
              </a:rPr>
              <a:t>Smylin</a:t>
            </a:r>
            <a:endParaRPr lang="en-IN" dirty="0" smtClean="0">
              <a:latin typeface="Arial" panose="020B0604020202020204" pitchFamily="34" charset="0"/>
              <a:cs typeface="Arial" panose="020B0604020202020204" pitchFamily="34" charset="0"/>
            </a:endParaRPr>
          </a:p>
          <a:p>
            <a:pPr marL="0" indent="0">
              <a:buNone/>
            </a:pPr>
            <a:endParaRPr lang="en-IN" sz="2400" dirty="0" smtClean="0">
              <a:latin typeface="Arial" panose="020B0604020202020204" pitchFamily="34" charset="0"/>
              <a:cs typeface="Arial" panose="020B0604020202020204" pitchFamily="34" charset="0"/>
            </a:endParaRPr>
          </a:p>
          <a:p>
            <a:pPr marL="0" indent="0">
              <a:buNone/>
            </a:pPr>
            <a:endParaRPr lang="en-IN" sz="2400" dirty="0" smtClean="0">
              <a:latin typeface="Arial" panose="020B0604020202020204" pitchFamily="34" charset="0"/>
              <a:cs typeface="Arial" panose="020B0604020202020204" pitchFamily="34" charset="0"/>
            </a:endParaRPr>
          </a:p>
          <a:p>
            <a:pPr marL="0" indent="0">
              <a:buNone/>
            </a:pPr>
            <a:endParaRPr lang="en-IN" dirty="0"/>
          </a:p>
        </p:txBody>
      </p:sp>
    </p:spTree>
    <p:extLst>
      <p:ext uri="{BB962C8B-B14F-4D97-AF65-F5344CB8AC3E}">
        <p14:creationId xmlns:p14="http://schemas.microsoft.com/office/powerpoint/2010/main" val="38448305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5169" y="267281"/>
            <a:ext cx="10515600" cy="6262308"/>
          </a:xfrm>
        </p:spPr>
        <p:txBody>
          <a:bodyPr>
            <a:normAutofit fontScale="92500" lnSpcReduction="20000"/>
          </a:bodyPr>
          <a:lstStyle/>
          <a:p>
            <a:pPr marL="0" indent="0">
              <a:buNone/>
            </a:pPr>
            <a:r>
              <a:rPr lang="en-IN" sz="2400" b="1" dirty="0"/>
              <a:t>SYMLIN® </a:t>
            </a:r>
            <a:r>
              <a:rPr lang="en-IN" sz="2400" dirty="0"/>
              <a:t>(</a:t>
            </a:r>
            <a:r>
              <a:rPr lang="en-IN" sz="2400" dirty="0" err="1"/>
              <a:t>pramlintide</a:t>
            </a:r>
            <a:r>
              <a:rPr lang="en-IN" sz="2400" dirty="0"/>
              <a:t> acetate) injection is an anti-diabetic medication for use in patients with diabetes treated with insulin. </a:t>
            </a:r>
            <a:r>
              <a:rPr lang="en-IN" sz="2400" dirty="0" err="1"/>
              <a:t>Pramlintide</a:t>
            </a:r>
            <a:r>
              <a:rPr lang="en-IN" sz="2400" dirty="0"/>
              <a:t> is a </a:t>
            </a:r>
            <a:r>
              <a:rPr lang="en-IN" sz="2400" dirty="0" smtClean="0"/>
              <a:t>synthetic </a:t>
            </a:r>
            <a:r>
              <a:rPr lang="en-IN" sz="2400" dirty="0" err="1" smtClean="0"/>
              <a:t>analog</a:t>
            </a:r>
            <a:r>
              <a:rPr lang="en-IN" sz="2400" dirty="0"/>
              <a:t> of human amylin, a naturally occurring neuroendocrine hormone synthesized by pancreatic beta cells that contributes to glucose control during the postprandial period. </a:t>
            </a:r>
            <a:r>
              <a:rPr lang="en-IN" sz="2400" dirty="0" err="1"/>
              <a:t>Pramlintide</a:t>
            </a:r>
            <a:r>
              <a:rPr lang="en-IN" sz="2400" dirty="0"/>
              <a:t> is provided as an acetate salt of the synthetic 37-amino acid polypeptide, which differs in amino acid sequence from human amylin by replacement with </a:t>
            </a:r>
            <a:r>
              <a:rPr lang="en-IN" sz="2400" dirty="0" err="1"/>
              <a:t>proline</a:t>
            </a:r>
            <a:r>
              <a:rPr lang="en-IN" sz="2400" dirty="0"/>
              <a:t> at positions 25 (alanine), 28 (serine), and 29 (serine).</a:t>
            </a:r>
          </a:p>
          <a:p>
            <a:pPr marL="0" indent="0">
              <a:buNone/>
            </a:pPr>
            <a:r>
              <a:rPr lang="en-IN" sz="2400" dirty="0"/>
              <a:t>The structural formula of </a:t>
            </a:r>
            <a:r>
              <a:rPr lang="en-IN" sz="2400" dirty="0" err="1"/>
              <a:t>pramlintide</a:t>
            </a:r>
            <a:r>
              <a:rPr lang="en-IN" sz="2400" dirty="0"/>
              <a:t> acetate is shown below:</a:t>
            </a:r>
          </a:p>
          <a:p>
            <a:pPr marL="0" indent="0">
              <a:buNone/>
            </a:pPr>
            <a:r>
              <a:rPr lang="en-IN" sz="2400" dirty="0"/>
              <a:t>Lys-Cys-Asn-Thr-Ala-Thr-Cys-Ala-Thr-Gln-Arg-Leu-Ala-Asn-Phe-Leu-Val-His-Ser-Ser-AsnAsn-Phe-Gly-Pro-Ile-Leu-Pro-Pro-Thr-Asn-Val-Gly-Ser-Asn-Thr-Tyr-NH2 acetate (salt) with a </a:t>
            </a:r>
            <a:r>
              <a:rPr lang="en-IN" sz="2400" dirty="0" err="1"/>
              <a:t>disulfide</a:t>
            </a:r>
            <a:r>
              <a:rPr lang="en-IN" sz="2400" dirty="0"/>
              <a:t> bridge between the two </a:t>
            </a:r>
            <a:r>
              <a:rPr lang="en-IN" sz="2400" dirty="0" err="1"/>
              <a:t>Cys</a:t>
            </a:r>
            <a:r>
              <a:rPr lang="en-IN" sz="2400" dirty="0"/>
              <a:t> residues.</a:t>
            </a:r>
          </a:p>
          <a:p>
            <a:pPr marL="0" indent="0">
              <a:buNone/>
            </a:pPr>
            <a:r>
              <a:rPr lang="en-IN" sz="2400" dirty="0" err="1"/>
              <a:t>Pramlintide</a:t>
            </a:r>
            <a:r>
              <a:rPr lang="en-IN" sz="2400" dirty="0"/>
              <a:t> acetate is a white powder that has a molecular formula of C</a:t>
            </a:r>
            <a:r>
              <a:rPr lang="en-IN" sz="2400" baseline="-25000" dirty="0"/>
              <a:t>171</a:t>
            </a:r>
            <a:r>
              <a:rPr lang="en-IN" sz="2400" dirty="0"/>
              <a:t>H</a:t>
            </a:r>
            <a:r>
              <a:rPr lang="en-IN" sz="2400" baseline="-25000" dirty="0"/>
              <a:t>267</a:t>
            </a:r>
            <a:r>
              <a:rPr lang="en-IN" sz="2400" dirty="0"/>
              <a:t>N</a:t>
            </a:r>
            <a:r>
              <a:rPr lang="en-IN" sz="2400" baseline="-25000" dirty="0"/>
              <a:t>51</a:t>
            </a:r>
            <a:r>
              <a:rPr lang="en-IN" sz="2400" dirty="0"/>
              <a:t>O</a:t>
            </a:r>
            <a:r>
              <a:rPr lang="en-IN" sz="2400" baseline="-25000" dirty="0"/>
              <a:t>53</a:t>
            </a:r>
            <a:r>
              <a:rPr lang="en-IN" sz="2400" dirty="0"/>
              <a:t>S</a:t>
            </a:r>
            <a:r>
              <a:rPr lang="en-IN" sz="2400" baseline="-25000" dirty="0"/>
              <a:t>2</a:t>
            </a:r>
            <a:r>
              <a:rPr lang="en-IN" sz="2400" dirty="0"/>
              <a:t>• × C</a:t>
            </a:r>
            <a:r>
              <a:rPr lang="en-IN" sz="2400" baseline="-25000" dirty="0"/>
              <a:t>2</a:t>
            </a:r>
            <a:r>
              <a:rPr lang="en-IN" sz="2400" dirty="0"/>
              <a:t>H</a:t>
            </a:r>
            <a:r>
              <a:rPr lang="en-IN" sz="2400" baseline="-25000" dirty="0"/>
              <a:t>4</a:t>
            </a:r>
            <a:r>
              <a:rPr lang="en-IN" sz="2400" dirty="0"/>
              <a:t>O</a:t>
            </a:r>
            <a:r>
              <a:rPr lang="en-IN" sz="2400" baseline="-25000" dirty="0"/>
              <a:t>2</a:t>
            </a:r>
            <a:r>
              <a:rPr lang="en-IN" sz="2400" dirty="0"/>
              <a:t> (3 ≤ × ≤ 8); the molecular weight is 3949.4. </a:t>
            </a:r>
            <a:r>
              <a:rPr lang="en-IN" sz="2400" dirty="0" err="1"/>
              <a:t>Pramlintide</a:t>
            </a:r>
            <a:r>
              <a:rPr lang="en-IN" sz="2400" dirty="0"/>
              <a:t> acetate is soluble in water.</a:t>
            </a:r>
          </a:p>
          <a:p>
            <a:pPr marL="0" indent="0">
              <a:buNone/>
            </a:pPr>
            <a:r>
              <a:rPr lang="en-IN" sz="2400" dirty="0"/>
              <a:t>SYMLIN is formulated as a clear, isotonic, sterile solution for subcutaneous administration. The disposable </a:t>
            </a:r>
            <a:r>
              <a:rPr lang="en-IN" sz="2400" dirty="0" err="1"/>
              <a:t>multidose</a:t>
            </a:r>
            <a:r>
              <a:rPr lang="en-IN" sz="2400" dirty="0"/>
              <a:t> </a:t>
            </a:r>
            <a:r>
              <a:rPr lang="en-IN" sz="2400" dirty="0" err="1"/>
              <a:t>SymlinPen</a:t>
            </a:r>
            <a:r>
              <a:rPr lang="en-IN" sz="2400" dirty="0"/>
              <a:t>® pen-injector contains 1000 mcg/mL of </a:t>
            </a:r>
            <a:r>
              <a:rPr lang="en-IN" sz="2400" dirty="0" err="1"/>
              <a:t>pramlintide</a:t>
            </a:r>
            <a:r>
              <a:rPr lang="en-IN" sz="2400" dirty="0"/>
              <a:t> (as acetate). The formulation contains 2.25 mg/mL of </a:t>
            </a:r>
            <a:r>
              <a:rPr lang="en-IN" sz="2400" dirty="0" err="1"/>
              <a:t>metacresol</a:t>
            </a:r>
            <a:r>
              <a:rPr lang="en-IN" sz="2400" dirty="0"/>
              <a:t> as a preservative, D-</a:t>
            </a:r>
            <a:r>
              <a:rPr lang="en-IN" sz="2400" dirty="0" err="1"/>
              <a:t>mannitol</a:t>
            </a:r>
            <a:r>
              <a:rPr lang="en-IN" sz="2400" dirty="0"/>
              <a:t> as a tonicity </a:t>
            </a:r>
            <a:r>
              <a:rPr lang="en-IN" sz="2400" dirty="0" err="1"/>
              <a:t>modifier,acetic</a:t>
            </a:r>
            <a:r>
              <a:rPr lang="en-IN" sz="2400" dirty="0"/>
              <a:t> acid, sodium acetate as pH modifiers, and water for injection. SYMLIN has a pH of approximately 4.0.</a:t>
            </a:r>
          </a:p>
          <a:p>
            <a:pPr marL="0" indent="0">
              <a:buNone/>
            </a:pPr>
            <a:endParaRPr lang="en-IN" sz="2600" b="1" dirty="0" smtClean="0">
              <a:latin typeface="Arial" panose="020B0604020202020204" pitchFamily="34" charset="0"/>
              <a:cs typeface="Arial" panose="020B0604020202020204" pitchFamily="34" charset="0"/>
            </a:endParaRPr>
          </a:p>
          <a:p>
            <a:pPr marL="0" indent="0">
              <a:buNone/>
            </a:pPr>
            <a:r>
              <a:rPr lang="en-IN" sz="2600" b="1" dirty="0" smtClean="0">
                <a:latin typeface="Arial" panose="020B0604020202020204" pitchFamily="34" charset="0"/>
                <a:cs typeface="Arial" panose="020B0604020202020204" pitchFamily="34" charset="0"/>
              </a:rPr>
              <a:t>Indication :</a:t>
            </a:r>
            <a:r>
              <a:rPr lang="en-IN" dirty="0"/>
              <a:t> </a:t>
            </a:r>
            <a:r>
              <a:rPr lang="en-IN" dirty="0"/>
              <a:t>SYMLIN is indicated as an adjunctive treatment in patients with type 1 </a:t>
            </a:r>
            <a:r>
              <a:rPr lang="en-IN" dirty="0" smtClean="0"/>
              <a:t>or type </a:t>
            </a:r>
            <a:r>
              <a:rPr lang="en-IN" dirty="0"/>
              <a:t>2 diabetes who use mealtime insulin therapy and who have failed to achieve desired glucose control despite optimal insulin therapy.</a:t>
            </a:r>
            <a:r>
              <a:rPr lang="en-IN" dirty="0" smtClean="0"/>
              <a:t> </a:t>
            </a:r>
            <a:endParaRPr lang="en-IN" dirty="0" smtClean="0"/>
          </a:p>
          <a:p>
            <a:pPr marL="0" indent="0">
              <a:buNone/>
            </a:pPr>
            <a:endParaRPr lang="en-IN" dirty="0"/>
          </a:p>
        </p:txBody>
      </p:sp>
    </p:spTree>
    <p:extLst>
      <p:ext uri="{BB962C8B-B14F-4D97-AF65-F5344CB8AC3E}">
        <p14:creationId xmlns:p14="http://schemas.microsoft.com/office/powerpoint/2010/main" val="383409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09093"/>
            <a:ext cx="10515600" cy="6349284"/>
          </a:xfrm>
        </p:spPr>
        <p:txBody>
          <a:bodyPr>
            <a:normAutofit/>
          </a:bodyPr>
          <a:lstStyle/>
          <a:p>
            <a:pPr marL="0" indent="0" fontAlgn="base">
              <a:buNone/>
            </a:pPr>
            <a:r>
              <a:rPr lang="en-IN" sz="2000" b="1" dirty="0" smtClean="0">
                <a:latin typeface="Arial" panose="020B0604020202020204" pitchFamily="34" charset="0"/>
                <a:cs typeface="Arial" panose="020B0604020202020204" pitchFamily="34" charset="0"/>
              </a:rPr>
              <a:t>Dosage </a:t>
            </a:r>
            <a:r>
              <a:rPr lang="en-IN" sz="2000" b="1" dirty="0" smtClean="0">
                <a:latin typeface="Arial" panose="020B0604020202020204" pitchFamily="34" charset="0"/>
                <a:cs typeface="Arial" panose="020B0604020202020204" pitchFamily="34" charset="0"/>
              </a:rPr>
              <a:t>: </a:t>
            </a:r>
            <a:r>
              <a:rPr lang="en-IN" sz="2000" b="1" dirty="0">
                <a:latin typeface="Arial" panose="020B0604020202020204" pitchFamily="34" charset="0"/>
                <a:cs typeface="Arial" panose="020B0604020202020204" pitchFamily="34" charset="0"/>
              </a:rPr>
              <a:t>Patients With Type 2 Diabetes Using Mealtime Insulin</a:t>
            </a:r>
          </a:p>
          <a:p>
            <a:pPr marL="0" indent="0">
              <a:buNone/>
            </a:pPr>
            <a:r>
              <a:rPr lang="en-IN" sz="2000" dirty="0">
                <a:latin typeface="Arial" panose="020B0604020202020204" pitchFamily="34" charset="0"/>
                <a:cs typeface="Arial" panose="020B0604020202020204" pitchFamily="34" charset="0"/>
              </a:rPr>
              <a:t>Reduce mealtime insulin doses (including premixed </a:t>
            </a:r>
            <a:r>
              <a:rPr lang="en-IN" sz="2000" dirty="0" err="1">
                <a:latin typeface="Arial" panose="020B0604020202020204" pitchFamily="34" charset="0"/>
                <a:cs typeface="Arial" panose="020B0604020202020204" pitchFamily="34" charset="0"/>
              </a:rPr>
              <a:t>insulins</a:t>
            </a:r>
            <a:r>
              <a:rPr lang="en-IN" sz="2000" dirty="0">
                <a:latin typeface="Arial" panose="020B0604020202020204" pitchFamily="34" charset="0"/>
                <a:cs typeface="Arial" panose="020B0604020202020204" pitchFamily="34" charset="0"/>
              </a:rPr>
              <a:t>) by 50%, then initiate SYMLIN at 60 mcg subcutaneously, injecting immediately prior to each major meal.</a:t>
            </a:r>
          </a:p>
          <a:p>
            <a:pPr marL="0" indent="0">
              <a:buNone/>
            </a:pPr>
            <a:r>
              <a:rPr lang="en-IN" sz="2000" dirty="0">
                <a:latin typeface="Arial" panose="020B0604020202020204" pitchFamily="34" charset="0"/>
                <a:cs typeface="Arial" panose="020B0604020202020204" pitchFamily="34" charset="0"/>
              </a:rPr>
              <a:t>Increase the SYMLIN dose from 60 to 120 mcg prior to each major meal when no clinically significant nausea has occurred for at least 3 days.</a:t>
            </a:r>
          </a:p>
          <a:p>
            <a:pPr marL="0" indent="0">
              <a:buNone/>
            </a:pPr>
            <a:r>
              <a:rPr lang="en-IN" sz="2000" dirty="0">
                <a:latin typeface="Arial" panose="020B0604020202020204" pitchFamily="34" charset="0"/>
                <a:cs typeface="Arial" panose="020B0604020202020204" pitchFamily="34" charset="0"/>
              </a:rPr>
              <a:t>If significant nausea persists at the 120 mcg dose, the SYMLIN dose should be decreased to 60 mcg.</a:t>
            </a:r>
          </a:p>
          <a:p>
            <a:pPr marL="0" indent="0" fontAlgn="base">
              <a:buNone/>
            </a:pPr>
            <a:r>
              <a:rPr lang="en-IN" sz="2000" b="1" dirty="0">
                <a:latin typeface="Arial" panose="020B0604020202020204" pitchFamily="34" charset="0"/>
                <a:cs typeface="Arial" panose="020B0604020202020204" pitchFamily="34" charset="0"/>
              </a:rPr>
              <a:t>Patients With Type 1 Diabetes</a:t>
            </a:r>
          </a:p>
          <a:p>
            <a:pPr marL="0" indent="0">
              <a:buNone/>
            </a:pPr>
            <a:r>
              <a:rPr lang="en-IN" sz="2000" dirty="0">
                <a:latin typeface="Arial" panose="020B0604020202020204" pitchFamily="34" charset="0"/>
                <a:cs typeface="Arial" panose="020B0604020202020204" pitchFamily="34" charset="0"/>
              </a:rPr>
              <a:t>Reduce mealtime insulin doses by 50%, then initiate SYMLIN at 15 mcg subcutaneously, injecting immediately prior to each major meal.</a:t>
            </a:r>
          </a:p>
          <a:p>
            <a:pPr marL="0" indent="0">
              <a:buNone/>
            </a:pPr>
            <a:r>
              <a:rPr lang="en-IN" sz="2000" dirty="0">
                <a:latin typeface="Arial" panose="020B0604020202020204" pitchFamily="34" charset="0"/>
                <a:cs typeface="Arial" panose="020B0604020202020204" pitchFamily="34" charset="0"/>
              </a:rPr>
              <a:t>Increase the SYMLIN dose to the next increment (30, 45, or 60 mcg) when no clinically significant nausea has occurred for at least 3 days.</a:t>
            </a:r>
          </a:p>
          <a:p>
            <a:pPr marL="0" indent="0">
              <a:buNone/>
            </a:pPr>
            <a:r>
              <a:rPr lang="en-IN" sz="2000" dirty="0">
                <a:latin typeface="Arial" panose="020B0604020202020204" pitchFamily="34" charset="0"/>
                <a:cs typeface="Arial" panose="020B0604020202020204" pitchFamily="34" charset="0"/>
              </a:rPr>
              <a:t>If significant nausea persists at the 45 or 60 mcg dose level, the SYMLIN dose should be decreased to 30 mcg. If the 30 mcg dose is not tolerated, discontinuation of SYMLIN therapy should be considered</a:t>
            </a:r>
            <a:r>
              <a:rPr lang="en-IN" sz="2000" dirty="0" smtClean="0">
                <a:latin typeface="Arial" panose="020B0604020202020204" pitchFamily="34" charset="0"/>
                <a:cs typeface="Arial" panose="020B0604020202020204" pitchFamily="34" charset="0"/>
              </a:rPr>
              <a:t>.</a:t>
            </a:r>
          </a:p>
          <a:p>
            <a:pPr marL="0" indent="0" fontAlgn="base">
              <a:buNone/>
            </a:pPr>
            <a:r>
              <a:rPr lang="en-IN" sz="2000" b="1" dirty="0">
                <a:latin typeface="Arial" panose="020B0604020202020204" pitchFamily="34" charset="0"/>
                <a:cs typeface="Arial" panose="020B0604020202020204" pitchFamily="34" charset="0"/>
              </a:rPr>
              <a:t>Preparation And </a:t>
            </a:r>
            <a:r>
              <a:rPr lang="en-IN" sz="2000" b="1" dirty="0" smtClean="0">
                <a:latin typeface="Arial" panose="020B0604020202020204" pitchFamily="34" charset="0"/>
                <a:cs typeface="Arial" panose="020B0604020202020204" pitchFamily="34" charset="0"/>
              </a:rPr>
              <a:t>Handling : </a:t>
            </a:r>
            <a:r>
              <a:rPr lang="en-IN" sz="2000" dirty="0" smtClean="0">
                <a:latin typeface="Arial" panose="020B0604020202020204" pitchFamily="34" charset="0"/>
                <a:cs typeface="Arial" panose="020B0604020202020204" pitchFamily="34" charset="0"/>
              </a:rPr>
              <a:t>SYMLIN </a:t>
            </a:r>
            <a:r>
              <a:rPr lang="en-IN" sz="2000" dirty="0">
                <a:latin typeface="Arial" panose="020B0604020202020204" pitchFamily="34" charset="0"/>
                <a:cs typeface="Arial" panose="020B0604020202020204" pitchFamily="34" charset="0"/>
              </a:rPr>
              <a:t>should be inspected visually for particulate matter or discoloration prior to administration whenever the solution and the container permit.</a:t>
            </a:r>
          </a:p>
          <a:p>
            <a:pPr marL="0" indent="0">
              <a:buNone/>
            </a:pPr>
            <a:endParaRPr lang="en-IN" sz="2000" dirty="0">
              <a:latin typeface="Arial" panose="020B0604020202020204" pitchFamily="34" charset="0"/>
              <a:cs typeface="Arial" panose="020B0604020202020204" pitchFamily="34" charset="0"/>
            </a:endParaRPr>
          </a:p>
          <a:p>
            <a:pPr marL="0" indent="0">
              <a:buNone/>
            </a:pPr>
            <a:endParaRPr lang="en-IN"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1610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09093"/>
            <a:ext cx="10515600" cy="5867870"/>
          </a:xfrm>
        </p:spPr>
        <p:txBody>
          <a:bodyPr>
            <a:normAutofit fontScale="92500"/>
          </a:bodyPr>
          <a:lstStyle/>
          <a:p>
            <a:pPr marL="0" indent="0" fontAlgn="base">
              <a:buNone/>
            </a:pPr>
            <a:r>
              <a:rPr lang="en-IN" sz="2200" b="1" dirty="0" smtClean="0">
                <a:latin typeface="Arial" panose="020B0604020202020204" pitchFamily="34" charset="0"/>
                <a:cs typeface="Arial" panose="020B0604020202020204" pitchFamily="34" charset="0"/>
              </a:rPr>
              <a:t>Administration : </a:t>
            </a:r>
            <a:r>
              <a:rPr lang="en-IN" sz="2200" dirty="0" smtClean="0">
                <a:latin typeface="Arial" panose="020B0604020202020204" pitchFamily="34" charset="0"/>
                <a:cs typeface="Arial" panose="020B0604020202020204" pitchFamily="34" charset="0"/>
              </a:rPr>
              <a:t>SYMLIN </a:t>
            </a:r>
            <a:r>
              <a:rPr lang="en-IN" sz="2200" dirty="0">
                <a:latin typeface="Arial" panose="020B0604020202020204" pitchFamily="34" charset="0"/>
                <a:cs typeface="Arial" panose="020B0604020202020204" pitchFamily="34" charset="0"/>
              </a:rPr>
              <a:t>should be administered subcutaneously immediately prior to each major meal ( ≥ 250 kcal or containing ≥ 30 grams of carbohydrate</a:t>
            </a:r>
            <a:r>
              <a:rPr lang="en-IN" sz="2200" dirty="0" smtClean="0">
                <a:latin typeface="Arial" panose="020B0604020202020204" pitchFamily="34" charset="0"/>
                <a:cs typeface="Arial" panose="020B0604020202020204" pitchFamily="34" charset="0"/>
              </a:rPr>
              <a:t>). SYMLIN </a:t>
            </a:r>
            <a:r>
              <a:rPr lang="en-IN" sz="2200" dirty="0">
                <a:latin typeface="Arial" panose="020B0604020202020204" pitchFamily="34" charset="0"/>
                <a:cs typeface="Arial" panose="020B0604020202020204" pitchFamily="34" charset="0"/>
              </a:rPr>
              <a:t>should be at room temperature before injecting to reduce potential injection site reactions. Each SYMLIN dose should be administered subcutaneously into the abdomen or thigh. Administration into the arm is not recommended because of variable absorption. Injection sites should be rotated so that the same site is not used repeatedly. The injection site selected should also be distinct from the site chosen for any concomitant insulin </a:t>
            </a:r>
            <a:r>
              <a:rPr lang="en-IN" sz="2200" dirty="0" smtClean="0">
                <a:latin typeface="Arial" panose="020B0604020202020204" pitchFamily="34" charset="0"/>
                <a:cs typeface="Arial" panose="020B0604020202020204" pitchFamily="34" charset="0"/>
              </a:rPr>
              <a:t>injection. SYMLIN </a:t>
            </a:r>
            <a:r>
              <a:rPr lang="en-IN" sz="2200" dirty="0">
                <a:latin typeface="Arial" panose="020B0604020202020204" pitchFamily="34" charset="0"/>
                <a:cs typeface="Arial" panose="020B0604020202020204" pitchFamily="34" charset="0"/>
              </a:rPr>
              <a:t>and insulin should always be administered as separate </a:t>
            </a:r>
            <a:r>
              <a:rPr lang="en-IN" sz="2200" dirty="0" smtClean="0">
                <a:latin typeface="Arial" panose="020B0604020202020204" pitchFamily="34" charset="0"/>
                <a:cs typeface="Arial" panose="020B0604020202020204" pitchFamily="34" charset="0"/>
              </a:rPr>
              <a:t>injections. SYMLIN </a:t>
            </a:r>
            <a:r>
              <a:rPr lang="en-IN" sz="2200" dirty="0">
                <a:latin typeface="Arial" panose="020B0604020202020204" pitchFamily="34" charset="0"/>
                <a:cs typeface="Arial" panose="020B0604020202020204" pitchFamily="34" charset="0"/>
              </a:rPr>
              <a:t>should not be mixed with any type of </a:t>
            </a:r>
            <a:r>
              <a:rPr lang="en-IN" sz="2200" dirty="0" smtClean="0">
                <a:latin typeface="Arial" panose="020B0604020202020204" pitchFamily="34" charset="0"/>
                <a:cs typeface="Arial" panose="020B0604020202020204" pitchFamily="34" charset="0"/>
              </a:rPr>
              <a:t>insulin. If </a:t>
            </a:r>
            <a:r>
              <a:rPr lang="en-IN" sz="2200" dirty="0">
                <a:latin typeface="Arial" panose="020B0604020202020204" pitchFamily="34" charset="0"/>
                <a:cs typeface="Arial" panose="020B0604020202020204" pitchFamily="34" charset="0"/>
              </a:rPr>
              <a:t>a SYMLIN dose is missed, wait until the next scheduled dose and administer the usual amount.</a:t>
            </a:r>
          </a:p>
          <a:p>
            <a:pPr marL="0" indent="0">
              <a:buNone/>
            </a:pPr>
            <a:r>
              <a:rPr lang="en-IN" sz="2200" b="1" dirty="0" smtClean="0">
                <a:latin typeface="Arial" panose="020B0604020202020204" pitchFamily="34" charset="0"/>
                <a:cs typeface="Arial" panose="020B0604020202020204" pitchFamily="34" charset="0"/>
              </a:rPr>
              <a:t>Overdose : </a:t>
            </a:r>
            <a:r>
              <a:rPr lang="en-IN" sz="2200" dirty="0">
                <a:latin typeface="Arial" panose="020B0604020202020204" pitchFamily="34" charset="0"/>
                <a:cs typeface="Arial" panose="020B0604020202020204" pitchFamily="34" charset="0"/>
              </a:rPr>
              <a:t>Single 10 mg doses of SYMLIN (83 times the maximum recommended dose of 120 mcg for patients with type 2 diabetes) were administered to 3 healthy volunteers. All 3 individuals reported severe nausea associated with vomiting, </a:t>
            </a:r>
            <a:r>
              <a:rPr lang="en-IN" sz="2200" dirty="0" err="1">
                <a:latin typeface="Arial" panose="020B0604020202020204" pitchFamily="34" charset="0"/>
                <a:cs typeface="Arial" panose="020B0604020202020204" pitchFamily="34" charset="0"/>
              </a:rPr>
              <a:t>diarrhea</a:t>
            </a:r>
            <a:r>
              <a:rPr lang="en-IN" sz="2200" dirty="0">
                <a:latin typeface="Arial" panose="020B0604020202020204" pitchFamily="34" charset="0"/>
                <a:cs typeface="Arial" panose="020B0604020202020204" pitchFamily="34" charset="0"/>
              </a:rPr>
              <a:t>, vasodilatation, and dizziness. No </a:t>
            </a:r>
            <a:r>
              <a:rPr lang="en-IN" sz="2200" dirty="0" err="1" smtClean="0">
                <a:latin typeface="Arial" panose="020B0604020202020204" pitchFamily="34" charset="0"/>
                <a:cs typeface="Arial" panose="020B0604020202020204" pitchFamily="34" charset="0"/>
              </a:rPr>
              <a:t>hypoglycemia</a:t>
            </a:r>
            <a:r>
              <a:rPr lang="en-IN" sz="2200" dirty="0">
                <a:latin typeface="Arial" panose="020B0604020202020204" pitchFamily="34" charset="0"/>
                <a:cs typeface="Arial" panose="020B0604020202020204" pitchFamily="34" charset="0"/>
              </a:rPr>
              <a:t> was reported. </a:t>
            </a:r>
            <a:r>
              <a:rPr lang="en-IN" sz="2200" dirty="0" err="1">
                <a:latin typeface="Arial" panose="020B0604020202020204" pitchFamily="34" charset="0"/>
                <a:cs typeface="Arial" panose="020B0604020202020204" pitchFamily="34" charset="0"/>
              </a:rPr>
              <a:t>Pramlintide</a:t>
            </a:r>
            <a:r>
              <a:rPr lang="en-IN" sz="2200" dirty="0">
                <a:latin typeface="Arial" panose="020B0604020202020204" pitchFamily="34" charset="0"/>
                <a:cs typeface="Arial" panose="020B0604020202020204" pitchFamily="34" charset="0"/>
              </a:rPr>
              <a:t> has a short half-life (approximately 48 minutes in healthy individuals). Initiate supportive measures in the case of overdose</a:t>
            </a:r>
            <a:r>
              <a:rPr lang="en-IN" sz="2200" dirty="0" smtClean="0">
                <a:latin typeface="Arial" panose="020B0604020202020204" pitchFamily="34" charset="0"/>
                <a:cs typeface="Arial" panose="020B0604020202020204" pitchFamily="34" charset="0"/>
              </a:rPr>
              <a:t>.</a:t>
            </a:r>
          </a:p>
          <a:p>
            <a:pPr marL="0" indent="0">
              <a:buNone/>
            </a:pPr>
            <a:r>
              <a:rPr lang="en-IN" sz="2200" b="1" dirty="0" smtClean="0">
                <a:latin typeface="Arial" panose="020B0604020202020204" pitchFamily="34" charset="0"/>
                <a:cs typeface="Arial" panose="020B0604020202020204" pitchFamily="34" charset="0"/>
              </a:rPr>
              <a:t>Contraindications : </a:t>
            </a:r>
            <a:r>
              <a:rPr lang="en-IN" sz="2200" dirty="0">
                <a:latin typeface="Arial" panose="020B0604020202020204" pitchFamily="34" charset="0"/>
                <a:cs typeface="Arial" panose="020B0604020202020204" pitchFamily="34" charset="0"/>
              </a:rPr>
              <a:t>SYMLIN is contraindicated in patients with any of the following:</a:t>
            </a:r>
          </a:p>
          <a:p>
            <a:pPr marL="0" indent="0" fontAlgn="base">
              <a:buNone/>
            </a:pPr>
            <a:r>
              <a:rPr lang="en-IN" sz="2200" dirty="0">
                <a:latin typeface="Arial" panose="020B0604020202020204" pitchFamily="34" charset="0"/>
                <a:cs typeface="Arial" panose="020B0604020202020204" pitchFamily="34" charset="0"/>
              </a:rPr>
              <a:t>serious hypersensitivity reaction to SYMLIN or to any of its product </a:t>
            </a:r>
            <a:r>
              <a:rPr lang="en-IN" sz="2200" dirty="0" smtClean="0">
                <a:latin typeface="Arial" panose="020B0604020202020204" pitchFamily="34" charset="0"/>
                <a:cs typeface="Arial" panose="020B0604020202020204" pitchFamily="34" charset="0"/>
              </a:rPr>
              <a:t>components,</a:t>
            </a:r>
            <a:endParaRPr lang="en-IN" sz="2200" dirty="0">
              <a:latin typeface="Arial" panose="020B0604020202020204" pitchFamily="34" charset="0"/>
              <a:cs typeface="Arial" panose="020B0604020202020204" pitchFamily="34" charset="0"/>
            </a:endParaRPr>
          </a:p>
          <a:p>
            <a:pPr marL="0" indent="0" fontAlgn="base">
              <a:buNone/>
            </a:pPr>
            <a:r>
              <a:rPr lang="en-IN" sz="2200" dirty="0" err="1">
                <a:latin typeface="Arial" panose="020B0604020202020204" pitchFamily="34" charset="0"/>
                <a:cs typeface="Arial" panose="020B0604020202020204" pitchFamily="34" charset="0"/>
              </a:rPr>
              <a:t>hypoglycemia</a:t>
            </a:r>
            <a:r>
              <a:rPr lang="en-IN" sz="2200" dirty="0">
                <a:latin typeface="Arial" panose="020B0604020202020204" pitchFamily="34" charset="0"/>
                <a:cs typeface="Arial" panose="020B0604020202020204" pitchFamily="34" charset="0"/>
              </a:rPr>
              <a:t> </a:t>
            </a:r>
            <a:r>
              <a:rPr lang="en-IN" sz="2200" dirty="0" smtClean="0">
                <a:latin typeface="Arial" panose="020B0604020202020204" pitchFamily="34" charset="0"/>
                <a:cs typeface="Arial" panose="020B0604020202020204" pitchFamily="34" charset="0"/>
              </a:rPr>
              <a:t>unawareness</a:t>
            </a:r>
            <a:r>
              <a:rPr lang="en-IN" sz="2200" dirty="0">
                <a:latin typeface="Arial" panose="020B0604020202020204" pitchFamily="34" charset="0"/>
                <a:cs typeface="Arial" panose="020B0604020202020204" pitchFamily="34" charset="0"/>
              </a:rPr>
              <a:t> </a:t>
            </a:r>
            <a:r>
              <a:rPr lang="en-IN" sz="2200" dirty="0" smtClean="0">
                <a:latin typeface="Arial" panose="020B0604020202020204" pitchFamily="34" charset="0"/>
                <a:cs typeface="Arial" panose="020B0604020202020204" pitchFamily="34" charset="0"/>
              </a:rPr>
              <a:t>or</a:t>
            </a:r>
            <a:r>
              <a:rPr lang="en-IN" sz="2200" dirty="0">
                <a:latin typeface="Arial" panose="020B0604020202020204" pitchFamily="34" charset="0"/>
                <a:cs typeface="Arial" panose="020B0604020202020204" pitchFamily="34" charset="0"/>
              </a:rPr>
              <a:t> </a:t>
            </a:r>
            <a:r>
              <a:rPr lang="en-IN" sz="2200" dirty="0" smtClean="0">
                <a:latin typeface="Arial" panose="020B0604020202020204" pitchFamily="34" charset="0"/>
                <a:cs typeface="Arial" panose="020B0604020202020204" pitchFamily="34" charset="0"/>
              </a:rPr>
              <a:t>confirmed</a:t>
            </a:r>
            <a:r>
              <a:rPr lang="en-IN" sz="2200" dirty="0">
                <a:latin typeface="Arial" panose="020B0604020202020204" pitchFamily="34" charset="0"/>
                <a:cs typeface="Arial" panose="020B0604020202020204" pitchFamily="34" charset="0"/>
              </a:rPr>
              <a:t> </a:t>
            </a:r>
            <a:r>
              <a:rPr lang="en-IN" sz="2200" dirty="0" err="1">
                <a:latin typeface="Arial" panose="020B0604020202020204" pitchFamily="34" charset="0"/>
                <a:cs typeface="Arial" panose="020B0604020202020204" pitchFamily="34" charset="0"/>
              </a:rPr>
              <a:t>gastroparesis</a:t>
            </a:r>
            <a:r>
              <a:rPr lang="en-IN" sz="2200" dirty="0">
                <a:latin typeface="Arial" panose="020B0604020202020204" pitchFamily="34" charset="0"/>
                <a:cs typeface="Arial" panose="020B0604020202020204" pitchFamily="34" charset="0"/>
              </a:rPr>
              <a:t>.</a:t>
            </a:r>
          </a:p>
          <a:p>
            <a:pPr marL="0" indent="0">
              <a:buNone/>
            </a:pPr>
            <a:endParaRPr lang="en-IN" dirty="0"/>
          </a:p>
        </p:txBody>
      </p:sp>
    </p:spTree>
    <p:extLst>
      <p:ext uri="{BB962C8B-B14F-4D97-AF65-F5344CB8AC3E}">
        <p14:creationId xmlns:p14="http://schemas.microsoft.com/office/powerpoint/2010/main" val="2796258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9260" y="331674"/>
            <a:ext cx="10515600" cy="6210793"/>
          </a:xfrm>
        </p:spPr>
        <p:txBody>
          <a:bodyPr>
            <a:normAutofit lnSpcReduction="10000"/>
          </a:bodyPr>
          <a:lstStyle/>
          <a:p>
            <a:pPr marL="0" indent="0">
              <a:buNone/>
            </a:pPr>
            <a:r>
              <a:rPr lang="en-IN" sz="2000" b="1" dirty="0" smtClean="0">
                <a:latin typeface="Arial" panose="020B0604020202020204" pitchFamily="34" charset="0"/>
                <a:cs typeface="Arial" panose="020B0604020202020204" pitchFamily="34" charset="0"/>
              </a:rPr>
              <a:t>General </a:t>
            </a:r>
            <a:r>
              <a:rPr lang="en-IN" sz="2000" b="1" dirty="0" smtClean="0">
                <a:latin typeface="Arial" panose="020B0604020202020204" pitchFamily="34" charset="0"/>
                <a:cs typeface="Arial" panose="020B0604020202020204" pitchFamily="34" charset="0"/>
              </a:rPr>
              <a:t>reference :</a:t>
            </a:r>
          </a:p>
          <a:p>
            <a:pPr marL="0" indent="0">
              <a:buNone/>
            </a:pPr>
            <a:r>
              <a:rPr lang="en-IN" sz="2000" dirty="0" smtClean="0">
                <a:latin typeface="Arial" panose="020B0604020202020204" pitchFamily="34" charset="0"/>
                <a:cs typeface="Arial" panose="020B0604020202020204" pitchFamily="34" charset="0"/>
              </a:rPr>
              <a:t>www.rxlist.com</a:t>
            </a:r>
          </a:p>
          <a:p>
            <a:pPr marL="0" indent="0">
              <a:buNone/>
            </a:pPr>
            <a:r>
              <a:rPr lang="en-IN" sz="2000" dirty="0" smtClean="0">
                <a:latin typeface="Arial" panose="020B0604020202020204" pitchFamily="34" charset="0"/>
                <a:cs typeface="Arial" panose="020B0604020202020204" pitchFamily="34" charset="0"/>
              </a:rPr>
              <a:t>www.drugbank.com</a:t>
            </a:r>
          </a:p>
          <a:p>
            <a:pPr marL="0" indent="0">
              <a:buNone/>
            </a:pPr>
            <a:r>
              <a:rPr lang="en-IN" dirty="0" smtClean="0"/>
              <a:t>Jones </a:t>
            </a:r>
            <a:r>
              <a:rPr lang="en-IN" dirty="0"/>
              <a:t>MC: Therapies for diabetes: </a:t>
            </a:r>
            <a:r>
              <a:rPr lang="en-IN" dirty="0" err="1"/>
              <a:t>pramlintide</a:t>
            </a:r>
            <a:r>
              <a:rPr lang="en-IN" dirty="0"/>
              <a:t> and </a:t>
            </a:r>
            <a:r>
              <a:rPr lang="en-IN" dirty="0" err="1"/>
              <a:t>exenatide</a:t>
            </a:r>
            <a:r>
              <a:rPr lang="en-IN" dirty="0"/>
              <a:t>. Am </a:t>
            </a:r>
            <a:r>
              <a:rPr lang="en-IN" dirty="0" err="1"/>
              <a:t>Fam</a:t>
            </a:r>
            <a:r>
              <a:rPr lang="en-IN" dirty="0"/>
              <a:t> Physician. 2007 Jun 15;75(12):1831-5. "</a:t>
            </a:r>
            <a:r>
              <a:rPr lang="en-IN" dirty="0" err="1"/>
              <a:t>Pubmed</a:t>
            </a:r>
            <a:r>
              <a:rPr lang="en-IN" dirty="0"/>
              <a:t>":http://www.ncbi.nlm.nih.gov/pubmed/17619527# Ryan GJ, </a:t>
            </a:r>
            <a:r>
              <a:rPr lang="en-IN" dirty="0" err="1"/>
              <a:t>Jobe</a:t>
            </a:r>
            <a:r>
              <a:rPr lang="en-IN" dirty="0"/>
              <a:t> LJ, Martin R: </a:t>
            </a:r>
            <a:r>
              <a:rPr lang="en-IN" dirty="0" err="1"/>
              <a:t>Pramlintide</a:t>
            </a:r>
            <a:r>
              <a:rPr lang="en-IN" dirty="0"/>
              <a:t> in the treatment of type 1 and type 2 diabetes mellitus. </a:t>
            </a:r>
            <a:r>
              <a:rPr lang="en-IN" dirty="0" err="1"/>
              <a:t>Clin</a:t>
            </a:r>
            <a:r>
              <a:rPr lang="en-IN" dirty="0"/>
              <a:t> </a:t>
            </a:r>
            <a:r>
              <a:rPr lang="en-IN" dirty="0" err="1"/>
              <a:t>Ther</a:t>
            </a:r>
            <a:r>
              <a:rPr lang="en-IN" dirty="0"/>
              <a:t>. 2005 Oct;27(10):1500-12. "</a:t>
            </a:r>
            <a:r>
              <a:rPr lang="en-IN" dirty="0" err="1"/>
              <a:t>Pubmed</a:t>
            </a:r>
            <a:r>
              <a:rPr lang="en-IN" dirty="0"/>
              <a:t>":http://www.ncbi.nlm.nih.gov/pubmed/16330288# Edelman S, Maier H, Wilhelm K: </a:t>
            </a:r>
            <a:r>
              <a:rPr lang="en-IN" dirty="0" err="1"/>
              <a:t>Pramlintide</a:t>
            </a:r>
            <a:r>
              <a:rPr lang="en-IN" dirty="0"/>
              <a:t> in the treatment of diabetes mellitus. </a:t>
            </a:r>
            <a:r>
              <a:rPr lang="en-IN" dirty="0" err="1"/>
              <a:t>BioDrugs</a:t>
            </a:r>
            <a:r>
              <a:rPr lang="en-IN" dirty="0"/>
              <a:t>. 2008;22(6):375-86. </a:t>
            </a:r>
            <a:r>
              <a:rPr lang="en-IN" dirty="0" err="1"/>
              <a:t>doi</a:t>
            </a:r>
            <a:r>
              <a:rPr lang="en-IN" dirty="0"/>
              <a:t>: 10.2165/0063030-200822060-00004. "</a:t>
            </a:r>
            <a:r>
              <a:rPr lang="en-IN" dirty="0" err="1"/>
              <a:t>Pubmed</a:t>
            </a:r>
            <a:r>
              <a:rPr lang="en-IN" dirty="0"/>
              <a:t>":http://www.ncbi.nlm.nih.gov/pubmed/18998755# </a:t>
            </a:r>
            <a:r>
              <a:rPr lang="en-IN" dirty="0" err="1"/>
              <a:t>Kleppinger</a:t>
            </a:r>
            <a:r>
              <a:rPr lang="en-IN" dirty="0"/>
              <a:t> EL, Vivian EM: </a:t>
            </a:r>
            <a:r>
              <a:rPr lang="en-IN" dirty="0" err="1"/>
              <a:t>Pramlintide</a:t>
            </a:r>
            <a:r>
              <a:rPr lang="en-IN" dirty="0"/>
              <a:t> for the treatment of diabetes mellitus. Ann </a:t>
            </a:r>
            <a:r>
              <a:rPr lang="en-IN" dirty="0" err="1"/>
              <a:t>Pharmacother</a:t>
            </a:r>
            <a:r>
              <a:rPr lang="en-IN" dirty="0"/>
              <a:t>. 2003 Jul-Aug;37(7-8):1082-9. "</a:t>
            </a:r>
            <a:r>
              <a:rPr lang="en-IN" dirty="0" err="1"/>
              <a:t>Pubmed</a:t>
            </a:r>
            <a:r>
              <a:rPr lang="en-IN" dirty="0"/>
              <a:t>":http://www.ncbi.nlm.nih.gov/pubmed/12841822</a:t>
            </a:r>
            <a:r>
              <a:rPr lang="en-IN" dirty="0"/>
              <a:t> </a:t>
            </a:r>
            <a:endParaRPr lang="en-IN" dirty="0"/>
          </a:p>
        </p:txBody>
      </p:sp>
    </p:spTree>
    <p:extLst>
      <p:ext uri="{BB962C8B-B14F-4D97-AF65-F5344CB8AC3E}">
        <p14:creationId xmlns:p14="http://schemas.microsoft.com/office/powerpoint/2010/main" val="28776285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TotalTime>
  <Words>743</Words>
  <Application>Microsoft Office PowerPoint</Application>
  <PresentationFormat>Widescreen</PresentationFormat>
  <Paragraphs>40</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Arial Black</vt:lpstr>
      <vt:lpstr>Calibri</vt:lpstr>
      <vt:lpstr>Calibri Light</vt:lpstr>
      <vt:lpstr>Office Theme</vt:lpstr>
      <vt:lpstr>Pramlintide (Approved investigational)  DB01278</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Panitumumab (Approved investigational)  DB01269</dc:title>
  <dc:creator>Gursimran</dc:creator>
  <cp:lastModifiedBy>Gursimran</cp:lastModifiedBy>
  <cp:revision>8</cp:revision>
  <dcterms:created xsi:type="dcterms:W3CDTF">2015-01-11T18:02:44Z</dcterms:created>
  <dcterms:modified xsi:type="dcterms:W3CDTF">2015-01-14T08:23:15Z</dcterms:modified>
</cp:coreProperties>
</file>