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56" r:id="rId2"/>
    <p:sldId id="264" r:id="rId3"/>
    <p:sldId id="275" r:id="rId4"/>
    <p:sldId id="267" r:id="rId5"/>
    <p:sldId id="268" r:id="rId6"/>
    <p:sldId id="276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5/22/17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s://www.old.health.gov.il/units/pharmacy/trufot/alonim/Bio_Tropin_10mg_dr_131659055972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80728"/>
            <a:ext cx="7772400" cy="417646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Somatropin </a:t>
            </a:r>
            <a:r>
              <a:rPr lang="en-US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recombinant</a:t>
            </a:r>
            <a:br>
              <a:rPr lang="en-US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r>
              <a:rPr lang="en-US" sz="2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r>
              <a:rPr lang="en-US" sz="2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Chemical formula:    C990H1532N262O300S7</a:t>
            </a:r>
            <a:br>
              <a:rPr lang="en-US" sz="2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endParaRPr lang="en-IN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836712"/>
            <a:ext cx="7854696" cy="5184576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800" dirty="0">
                <a:solidFill>
                  <a:srgbClr val="000000"/>
                </a:solidFill>
                <a:ea typeface="Calibri"/>
                <a:cs typeface="Calibri"/>
              </a:rPr>
              <a:t>Recombinant human growth hormone (</a:t>
            </a:r>
            <a:r>
              <a:rPr lang="en-US" sz="2800" dirty="0" err="1">
                <a:solidFill>
                  <a:srgbClr val="000000"/>
                </a:solidFill>
                <a:ea typeface="Calibri"/>
                <a:cs typeface="Calibri"/>
              </a:rPr>
              <a:t>somatotropin</a:t>
            </a:r>
            <a:r>
              <a:rPr lang="en-US" sz="2800" dirty="0">
                <a:solidFill>
                  <a:srgbClr val="000000"/>
                </a:solidFill>
                <a:ea typeface="Calibri"/>
                <a:cs typeface="Calibri"/>
              </a:rPr>
              <a:t>) 191 residues, MW 22.1 </a:t>
            </a:r>
            <a:r>
              <a:rPr lang="en-US" sz="2800" dirty="0" err="1">
                <a:solidFill>
                  <a:srgbClr val="000000"/>
                </a:solidFill>
                <a:ea typeface="Calibri"/>
                <a:cs typeface="Calibri"/>
              </a:rPr>
              <a:t>kD</a:t>
            </a:r>
            <a:r>
              <a:rPr lang="en-US" sz="2800" dirty="0">
                <a:solidFill>
                  <a:srgbClr val="000000"/>
                </a:solidFill>
                <a:ea typeface="Calibri"/>
                <a:cs typeface="Calibri"/>
              </a:rPr>
              <a:t>, synthesized in E. coli</a:t>
            </a:r>
            <a:r>
              <a:rPr lang="en-US" sz="2800" dirty="0" smtClean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.</a:t>
            </a:r>
            <a:endParaRPr lang="en-US" sz="2800" dirty="0" smtClean="0">
              <a:solidFill>
                <a:srgbClr val="000000"/>
              </a:solidFill>
              <a:latin typeface="Times"/>
              <a:ea typeface="Calibri"/>
              <a:cs typeface="Time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800600"/>
          </a:xfrm>
        </p:spPr>
        <p:txBody>
          <a:bodyPr>
            <a:normAutofit fontScale="70000" lnSpcReduction="20000"/>
          </a:bodyPr>
          <a:lstStyle/>
          <a:p>
            <a:pPr marL="114300" indent="0" algn="just">
              <a:buNone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Indication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3200" dirty="0">
              <a:latin typeface="Times"/>
              <a:cs typeface="Times"/>
            </a:endParaRPr>
          </a:p>
          <a:p>
            <a:pPr marL="114300" indent="0" algn="just">
              <a:buNone/>
            </a:pP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For treatment of dwarfism, acromegaly and prevention of HIV-induced weight loss</a:t>
            </a:r>
            <a:r>
              <a:rPr lang="en-US" sz="2400" dirty="0" smtClean="0">
                <a:solidFill>
                  <a:srgbClr val="000000"/>
                </a:solidFill>
                <a:latin typeface="Times"/>
                <a:ea typeface="Calibri"/>
                <a:cs typeface="Times"/>
              </a:rPr>
              <a:t>.</a:t>
            </a:r>
          </a:p>
          <a:p>
            <a:pPr marL="114300" indent="0" algn="just">
              <a:buNone/>
            </a:pPr>
            <a:endParaRPr lang="en-US" sz="2400" dirty="0" smtClean="0">
              <a:solidFill>
                <a:srgbClr val="000000"/>
              </a:solidFill>
              <a:latin typeface="Times"/>
              <a:ea typeface="Calibri"/>
              <a:cs typeface="Times"/>
            </a:endParaRPr>
          </a:p>
          <a:p>
            <a:pPr marL="114300" indent="0">
              <a:buNone/>
            </a:pP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Mechanism of action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14300" indent="0" algn="just">
              <a:lnSpc>
                <a:spcPct val="160000"/>
              </a:lnSpc>
              <a:buNone/>
            </a:pPr>
            <a:r>
              <a:rPr lang="en-US" sz="2600" dirty="0" err="1">
                <a:solidFill>
                  <a:srgbClr val="000000"/>
                </a:solidFill>
                <a:ea typeface="Calibri"/>
                <a:cs typeface="Calibri"/>
              </a:rPr>
              <a:t>hGH</a:t>
            </a:r>
            <a:r>
              <a:rPr lang="en-US" sz="2600" dirty="0">
                <a:solidFill>
                  <a:srgbClr val="000000"/>
                </a:solidFill>
                <a:ea typeface="Calibri"/>
                <a:cs typeface="Calibri"/>
              </a:rPr>
              <a:t> binds to the human growth hormone receptor (GHR). Upon binding, </a:t>
            </a:r>
            <a:r>
              <a:rPr lang="en-US" sz="2600" dirty="0" err="1">
                <a:solidFill>
                  <a:srgbClr val="000000"/>
                </a:solidFill>
                <a:ea typeface="Calibri"/>
                <a:cs typeface="Calibri"/>
              </a:rPr>
              <a:t>hGH</a:t>
            </a:r>
            <a:r>
              <a:rPr lang="en-US" sz="2600" dirty="0">
                <a:solidFill>
                  <a:srgbClr val="000000"/>
                </a:solidFill>
                <a:ea typeface="Calibri"/>
                <a:cs typeface="Calibri"/>
              </a:rPr>
              <a:t> causes dimerization of GHR, activation of the GHR-associated JAK2 tyrosine kinase, and </a:t>
            </a:r>
            <a:r>
              <a:rPr lang="en-US" sz="2600" dirty="0" err="1">
                <a:solidFill>
                  <a:srgbClr val="000000"/>
                </a:solidFill>
                <a:ea typeface="Calibri"/>
                <a:cs typeface="Calibri"/>
              </a:rPr>
              <a:t>tyrosyl</a:t>
            </a:r>
            <a:r>
              <a:rPr lang="en-US" sz="2600" dirty="0">
                <a:solidFill>
                  <a:srgbClr val="000000"/>
                </a:solidFill>
                <a:ea typeface="Calibri"/>
                <a:cs typeface="Calibri"/>
              </a:rPr>
              <a:t> phosphorylation of both JAK2 and GHR. These events recruit and/or activate a variety of signaling molecules, including MAP kinases, insulin receptor substrates, phosphatidylinositol 3' phosphate kinase, </a:t>
            </a:r>
            <a:r>
              <a:rPr lang="en-US" sz="2600" dirty="0" err="1">
                <a:solidFill>
                  <a:srgbClr val="000000"/>
                </a:solidFill>
                <a:ea typeface="Calibri"/>
                <a:cs typeface="Calibri"/>
              </a:rPr>
              <a:t>diacylglycerol</a:t>
            </a:r>
            <a:r>
              <a:rPr lang="en-US" sz="2600" dirty="0">
                <a:solidFill>
                  <a:srgbClr val="000000"/>
                </a:solidFill>
                <a:ea typeface="Calibri"/>
                <a:cs typeface="Calibri"/>
              </a:rPr>
              <a:t>, protein kinase C, intracellular calcium, and Stat transcription factors. These signaling molecules contribute to the GH-induced changes in enzymatic activity, transport function, and gene expression that ultimately culminate in changes in growth and metabolism.</a:t>
            </a:r>
            <a:endParaRPr lang="en-US" sz="26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325280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034" y="404664"/>
            <a:ext cx="7772400" cy="3528392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Categories</a:t>
            </a:r>
            <a:r>
              <a:rPr lang="en-US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Hormones, Hormone Substitutes, and Hormone </a:t>
            </a:r>
            <a:r>
              <a:rPr lang="en-US" dirty="0" smtClean="0">
                <a:solidFill>
                  <a:srgbClr val="000000"/>
                </a:solidFill>
                <a:ea typeface="Calibri"/>
                <a:cs typeface="Calibri"/>
              </a:rPr>
              <a:t>Antagonists.</a:t>
            </a:r>
            <a:endParaRPr lang="en-US" dirty="0" smtClean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ClrTx/>
            </a:pP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Brands : </a:t>
            </a:r>
            <a:r>
              <a:rPr lang="en-US" sz="2400" dirty="0" err="1" smtClean="0">
                <a:solidFill>
                  <a:srgbClr val="000000"/>
                </a:solidFill>
                <a:ea typeface="Calibri"/>
                <a:cs typeface="Calibri"/>
              </a:rPr>
              <a:t>BioTropin</a:t>
            </a:r>
            <a:endParaRPr lang="en-US" sz="2400" dirty="0" smtClean="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buClrTx/>
            </a:pP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Calibri"/>
              </a:rPr>
              <a:t>Manufactures: </a:t>
            </a:r>
            <a:r>
              <a:rPr lang="en-US" sz="2400" dirty="0" smtClean="0">
                <a:solidFill>
                  <a:srgbClr val="000000"/>
                </a:solidFill>
                <a:ea typeface="Calibri"/>
                <a:cs typeface="Calibri"/>
              </a:rPr>
              <a:t>Biotech </a:t>
            </a: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General</a:t>
            </a:r>
            <a:endParaRPr lang="en-US" sz="2400" b="1" dirty="0">
              <a:solidFill>
                <a:srgbClr val="000000"/>
              </a:solidFill>
              <a:latin typeface="Times New Roman" pitchFamily="18" charset="0"/>
              <a:ea typeface="Calibri"/>
              <a:cs typeface="Calibri"/>
            </a:endParaRPr>
          </a:p>
          <a:p>
            <a:pPr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Description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ea typeface="Calibri"/>
                <a:cs typeface="Calibri"/>
              </a:rPr>
              <a:t>Bitropin</a:t>
            </a: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 is a recombinant human growth </a:t>
            </a:r>
            <a:r>
              <a:rPr lang="en-US" sz="2400" dirty="0" smtClean="0">
                <a:solidFill>
                  <a:srgbClr val="000000"/>
                </a:solidFill>
                <a:ea typeface="Calibri"/>
                <a:cs typeface="Calibri"/>
              </a:rPr>
              <a:t>hormone.</a:t>
            </a:r>
            <a:endParaRPr lang="en-US" sz="1600" dirty="0" smtClean="0">
              <a:solidFill>
                <a:srgbClr val="000000"/>
              </a:solidFill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0"/>
            <a:ext cx="7772400" cy="5013176"/>
          </a:xfrm>
        </p:spPr>
        <p:txBody>
          <a:bodyPr>
            <a:noAutofit/>
          </a:bodyPr>
          <a:lstStyle/>
          <a:p>
            <a:pPr algn="just"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Recommendation: </a:t>
            </a: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The </a:t>
            </a:r>
            <a:r>
              <a:rPr lang="en-US" sz="2400" dirty="0" smtClean="0">
                <a:solidFill>
                  <a:srgbClr val="000000"/>
                </a:solidFill>
                <a:ea typeface="Calibri"/>
                <a:cs typeface="Calibri"/>
              </a:rPr>
              <a:t>required </a:t>
            </a: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dose is 10mg/</a:t>
            </a:r>
            <a:r>
              <a:rPr lang="en-US" sz="2400" dirty="0" smtClean="0">
                <a:solidFill>
                  <a:srgbClr val="000000"/>
                </a:solidFill>
                <a:ea typeface="Calibri"/>
                <a:cs typeface="Calibri"/>
              </a:rPr>
              <a:t>ml.</a:t>
            </a:r>
          </a:p>
          <a:p>
            <a:pPr algn="just">
              <a:buClrTx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Route </a:t>
            </a: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administration : </a:t>
            </a: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Subcutaneous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administration </a:t>
            </a:r>
          </a:p>
          <a:p>
            <a:pPr>
              <a:buClrTx/>
            </a:pPr>
            <a:endParaRPr lang="en-IN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52736"/>
            <a:ext cx="7162055" cy="4433665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Contraindications: </a:t>
            </a:r>
            <a:b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children with closed epiphyses</a:t>
            </a:r>
            <a:r>
              <a:rPr lang="en-US" sz="2400" dirty="0" smtClean="0">
                <a:solidFill>
                  <a:srgbClr val="000000"/>
                </a:solidFill>
                <a:ea typeface="Calibri"/>
                <a:cs typeface="Calibri"/>
              </a:rPr>
              <a:t>.</a:t>
            </a: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Effects: </a:t>
            </a: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may lead to loss or increase of adipose tissue as well as punctual </a:t>
            </a:r>
            <a:r>
              <a:rPr lang="en-US" sz="2400" dirty="0" err="1">
                <a:solidFill>
                  <a:srgbClr val="000000"/>
                </a:solidFill>
                <a:ea typeface="Calibri"/>
                <a:cs typeface="Calibri"/>
              </a:rPr>
              <a:t>haemorrhage</a:t>
            </a:r>
            <a:r>
              <a:rPr lang="en-US" sz="2400" dirty="0">
                <a:solidFill>
                  <a:srgbClr val="000000"/>
                </a:solidFill>
                <a:ea typeface="Calibri"/>
                <a:cs typeface="Calibri"/>
              </a:rPr>
              <a:t> and bruising at the injection site.</a:t>
            </a:r>
            <a:endParaRPr lang="en-US" sz="2400" dirty="0">
              <a:solidFill>
                <a:srgbClr val="000000"/>
              </a:solidFill>
              <a:latin typeface="Times"/>
              <a:ea typeface="Calibri"/>
              <a:cs typeface="Times"/>
            </a:endParaRPr>
          </a:p>
          <a:p>
            <a:endParaRPr lang="en-US" sz="2400" dirty="0">
              <a:latin typeface="Times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13884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7620000" cy="2440292"/>
          </a:xfrm>
        </p:spPr>
        <p:txBody>
          <a:bodyPr/>
          <a:lstStyle/>
          <a:p>
            <a:pPr algn="just"/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hlinkClick r:id="rId2"/>
              </a:rPr>
              <a:t>https://www.old.health.gov.il/units/pharmacy/trufot/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hlinkClick r:id="rId2"/>
              </a:rPr>
              <a:t>alonim/Bio_Tropin_10mg_dr_1316590559720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  <a:hlinkClick r:id="rId2"/>
              </a:rPr>
              <a:t>.pdf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/>
            </a:r>
            <a:b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</a:br>
            <a:r>
              <a:rPr lang="en-US" sz="1800" dirty="0" smtClean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https://</a:t>
            </a:r>
            <a:r>
              <a:rPr lang="en-US" sz="1800" dirty="0" err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www.drugbank.ca</a:t>
            </a:r>
            <a:r>
              <a:rPr lang="en-US" sz="18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/drugs/DB00052</a:t>
            </a:r>
            <a:endParaRPr lang="en-IN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1488</TotalTime>
  <Words>204</Words>
  <Application>Microsoft Macintosh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Somatropin recombinant  Chemical formula:    C990H1532N262O300S7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 :  https://www.old.health.gov.il/units/pharmacy/trufot/alonim/Bio_Tropin_10mg_dr_1316590559720.pdf   https://www.drugbank.ca/drugs/DB00052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pawan</cp:lastModifiedBy>
  <cp:revision>55</cp:revision>
  <dcterms:created xsi:type="dcterms:W3CDTF">2014-12-29T07:14:40Z</dcterms:created>
  <dcterms:modified xsi:type="dcterms:W3CDTF">2017-05-22T06:51:05Z</dcterms:modified>
</cp:coreProperties>
</file>