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1" r:id="rId3"/>
    <p:sldId id="262" r:id="rId4"/>
    <p:sldId id="263" r:id="rId5"/>
    <p:sldId id="256" r:id="rId6"/>
    <p:sldId id="257" r:id="rId7"/>
    <p:sldId id="258"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53"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60A32E-C6A2-4C7F-9B7E-588B7A415F8A}" type="datetimeFigureOut">
              <a:rPr lang="en-IN" smtClean="0"/>
              <a:t>13-01-2015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A6BF2-204A-478B-941C-4A27879FE4AE}" type="slidenum">
              <a:rPr lang="en-IN" smtClean="0"/>
              <a:t>‹#›</a:t>
            </a:fld>
            <a:endParaRPr lang="en-IN"/>
          </a:p>
        </p:txBody>
      </p:sp>
    </p:spTree>
    <p:extLst>
      <p:ext uri="{BB962C8B-B14F-4D97-AF65-F5344CB8AC3E}">
        <p14:creationId xmlns:p14="http://schemas.microsoft.com/office/powerpoint/2010/main" val="3941603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306762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151002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354756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98969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6DD4D-E07C-4415-881F-C69D97964C0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157840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66DD4D-E07C-4415-881F-C69D97964C0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8718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66DD4D-E07C-4415-881F-C69D97964C07}"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81280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66DD4D-E07C-4415-881F-C69D97964C07}"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418793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6DD4D-E07C-4415-881F-C69D97964C07}"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253848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DD4D-E07C-4415-881F-C69D97964C0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263813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DD4D-E07C-4415-881F-C69D97964C0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301673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6DD4D-E07C-4415-881F-C69D97964C07}" type="datetimeFigureOut">
              <a:rPr lang="en-US" smtClean="0"/>
              <a:pPr/>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5CAED-F1F7-4714-9184-E96849E09A97}" type="slidenum">
              <a:rPr lang="en-US" smtClean="0"/>
              <a:pPr/>
              <a:t>‹#›</a:t>
            </a:fld>
            <a:endParaRPr lang="en-US"/>
          </a:p>
        </p:txBody>
      </p:sp>
    </p:spTree>
    <p:extLst>
      <p:ext uri="{BB962C8B-B14F-4D97-AF65-F5344CB8AC3E}">
        <p14:creationId xmlns:p14="http://schemas.microsoft.com/office/powerpoint/2010/main" val="3173775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1" y="381000"/>
            <a:ext cx="1752600" cy="461665"/>
          </a:xfrm>
          <a:prstGeom prst="rect">
            <a:avLst/>
          </a:prstGeom>
        </p:spPr>
        <p:txBody>
          <a:bodyPr wrap="square">
            <a:spAutoFit/>
          </a:bodyPr>
          <a:lstStyle/>
          <a:p>
            <a:r>
              <a:rPr lang="en-US" sz="2400" dirty="0" smtClean="0"/>
              <a:t>ID </a:t>
            </a:r>
            <a:r>
              <a:rPr lang="en-US" sz="2400" dirty="0" smtClean="0"/>
              <a:t>DB06149</a:t>
            </a:r>
            <a:endParaRPr lang="en-US" sz="2400" dirty="0"/>
          </a:p>
        </p:txBody>
      </p:sp>
      <p:sp>
        <p:nvSpPr>
          <p:cNvPr id="3" name="Rectangle 2"/>
          <p:cNvSpPr/>
          <p:nvPr/>
        </p:nvSpPr>
        <p:spPr>
          <a:xfrm>
            <a:off x="381000" y="5388114"/>
            <a:ext cx="2379177" cy="707886"/>
          </a:xfrm>
          <a:prstGeom prst="rect">
            <a:avLst/>
          </a:prstGeom>
        </p:spPr>
        <p:txBody>
          <a:bodyPr wrap="none">
            <a:spAutoFit/>
          </a:bodyPr>
          <a:lstStyle/>
          <a:p>
            <a:r>
              <a:rPr lang="en-US" sz="2000" dirty="0" smtClean="0"/>
              <a:t>CATEGORY</a:t>
            </a:r>
          </a:p>
          <a:p>
            <a:r>
              <a:rPr lang="en-US" sz="2000" dirty="0" smtClean="0"/>
              <a:t>Anti-Bacterial Agents</a:t>
            </a:r>
            <a:endParaRPr lang="en-US" sz="2000" dirty="0"/>
          </a:p>
        </p:txBody>
      </p:sp>
      <p:sp>
        <p:nvSpPr>
          <p:cNvPr id="5" name="Rectangle 4"/>
          <p:cNvSpPr/>
          <p:nvPr/>
        </p:nvSpPr>
        <p:spPr>
          <a:xfrm>
            <a:off x="381000" y="2076510"/>
            <a:ext cx="4572000" cy="923330"/>
          </a:xfrm>
          <a:prstGeom prst="rect">
            <a:avLst/>
          </a:prstGeom>
        </p:spPr>
        <p:txBody>
          <a:bodyPr>
            <a:spAutoFit/>
          </a:bodyPr>
          <a:lstStyle/>
          <a:p>
            <a:r>
              <a:rPr lang="en-US" sz="3600" dirty="0" smtClean="0"/>
              <a:t>TEICOPLANIN 		</a:t>
            </a:r>
          </a:p>
          <a:p>
            <a:endParaRPr lang="en-US" dirty="0"/>
          </a:p>
        </p:txBody>
      </p:sp>
      <p:pic>
        <p:nvPicPr>
          <p:cNvPr id="1026" name="Picture 2" descr="http://www.drugbank.ca/system/protein_structures/full/DB06149.png?14076975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714625"/>
            <a:ext cx="5546451" cy="26955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2912497"/>
            <a:ext cx="2010487" cy="461665"/>
          </a:xfrm>
          <a:prstGeom prst="rect">
            <a:avLst/>
          </a:prstGeom>
        </p:spPr>
        <p:txBody>
          <a:bodyPr wrap="none">
            <a:spAutoFit/>
          </a:bodyPr>
          <a:lstStyle/>
          <a:p>
            <a:r>
              <a:rPr lang="en-US" sz="2400" dirty="0"/>
              <a:t>C</a:t>
            </a:r>
            <a:r>
              <a:rPr lang="en-US" sz="2400" baseline="-25000" dirty="0"/>
              <a:t>88</a:t>
            </a:r>
            <a:r>
              <a:rPr lang="en-US" sz="2400" dirty="0"/>
              <a:t>H</a:t>
            </a:r>
            <a:r>
              <a:rPr lang="en-US" sz="2400" baseline="-25000" dirty="0"/>
              <a:t>97</a:t>
            </a:r>
            <a:r>
              <a:rPr lang="en-US" sz="2400" dirty="0"/>
              <a:t>Cl</a:t>
            </a:r>
            <a:r>
              <a:rPr lang="en-US" sz="2400" baseline="-25000" dirty="0"/>
              <a:t>2</a:t>
            </a:r>
            <a:r>
              <a:rPr lang="en-US" sz="2400" dirty="0"/>
              <a:t>N</a:t>
            </a:r>
            <a:r>
              <a:rPr lang="en-US" sz="2400" baseline="-25000" dirty="0"/>
              <a:t>9</a:t>
            </a:r>
            <a:r>
              <a:rPr lang="en-US" sz="2400" dirty="0"/>
              <a:t>O</a:t>
            </a:r>
            <a:r>
              <a:rPr lang="en-US" sz="2400" baseline="-25000" dirty="0"/>
              <a:t>33</a:t>
            </a:r>
            <a:endParaRPr lang="en-US" sz="2400" dirty="0"/>
          </a:p>
        </p:txBody>
      </p:sp>
    </p:spTree>
    <p:extLst>
      <p:ext uri="{BB962C8B-B14F-4D97-AF65-F5344CB8AC3E}">
        <p14:creationId xmlns:p14="http://schemas.microsoft.com/office/powerpoint/2010/main" val="116000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42890"/>
            <a:ext cx="1578830" cy="400110"/>
          </a:xfrm>
          <a:prstGeom prst="rect">
            <a:avLst/>
          </a:prstGeom>
        </p:spPr>
        <p:txBody>
          <a:bodyPr wrap="none">
            <a:spAutoFit/>
          </a:bodyPr>
          <a:lstStyle/>
          <a:p>
            <a:r>
              <a:rPr lang="en-US" sz="2000" dirty="0" smtClean="0"/>
              <a:t>DESCRIPTION</a:t>
            </a:r>
            <a:endParaRPr lang="en-US" sz="2000" dirty="0"/>
          </a:p>
        </p:txBody>
      </p:sp>
      <p:sp>
        <p:nvSpPr>
          <p:cNvPr id="5" name="Rectangle 4"/>
          <p:cNvSpPr/>
          <p:nvPr/>
        </p:nvSpPr>
        <p:spPr>
          <a:xfrm>
            <a:off x="228600" y="4659786"/>
            <a:ext cx="1424557" cy="400110"/>
          </a:xfrm>
          <a:prstGeom prst="rect">
            <a:avLst/>
          </a:prstGeom>
        </p:spPr>
        <p:txBody>
          <a:bodyPr wrap="none">
            <a:spAutoFit/>
          </a:bodyPr>
          <a:lstStyle/>
          <a:p>
            <a:r>
              <a:rPr lang="en-US" sz="2000" dirty="0" smtClean="0"/>
              <a:t>INDICATION</a:t>
            </a:r>
            <a:endParaRPr lang="en-US" sz="2000" dirty="0"/>
          </a:p>
        </p:txBody>
      </p:sp>
      <p:sp>
        <p:nvSpPr>
          <p:cNvPr id="6" name="Rectangle 5"/>
          <p:cNvSpPr/>
          <p:nvPr/>
        </p:nvSpPr>
        <p:spPr>
          <a:xfrm>
            <a:off x="228600" y="1179255"/>
            <a:ext cx="8534400" cy="2554545"/>
          </a:xfrm>
          <a:prstGeom prst="rect">
            <a:avLst/>
          </a:prstGeom>
        </p:spPr>
        <p:txBody>
          <a:bodyPr wrap="square">
            <a:spAutoFit/>
          </a:bodyPr>
          <a:lstStyle/>
          <a:p>
            <a:pPr algn="just"/>
            <a:r>
              <a:rPr lang="en-IN" sz="2000" dirty="0" err="1" smtClean="0"/>
              <a:t>Teicoplanin</a:t>
            </a:r>
            <a:r>
              <a:rPr lang="en-IN" sz="2000" dirty="0" smtClean="0"/>
              <a:t> is a </a:t>
            </a:r>
            <a:r>
              <a:rPr lang="en-IN" sz="2000" dirty="0" err="1" smtClean="0"/>
              <a:t>glycopeptide</a:t>
            </a:r>
            <a:r>
              <a:rPr lang="en-IN" sz="2000" dirty="0" smtClean="0"/>
              <a:t> antibiotic. It is a mixture of several compounds, five major (named </a:t>
            </a:r>
            <a:r>
              <a:rPr lang="en-IN" sz="2000" dirty="0" err="1" smtClean="0"/>
              <a:t>teicoplanin</a:t>
            </a:r>
            <a:r>
              <a:rPr lang="en-IN" sz="2000" dirty="0" smtClean="0"/>
              <a:t> A2-1 through A2-5) and four minor (named </a:t>
            </a:r>
            <a:r>
              <a:rPr lang="en-IN" sz="2000" dirty="0" err="1" smtClean="0"/>
              <a:t>teicoplanin</a:t>
            </a:r>
            <a:r>
              <a:rPr lang="en-IN" sz="2000" dirty="0" smtClean="0"/>
              <a:t> RS-1 through RS-4). All </a:t>
            </a:r>
            <a:r>
              <a:rPr lang="en-IN" sz="2000" dirty="0" err="1" smtClean="0"/>
              <a:t>teicoplanins</a:t>
            </a:r>
            <a:r>
              <a:rPr lang="en-IN" sz="2000" dirty="0" smtClean="0"/>
              <a:t> share a same </a:t>
            </a:r>
            <a:r>
              <a:rPr lang="en-IN" sz="2000" dirty="0" err="1" smtClean="0"/>
              <a:t>glycopeptide</a:t>
            </a:r>
            <a:r>
              <a:rPr lang="en-IN" sz="2000" dirty="0" smtClean="0"/>
              <a:t> core, termed </a:t>
            </a:r>
            <a:r>
              <a:rPr lang="en-IN" sz="2000" dirty="0" err="1" smtClean="0"/>
              <a:t>teicoplanin</a:t>
            </a:r>
            <a:r>
              <a:rPr lang="en-IN" sz="2000" dirty="0" smtClean="0"/>
              <a:t> A3-1, a fused ring structure to which two carbohydrates (mannose and N-</a:t>
            </a:r>
            <a:r>
              <a:rPr lang="en-IN" sz="2000" dirty="0" err="1" smtClean="0"/>
              <a:t>acetylglucosamine</a:t>
            </a:r>
            <a:r>
              <a:rPr lang="en-IN" sz="2000" dirty="0" smtClean="0"/>
              <a:t>) are attached. The major and minor components also contain a third carbohydrate moiety, Î²-D-glucosamine, and differ only by the length and conformation of a side chain attached to it. [Wikipedia]</a:t>
            </a:r>
            <a:endParaRPr lang="en-US" sz="2000" dirty="0"/>
          </a:p>
        </p:txBody>
      </p:sp>
      <p:sp>
        <p:nvSpPr>
          <p:cNvPr id="2" name="Rectangle 1"/>
          <p:cNvSpPr/>
          <p:nvPr/>
        </p:nvSpPr>
        <p:spPr>
          <a:xfrm>
            <a:off x="228600" y="5162490"/>
            <a:ext cx="8534400" cy="400110"/>
          </a:xfrm>
          <a:prstGeom prst="rect">
            <a:avLst/>
          </a:prstGeom>
        </p:spPr>
        <p:txBody>
          <a:bodyPr wrap="square">
            <a:spAutoFit/>
          </a:bodyPr>
          <a:lstStyle/>
          <a:p>
            <a:r>
              <a:rPr lang="en-IN" sz="2000" dirty="0" smtClean="0"/>
              <a:t>For the treatment of bacterial infections caused by susceptible microorganisms.</a:t>
            </a:r>
            <a:endParaRPr lang="en-US" sz="2000" dirty="0"/>
          </a:p>
        </p:txBody>
      </p:sp>
    </p:spTree>
    <p:extLst>
      <p:ext uri="{BB962C8B-B14F-4D97-AF65-F5344CB8AC3E}">
        <p14:creationId xmlns:p14="http://schemas.microsoft.com/office/powerpoint/2010/main" val="194262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90600"/>
            <a:ext cx="2567369" cy="400110"/>
          </a:xfrm>
          <a:prstGeom prst="rect">
            <a:avLst/>
          </a:prstGeom>
        </p:spPr>
        <p:txBody>
          <a:bodyPr wrap="none">
            <a:spAutoFit/>
          </a:bodyPr>
          <a:lstStyle/>
          <a:p>
            <a:r>
              <a:rPr lang="en-US" sz="2000" dirty="0" smtClean="0"/>
              <a:t>PHARMACODYNAMICS</a:t>
            </a:r>
            <a:endParaRPr lang="en-US" sz="2000" dirty="0"/>
          </a:p>
        </p:txBody>
      </p:sp>
      <p:sp>
        <p:nvSpPr>
          <p:cNvPr id="5" name="Rectangle 4"/>
          <p:cNvSpPr/>
          <p:nvPr/>
        </p:nvSpPr>
        <p:spPr>
          <a:xfrm>
            <a:off x="228600" y="4626114"/>
            <a:ext cx="2752292" cy="400110"/>
          </a:xfrm>
          <a:prstGeom prst="rect">
            <a:avLst/>
          </a:prstGeom>
        </p:spPr>
        <p:txBody>
          <a:bodyPr wrap="none">
            <a:spAutoFit/>
          </a:bodyPr>
          <a:lstStyle/>
          <a:p>
            <a:r>
              <a:rPr lang="en-US" sz="2000" dirty="0" smtClean="0"/>
              <a:t>MECHANISM OF ACTION</a:t>
            </a:r>
            <a:endParaRPr lang="en-US" sz="2000" dirty="0"/>
          </a:p>
        </p:txBody>
      </p:sp>
      <p:sp>
        <p:nvSpPr>
          <p:cNvPr id="2" name="Rectangle 1"/>
          <p:cNvSpPr/>
          <p:nvPr/>
        </p:nvSpPr>
        <p:spPr>
          <a:xfrm>
            <a:off x="228600" y="1371600"/>
            <a:ext cx="8610600" cy="2554545"/>
          </a:xfrm>
          <a:prstGeom prst="rect">
            <a:avLst/>
          </a:prstGeom>
        </p:spPr>
        <p:txBody>
          <a:bodyPr wrap="square">
            <a:spAutoFit/>
          </a:bodyPr>
          <a:lstStyle/>
          <a:p>
            <a:pPr algn="just"/>
            <a:r>
              <a:rPr lang="en-US" sz="2000" dirty="0" err="1" smtClean="0"/>
              <a:t>Teicoplanin</a:t>
            </a:r>
            <a:r>
              <a:rPr lang="en-US" sz="2000" dirty="0" smtClean="0"/>
              <a:t> is an antibiotic used in the prophylaxis and treatment of serious infections caused by Gram-positive bacteria, including </a:t>
            </a:r>
            <a:r>
              <a:rPr lang="en-US" sz="2000" dirty="0" err="1" smtClean="0"/>
              <a:t>methicillin</a:t>
            </a:r>
            <a:r>
              <a:rPr lang="en-US" sz="2000" dirty="0" smtClean="0"/>
              <a:t>-resistant. Staphylococcus </a:t>
            </a:r>
            <a:r>
              <a:rPr lang="en-US" sz="2000" dirty="0" err="1" smtClean="0"/>
              <a:t>aureus</a:t>
            </a:r>
            <a:r>
              <a:rPr lang="en-US" sz="2000" dirty="0" smtClean="0"/>
              <a:t>; and </a:t>
            </a:r>
            <a:r>
              <a:rPr lang="en-US" sz="2000" dirty="0" err="1" smtClean="0"/>
              <a:t>Enterococcus</a:t>
            </a:r>
            <a:r>
              <a:rPr lang="en-US" sz="2000" dirty="0" smtClean="0"/>
              <a:t> </a:t>
            </a:r>
            <a:r>
              <a:rPr lang="en-US" sz="2000" dirty="0" err="1" smtClean="0"/>
              <a:t>faecalis</a:t>
            </a:r>
            <a:r>
              <a:rPr lang="en-US" sz="2000" dirty="0" smtClean="0"/>
              <a:t>. It is a </a:t>
            </a:r>
            <a:r>
              <a:rPr lang="en-US" sz="2000" dirty="0" err="1" smtClean="0"/>
              <a:t>glycopeptide</a:t>
            </a:r>
            <a:r>
              <a:rPr lang="en-US" sz="2000" dirty="0" smtClean="0"/>
              <a:t> </a:t>
            </a:r>
            <a:r>
              <a:rPr lang="en-US" sz="2000" dirty="0" err="1" smtClean="0"/>
              <a:t>antiobiotic</a:t>
            </a:r>
            <a:r>
              <a:rPr lang="en-US" sz="2000" dirty="0" smtClean="0"/>
              <a:t> extracted from </a:t>
            </a:r>
            <a:r>
              <a:rPr lang="en-US" sz="2000" dirty="0" err="1" smtClean="0"/>
              <a:t>Actinoplanes</a:t>
            </a:r>
            <a:r>
              <a:rPr lang="en-US" sz="2000" dirty="0" smtClean="0"/>
              <a:t> </a:t>
            </a:r>
            <a:r>
              <a:rPr lang="en-US" sz="2000" dirty="0" err="1" smtClean="0"/>
              <a:t>teichomyceticus</a:t>
            </a:r>
            <a:r>
              <a:rPr lang="en-US" sz="2000" dirty="0" smtClean="0"/>
              <a:t> with a similar spectrum of activity to </a:t>
            </a:r>
            <a:r>
              <a:rPr lang="en-US" sz="2000" dirty="0" err="1" smtClean="0"/>
              <a:t>vancomycin</a:t>
            </a:r>
            <a:r>
              <a:rPr lang="en-US" sz="2000" dirty="0" smtClean="0"/>
              <a:t>. Its mechanism of action is to inhibit bacterial cell wall synthesis. Oral </a:t>
            </a:r>
            <a:r>
              <a:rPr lang="en-US" sz="2000" dirty="0" err="1" smtClean="0"/>
              <a:t>teicoplanin</a:t>
            </a:r>
            <a:r>
              <a:rPr lang="en-US" sz="2000" dirty="0" smtClean="0"/>
              <a:t> has been demonstrated to be effective in the treatment of </a:t>
            </a:r>
            <a:r>
              <a:rPr lang="en-US" sz="2000" dirty="0" err="1" smtClean="0"/>
              <a:t>pseudomembranous</a:t>
            </a:r>
            <a:r>
              <a:rPr lang="en-US" sz="2000" dirty="0" smtClean="0"/>
              <a:t> colitis and Clostridium </a:t>
            </a:r>
            <a:r>
              <a:rPr lang="en-US" sz="2000" dirty="0" err="1" smtClean="0"/>
              <a:t>difficile</a:t>
            </a:r>
            <a:r>
              <a:rPr lang="en-US" sz="2000" dirty="0" smtClean="0"/>
              <a:t>-associated </a:t>
            </a:r>
            <a:r>
              <a:rPr lang="en-US" sz="2000" dirty="0" err="1" smtClean="0"/>
              <a:t>diarrhoea</a:t>
            </a:r>
            <a:r>
              <a:rPr lang="en-US" sz="2000" dirty="0" smtClean="0"/>
              <a:t>, with comparable efficacy to </a:t>
            </a:r>
            <a:r>
              <a:rPr lang="en-US" sz="2000" dirty="0" err="1" smtClean="0"/>
              <a:t>vancomycin</a:t>
            </a:r>
            <a:r>
              <a:rPr lang="en-US" sz="2000" dirty="0" smtClean="0"/>
              <a:t>.</a:t>
            </a:r>
            <a:endParaRPr lang="en-US" sz="2000" dirty="0"/>
          </a:p>
        </p:txBody>
      </p:sp>
      <p:sp>
        <p:nvSpPr>
          <p:cNvPr id="3" name="Rectangle 2"/>
          <p:cNvSpPr/>
          <p:nvPr/>
        </p:nvSpPr>
        <p:spPr>
          <a:xfrm>
            <a:off x="228600" y="5007114"/>
            <a:ext cx="8305800" cy="707886"/>
          </a:xfrm>
          <a:prstGeom prst="rect">
            <a:avLst/>
          </a:prstGeom>
        </p:spPr>
        <p:txBody>
          <a:bodyPr wrap="square">
            <a:spAutoFit/>
          </a:bodyPr>
          <a:lstStyle/>
          <a:p>
            <a:pPr algn="just"/>
            <a:r>
              <a:rPr lang="en-IN" sz="2000" dirty="0" err="1" smtClean="0"/>
              <a:t>Teicoplanin</a:t>
            </a:r>
            <a:r>
              <a:rPr lang="en-IN" sz="2000" dirty="0" smtClean="0"/>
              <a:t> inhibits </a:t>
            </a:r>
            <a:r>
              <a:rPr lang="en-IN" sz="2000" dirty="0" err="1" smtClean="0"/>
              <a:t>peptidoglycan</a:t>
            </a:r>
            <a:r>
              <a:rPr lang="en-IN" sz="2000" dirty="0" smtClean="0"/>
              <a:t> polymerization, resulting in inhibition of bacterial cell wall synthesis and cell death.</a:t>
            </a:r>
            <a:endParaRPr lang="en-US" sz="2000" dirty="0"/>
          </a:p>
        </p:txBody>
      </p:sp>
    </p:spTree>
    <p:extLst>
      <p:ext uri="{BB962C8B-B14F-4D97-AF65-F5344CB8AC3E}">
        <p14:creationId xmlns:p14="http://schemas.microsoft.com/office/powerpoint/2010/main" val="24109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3657600"/>
            <a:ext cx="8382000" cy="1015663"/>
          </a:xfrm>
          <a:prstGeom prst="rect">
            <a:avLst/>
          </a:prstGeom>
        </p:spPr>
        <p:txBody>
          <a:bodyPr wrap="square">
            <a:spAutoFit/>
          </a:bodyPr>
          <a:lstStyle/>
          <a:p>
            <a:r>
              <a:rPr lang="en-US" sz="2000" dirty="0" smtClean="0"/>
              <a:t>ABSORPTION</a:t>
            </a:r>
          </a:p>
          <a:p>
            <a:r>
              <a:rPr lang="en-IN" sz="2000" dirty="0" err="1" smtClean="0"/>
              <a:t>Teicoplanin</a:t>
            </a:r>
            <a:r>
              <a:rPr lang="en-IN" sz="2000" dirty="0" smtClean="0"/>
              <a:t> is poorly absorbed after oral administration but is 90% </a:t>
            </a:r>
            <a:r>
              <a:rPr lang="en-IN" sz="2000" dirty="0" err="1" smtClean="0"/>
              <a:t>bioavailable</a:t>
            </a:r>
            <a:r>
              <a:rPr lang="en-IN" sz="2000" dirty="0" smtClean="0"/>
              <a:t> when administered intramuscularly. </a:t>
            </a:r>
            <a:r>
              <a:rPr lang="en-US" sz="2000" dirty="0" smtClean="0"/>
              <a:t>	</a:t>
            </a:r>
            <a:endParaRPr lang="en-US" sz="2000" dirty="0"/>
          </a:p>
        </p:txBody>
      </p:sp>
      <p:sp>
        <p:nvSpPr>
          <p:cNvPr id="7" name="Rectangle 6"/>
          <p:cNvSpPr/>
          <p:nvPr/>
        </p:nvSpPr>
        <p:spPr>
          <a:xfrm>
            <a:off x="152400" y="4876800"/>
            <a:ext cx="8991600" cy="707886"/>
          </a:xfrm>
          <a:prstGeom prst="rect">
            <a:avLst/>
          </a:prstGeom>
        </p:spPr>
        <p:txBody>
          <a:bodyPr wrap="square">
            <a:spAutoFit/>
          </a:bodyPr>
          <a:lstStyle/>
          <a:p>
            <a:r>
              <a:rPr lang="en-US" sz="2000" dirty="0" smtClean="0"/>
              <a:t>HALF-LIFE = 70-100 hours </a:t>
            </a:r>
          </a:p>
          <a:p>
            <a:endParaRPr lang="en-US" sz="2000" dirty="0" smtClean="0"/>
          </a:p>
        </p:txBody>
      </p:sp>
      <p:sp>
        <p:nvSpPr>
          <p:cNvPr id="4" name="Rectangle 3"/>
          <p:cNvSpPr/>
          <p:nvPr/>
        </p:nvSpPr>
        <p:spPr>
          <a:xfrm>
            <a:off x="152400" y="5486400"/>
            <a:ext cx="7571303" cy="707886"/>
          </a:xfrm>
          <a:prstGeom prst="rect">
            <a:avLst/>
          </a:prstGeom>
        </p:spPr>
        <p:txBody>
          <a:bodyPr wrap="none">
            <a:spAutoFit/>
          </a:bodyPr>
          <a:lstStyle/>
          <a:p>
            <a:r>
              <a:rPr lang="en-US" sz="2000" dirty="0" smtClean="0"/>
              <a:t>TARGETS </a:t>
            </a:r>
          </a:p>
          <a:p>
            <a:r>
              <a:rPr lang="en-IN" sz="2000" dirty="0" smtClean="0"/>
              <a:t>D-Ala-D-Ala moiety of NAM/NAG peptide subunits of </a:t>
            </a:r>
            <a:r>
              <a:rPr lang="en-IN" sz="2000" dirty="0" err="1" smtClean="0"/>
              <a:t>peptidoglycan</a:t>
            </a:r>
            <a:r>
              <a:rPr lang="en-IN" sz="2000" dirty="0" smtClean="0"/>
              <a:t> </a:t>
            </a:r>
            <a:r>
              <a:rPr lang="en-US" sz="2000" dirty="0" smtClean="0"/>
              <a:t>	</a:t>
            </a:r>
            <a:endParaRPr lang="en-US" sz="2000" dirty="0"/>
          </a:p>
        </p:txBody>
      </p:sp>
      <p:sp>
        <p:nvSpPr>
          <p:cNvPr id="5" name="TextBox 4"/>
          <p:cNvSpPr txBox="1"/>
          <p:nvPr/>
        </p:nvSpPr>
        <p:spPr>
          <a:xfrm>
            <a:off x="228600" y="304800"/>
            <a:ext cx="8534400" cy="3170099"/>
          </a:xfrm>
          <a:prstGeom prst="rect">
            <a:avLst/>
          </a:prstGeom>
          <a:noFill/>
        </p:spPr>
        <p:txBody>
          <a:bodyPr wrap="square" rtlCol="0">
            <a:spAutoFit/>
          </a:bodyPr>
          <a:lstStyle/>
          <a:p>
            <a:pPr algn="just"/>
            <a:r>
              <a:rPr lang="en-IN" sz="2000" dirty="0" smtClean="0"/>
              <a:t>METABOLISM</a:t>
            </a:r>
          </a:p>
          <a:p>
            <a:pPr algn="just"/>
            <a:r>
              <a:rPr lang="en-IN" sz="2000" dirty="0" smtClean="0"/>
              <a:t>Two metabolites (metabolites 1 and 2; 2 to 3% of total </a:t>
            </a:r>
            <a:r>
              <a:rPr lang="en-IN" sz="2000" dirty="0" err="1" smtClean="0"/>
              <a:t>teicoplanin</a:t>
            </a:r>
            <a:r>
              <a:rPr lang="en-IN" sz="2000" dirty="0" smtClean="0"/>
              <a:t>) have been isolated after intravenous administration of </a:t>
            </a:r>
            <a:r>
              <a:rPr lang="en-IN" sz="2000" dirty="0" err="1" smtClean="0"/>
              <a:t>radiolabeled</a:t>
            </a:r>
            <a:r>
              <a:rPr lang="en-IN" sz="2000" dirty="0" smtClean="0"/>
              <a:t> </a:t>
            </a:r>
            <a:r>
              <a:rPr lang="en-IN" sz="2000" dirty="0" err="1" smtClean="0"/>
              <a:t>teicoplanin</a:t>
            </a:r>
            <a:r>
              <a:rPr lang="en-IN" sz="2000" dirty="0" smtClean="0"/>
              <a:t>. After purification, their structures were found to be new </a:t>
            </a:r>
            <a:r>
              <a:rPr lang="en-IN" sz="2000" dirty="0" err="1" smtClean="0"/>
              <a:t>teicoplanin</a:t>
            </a:r>
            <a:r>
              <a:rPr lang="en-IN" sz="2000" dirty="0" smtClean="0"/>
              <a:t>-like molecules, bearing 8-hydroxydecanoic and 9-hydroxydecanoic </a:t>
            </a:r>
            <a:r>
              <a:rPr lang="en-IN" sz="2000" dirty="0" err="1" smtClean="0"/>
              <a:t>acyl</a:t>
            </a:r>
            <a:r>
              <a:rPr lang="en-IN" sz="2000" dirty="0" smtClean="0"/>
              <a:t> moieties. This metabolic transformation is likely due to hydroxylation in the omega-2 and omega-1 positions for metabolites 1 and 2, respectively, of the C-10 linear side chain of component A2-3. This might explain the low extent of metabolism of </a:t>
            </a:r>
            <a:r>
              <a:rPr lang="en-IN" sz="2000" dirty="0" err="1" smtClean="0"/>
              <a:t>teicoplanin</a:t>
            </a:r>
            <a:r>
              <a:rPr lang="en-IN" sz="2000" dirty="0" smtClean="0"/>
              <a:t> if we consider that only component A2-3 has a linear chain that is susceptible to such oxidation.</a:t>
            </a:r>
            <a:endParaRPr lang="en-IN" sz="2000" dirty="0"/>
          </a:p>
        </p:txBody>
      </p:sp>
    </p:spTree>
    <p:extLst>
      <p:ext uri="{BB962C8B-B14F-4D97-AF65-F5344CB8AC3E}">
        <p14:creationId xmlns:p14="http://schemas.microsoft.com/office/powerpoint/2010/main" val="168551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2400"/>
            <a:ext cx="3200400" cy="1066800"/>
          </a:xfrm>
        </p:spPr>
        <p:txBody>
          <a:bodyPr>
            <a:noAutofit/>
          </a:bodyPr>
          <a:lstStyle/>
          <a:p>
            <a:pPr algn="l"/>
            <a:r>
              <a:rPr lang="en-US" sz="3200" dirty="0" smtClean="0"/>
              <a:t>TARGOCID</a:t>
            </a:r>
            <a:endParaRPr lang="en-US" sz="3200" dirty="0"/>
          </a:p>
        </p:txBody>
      </p:sp>
      <p:sp>
        <p:nvSpPr>
          <p:cNvPr id="4" name="Rectangle 3"/>
          <p:cNvSpPr/>
          <p:nvPr/>
        </p:nvSpPr>
        <p:spPr>
          <a:xfrm>
            <a:off x="312420" y="1447800"/>
            <a:ext cx="8458200" cy="5016758"/>
          </a:xfrm>
          <a:prstGeom prst="rect">
            <a:avLst/>
          </a:prstGeom>
        </p:spPr>
        <p:txBody>
          <a:bodyPr wrap="square">
            <a:spAutoFit/>
          </a:bodyPr>
          <a:lstStyle/>
          <a:p>
            <a:pPr algn="just"/>
            <a:r>
              <a:rPr lang="en-IN" sz="2000" dirty="0" smtClean="0"/>
              <a:t>DESCRIPTION</a:t>
            </a:r>
          </a:p>
          <a:p>
            <a:pPr algn="just"/>
            <a:endParaRPr lang="en-IN" sz="2000" dirty="0" smtClean="0"/>
          </a:p>
          <a:p>
            <a:pPr algn="just"/>
            <a:r>
              <a:rPr lang="en-IN" sz="2000" dirty="0" smtClean="0"/>
              <a:t>Broad </a:t>
            </a:r>
            <a:r>
              <a:rPr lang="en-IN" sz="2000" dirty="0" smtClean="0"/>
              <a:t>and medium spectrum antibiotics.  Bactericidal, </a:t>
            </a:r>
            <a:r>
              <a:rPr lang="en-IN" sz="2000" dirty="0" err="1" smtClean="0"/>
              <a:t>glycopeptide</a:t>
            </a:r>
            <a:r>
              <a:rPr lang="en-IN" sz="2000" dirty="0" smtClean="0"/>
              <a:t> antibiotic, produced by fermentation of </a:t>
            </a:r>
            <a:r>
              <a:rPr lang="en-IN" sz="2000" dirty="0" err="1" smtClean="0"/>
              <a:t>Actinoplanes</a:t>
            </a:r>
            <a:r>
              <a:rPr lang="en-IN" sz="2000" dirty="0" smtClean="0"/>
              <a:t> </a:t>
            </a:r>
            <a:r>
              <a:rPr lang="en-IN" sz="2000" dirty="0" err="1" smtClean="0"/>
              <a:t>teicomyceticus</a:t>
            </a:r>
            <a:r>
              <a:rPr lang="en-IN" sz="2000" dirty="0" smtClean="0"/>
              <a:t>. It is active in vitro against both aerobic and anaerobic Gram-positive bacteria. not absorbed when administered orally. TARGOCID does not penetrate through the blood-brain barrier. Species usually sensitive:  Staphylococcus </a:t>
            </a:r>
            <a:r>
              <a:rPr lang="en-IN" sz="2000" dirty="0" err="1" smtClean="0"/>
              <a:t>aureus</a:t>
            </a:r>
            <a:r>
              <a:rPr lang="en-IN" sz="2000" dirty="0" smtClean="0"/>
              <a:t>, </a:t>
            </a:r>
            <a:r>
              <a:rPr lang="en-IN" sz="2000" dirty="0" err="1" smtClean="0"/>
              <a:t>coagulase</a:t>
            </a:r>
            <a:r>
              <a:rPr lang="en-IN" sz="2000" dirty="0" smtClean="0"/>
              <a:t> negative staphylococci (sensitive or resistant to </a:t>
            </a:r>
            <a:r>
              <a:rPr lang="en-IN" sz="2000" dirty="0" err="1" smtClean="0"/>
              <a:t>methicillin</a:t>
            </a:r>
            <a:r>
              <a:rPr lang="en-IN" sz="2000" dirty="0" smtClean="0"/>
              <a:t>), streptococci, </a:t>
            </a:r>
            <a:r>
              <a:rPr lang="en-IN" sz="2000" dirty="0" err="1" smtClean="0"/>
              <a:t>enterococci</a:t>
            </a:r>
            <a:r>
              <a:rPr lang="en-IN" sz="2000" dirty="0" smtClean="0"/>
              <a:t>, </a:t>
            </a:r>
            <a:r>
              <a:rPr lang="en-IN" sz="2000" dirty="0" err="1" smtClean="0"/>
              <a:t>Listeria</a:t>
            </a:r>
            <a:r>
              <a:rPr lang="en-IN" sz="2000" dirty="0" smtClean="0"/>
              <a:t> </a:t>
            </a:r>
            <a:r>
              <a:rPr lang="en-IN" sz="2000" dirty="0" err="1" smtClean="0"/>
              <a:t>monocytogenes</a:t>
            </a:r>
            <a:r>
              <a:rPr lang="en-IN" sz="2000" dirty="0" smtClean="0"/>
              <a:t>, </a:t>
            </a:r>
            <a:r>
              <a:rPr lang="en-IN" sz="2000" dirty="0" err="1" smtClean="0"/>
              <a:t>micrococci</a:t>
            </a:r>
            <a:r>
              <a:rPr lang="en-IN" sz="2000" dirty="0" smtClean="0"/>
              <a:t>, group JK </a:t>
            </a:r>
            <a:r>
              <a:rPr lang="en-IN" sz="2000" dirty="0" err="1" smtClean="0"/>
              <a:t>Corynebacteria</a:t>
            </a:r>
            <a:r>
              <a:rPr lang="en-IN" sz="2000" dirty="0" smtClean="0"/>
              <a:t>, Gram-positive anaerobes including Clostridium </a:t>
            </a:r>
            <a:r>
              <a:rPr lang="en-IN" sz="2000" dirty="0" err="1" smtClean="0"/>
              <a:t>difficile</a:t>
            </a:r>
            <a:r>
              <a:rPr lang="en-IN" sz="2000" dirty="0" smtClean="0"/>
              <a:t> and </a:t>
            </a:r>
            <a:r>
              <a:rPr lang="en-IN" sz="2000" dirty="0" err="1" smtClean="0"/>
              <a:t>peptococci</a:t>
            </a:r>
            <a:r>
              <a:rPr lang="en-IN" sz="2000" dirty="0" smtClean="0"/>
              <a:t>.  Gram-positive infections, including those which cannot be treated with other antimicrobial drugs. The effectiveness of TARGOCID has been documented in the following infections caused by organisms sensitive to TARGOCID:</a:t>
            </a:r>
          </a:p>
          <a:p>
            <a:pPr algn="just"/>
            <a:r>
              <a:rPr lang="en-IN" sz="2000" dirty="0" err="1" smtClean="0"/>
              <a:t>endocarditis</a:t>
            </a:r>
            <a:r>
              <a:rPr lang="en-IN" sz="2000" dirty="0" smtClean="0"/>
              <a:t>, septicaemia and </a:t>
            </a:r>
            <a:r>
              <a:rPr lang="en-IN" sz="2000" dirty="0" err="1" smtClean="0"/>
              <a:t>osteomyelitis</a:t>
            </a:r>
            <a:r>
              <a:rPr lang="en-IN" sz="2000" dirty="0" smtClean="0"/>
              <a:t>, respiratory infections, skin and soft tissue infections, urinary tract infections and peritonitis associated with chronic ambulatory peritoneal dialysis (CAPD)</a:t>
            </a:r>
            <a:endParaRPr lang="en-US" sz="2000" dirty="0"/>
          </a:p>
        </p:txBody>
      </p:sp>
      <p:sp>
        <p:nvSpPr>
          <p:cNvPr id="8" name="TextBox 7"/>
          <p:cNvSpPr txBox="1"/>
          <p:nvPr/>
        </p:nvSpPr>
        <p:spPr>
          <a:xfrm>
            <a:off x="6797040" y="487680"/>
            <a:ext cx="1973580" cy="400110"/>
          </a:xfrm>
          <a:prstGeom prst="rect">
            <a:avLst/>
          </a:prstGeom>
          <a:noFill/>
        </p:spPr>
        <p:txBody>
          <a:bodyPr wrap="square" rtlCol="0">
            <a:spAutoFit/>
          </a:bodyPr>
          <a:lstStyle/>
          <a:p>
            <a:r>
              <a:rPr lang="en-IN" sz="2000" dirty="0" smtClean="0"/>
              <a:t>(IV/IM)</a:t>
            </a:r>
            <a:endParaRPr lang="en-IN" sz="2000" dirty="0"/>
          </a:p>
        </p:txBody>
      </p:sp>
    </p:spTree>
    <p:extLst>
      <p:ext uri="{BB962C8B-B14F-4D97-AF65-F5344CB8AC3E}">
        <p14:creationId xmlns:p14="http://schemas.microsoft.com/office/powerpoint/2010/main" val="77362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85800"/>
            <a:ext cx="8001000" cy="1323439"/>
          </a:xfrm>
          <a:prstGeom prst="rect">
            <a:avLst/>
          </a:prstGeom>
        </p:spPr>
        <p:txBody>
          <a:bodyPr wrap="square">
            <a:spAutoFit/>
          </a:bodyPr>
          <a:lstStyle/>
          <a:p>
            <a:r>
              <a:rPr lang="en-US" sz="2000" dirty="0" smtClean="0"/>
              <a:t>FORMULATION</a:t>
            </a:r>
            <a:endParaRPr lang="en-US" sz="2000" dirty="0" smtClean="0"/>
          </a:p>
          <a:p>
            <a:r>
              <a:rPr lang="en-IN" sz="2000" dirty="0" smtClean="0"/>
              <a:t>Per vial: Lyophilised </a:t>
            </a:r>
            <a:r>
              <a:rPr lang="en-IN" sz="2000" dirty="0" err="1" smtClean="0"/>
              <a:t>Teicoplanin</a:t>
            </a:r>
            <a:r>
              <a:rPr lang="en-IN" sz="2000" dirty="0" smtClean="0"/>
              <a:t> 200 mg, TARGOCID SOLVENT: </a:t>
            </a:r>
            <a:endParaRPr lang="en-IN" sz="2000" dirty="0" smtClean="0"/>
          </a:p>
          <a:p>
            <a:r>
              <a:rPr lang="en-IN" sz="2000" dirty="0" smtClean="0"/>
              <a:t>Per </a:t>
            </a:r>
            <a:r>
              <a:rPr lang="en-IN" sz="2000" dirty="0" smtClean="0"/>
              <a:t>ampoule: Water for Injection 3 mL</a:t>
            </a:r>
          </a:p>
          <a:p>
            <a:r>
              <a:rPr lang="en-IN" sz="2000" dirty="0" smtClean="0"/>
              <a:t>Reconstitute before use. The resultant solution is isotonic. </a:t>
            </a:r>
            <a:endParaRPr lang="en-US" sz="2000" dirty="0"/>
          </a:p>
        </p:txBody>
      </p:sp>
      <p:sp>
        <p:nvSpPr>
          <p:cNvPr id="6" name="Rectangle 5"/>
          <p:cNvSpPr/>
          <p:nvPr/>
        </p:nvSpPr>
        <p:spPr>
          <a:xfrm>
            <a:off x="381000" y="3886200"/>
            <a:ext cx="9116518" cy="707886"/>
          </a:xfrm>
          <a:prstGeom prst="rect">
            <a:avLst/>
          </a:prstGeom>
        </p:spPr>
        <p:txBody>
          <a:bodyPr wrap="square">
            <a:spAutoFit/>
          </a:bodyPr>
          <a:lstStyle/>
          <a:p>
            <a:r>
              <a:rPr lang="en-US" sz="2000" dirty="0" smtClean="0"/>
              <a:t>HALF-LIFE </a:t>
            </a:r>
          </a:p>
          <a:p>
            <a:r>
              <a:rPr lang="en-IN" sz="2000" dirty="0" smtClean="0"/>
              <a:t>70 </a:t>
            </a:r>
            <a:r>
              <a:rPr lang="en-IN" sz="2000" dirty="0" smtClean="0"/>
              <a:t>to 100 hours; the excretory route is renal</a:t>
            </a:r>
            <a:endParaRPr lang="en-US" sz="2000" dirty="0" smtClean="0"/>
          </a:p>
        </p:txBody>
      </p:sp>
      <p:sp>
        <p:nvSpPr>
          <p:cNvPr id="8" name="TextBox 7"/>
          <p:cNvSpPr txBox="1"/>
          <p:nvPr/>
        </p:nvSpPr>
        <p:spPr>
          <a:xfrm>
            <a:off x="381000" y="5105400"/>
            <a:ext cx="2400300" cy="707886"/>
          </a:xfrm>
          <a:prstGeom prst="rect">
            <a:avLst/>
          </a:prstGeom>
          <a:noFill/>
        </p:spPr>
        <p:txBody>
          <a:bodyPr wrap="square" rtlCol="0">
            <a:spAutoFit/>
          </a:bodyPr>
          <a:lstStyle/>
          <a:p>
            <a:r>
              <a:rPr lang="en-IN" sz="2000" dirty="0" smtClean="0"/>
              <a:t>CLEARANCE</a:t>
            </a:r>
          </a:p>
          <a:p>
            <a:r>
              <a:rPr lang="en-IN" sz="2000" dirty="0" smtClean="0"/>
              <a:t>Renal</a:t>
            </a:r>
            <a:endParaRPr lang="en-IN" sz="2000" dirty="0"/>
          </a:p>
        </p:txBody>
      </p:sp>
      <p:sp>
        <p:nvSpPr>
          <p:cNvPr id="5" name="TextBox 4"/>
          <p:cNvSpPr txBox="1"/>
          <p:nvPr/>
        </p:nvSpPr>
        <p:spPr>
          <a:xfrm>
            <a:off x="381000" y="2644914"/>
            <a:ext cx="5867400" cy="707886"/>
          </a:xfrm>
          <a:prstGeom prst="rect">
            <a:avLst/>
          </a:prstGeom>
          <a:noFill/>
        </p:spPr>
        <p:txBody>
          <a:bodyPr wrap="square" rtlCol="0">
            <a:spAutoFit/>
          </a:bodyPr>
          <a:lstStyle/>
          <a:p>
            <a:r>
              <a:rPr lang="en-IN" sz="2000" dirty="0" smtClean="0"/>
              <a:t>PLATFORM </a:t>
            </a:r>
            <a:r>
              <a:rPr lang="en-IN" sz="2000" dirty="0" smtClean="0"/>
              <a:t>ORGANISM</a:t>
            </a:r>
            <a:endParaRPr lang="en-IN" sz="2000" dirty="0" smtClean="0"/>
          </a:p>
          <a:p>
            <a:r>
              <a:rPr lang="en-IN" sz="2000" dirty="0" smtClean="0"/>
              <a:t>Fermentation </a:t>
            </a:r>
            <a:r>
              <a:rPr lang="en-IN" sz="2000" dirty="0" smtClean="0"/>
              <a:t>of </a:t>
            </a:r>
            <a:r>
              <a:rPr lang="en-IN" sz="2000" i="1" dirty="0" err="1" smtClean="0"/>
              <a:t>Actinoplanes</a:t>
            </a:r>
            <a:r>
              <a:rPr lang="en-IN" sz="2000" i="1" dirty="0" smtClean="0"/>
              <a:t> </a:t>
            </a:r>
            <a:r>
              <a:rPr lang="en-IN" sz="2000" i="1" dirty="0" err="1" smtClean="0"/>
              <a:t>teicomyceticus</a:t>
            </a:r>
            <a:endParaRPr lang="en-IN" sz="2000" i="1" dirty="0"/>
          </a:p>
        </p:txBody>
      </p:sp>
    </p:spTree>
    <p:extLst>
      <p:ext uri="{BB962C8B-B14F-4D97-AF65-F5344CB8AC3E}">
        <p14:creationId xmlns:p14="http://schemas.microsoft.com/office/powerpoint/2010/main" val="250486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914400"/>
            <a:ext cx="8229600" cy="5016758"/>
          </a:xfrm>
          <a:prstGeom prst="rect">
            <a:avLst/>
          </a:prstGeom>
        </p:spPr>
        <p:txBody>
          <a:bodyPr wrap="square">
            <a:spAutoFit/>
          </a:bodyPr>
          <a:lstStyle/>
          <a:p>
            <a:pPr algn="just"/>
            <a:r>
              <a:rPr lang="en-US" sz="2000" dirty="0" smtClean="0"/>
              <a:t>ADVERSE </a:t>
            </a:r>
            <a:r>
              <a:rPr lang="en-US" sz="2000" dirty="0" smtClean="0"/>
              <a:t>REACTION</a:t>
            </a:r>
            <a:endParaRPr lang="en-US" sz="2000" dirty="0" smtClean="0"/>
          </a:p>
          <a:p>
            <a:pPr algn="just"/>
            <a:endParaRPr lang="en-US" sz="2000" dirty="0" smtClean="0"/>
          </a:p>
          <a:p>
            <a:pPr algn="just"/>
            <a:r>
              <a:rPr lang="en-IN" sz="2000" dirty="0" smtClean="0"/>
              <a:t>Hypersensitivity to </a:t>
            </a:r>
            <a:r>
              <a:rPr lang="en-IN" sz="2000" dirty="0" err="1" smtClean="0"/>
              <a:t>teicoplanin</a:t>
            </a:r>
            <a:endParaRPr lang="en-IN" sz="2000" dirty="0" smtClean="0"/>
          </a:p>
          <a:p>
            <a:pPr algn="just"/>
            <a:r>
              <a:rPr lang="en-IN" sz="2000" dirty="0" smtClean="0"/>
              <a:t>Safety and efficacy has not been established in children under three years of age.</a:t>
            </a:r>
          </a:p>
          <a:p>
            <a:pPr algn="just"/>
            <a:r>
              <a:rPr lang="en-IN" sz="2000" dirty="0" smtClean="0"/>
              <a:t>TARGOCID should not be used during pregnancy and lactation, as safety has not been established. It is not known whether TARGOCID passes into breast milk.</a:t>
            </a:r>
          </a:p>
          <a:p>
            <a:pPr algn="just"/>
            <a:r>
              <a:rPr lang="en-IN" sz="2000" dirty="0" smtClean="0"/>
              <a:t>TARGOCID must not be injected into the subarachnoid space.  should be administered with caution in patients known to be hypersensitive to </a:t>
            </a:r>
            <a:r>
              <a:rPr lang="en-IN" sz="2000" dirty="0" err="1" smtClean="0"/>
              <a:t>vancomycin</a:t>
            </a:r>
            <a:r>
              <a:rPr lang="en-IN" sz="2000" dirty="0" smtClean="0"/>
              <a:t> since cross hypersensitivity may occur. However, a history of "Red Man Syndrome" which can occur with </a:t>
            </a:r>
            <a:r>
              <a:rPr lang="en-IN" sz="2000" dirty="0" err="1" smtClean="0"/>
              <a:t>vancomycin</a:t>
            </a:r>
            <a:r>
              <a:rPr lang="en-IN" sz="2000" dirty="0" smtClean="0"/>
              <a:t>, is not a contra-indication to TARGOCID. Thrombocytopenia has been reported with TARGOCID, especially at doses higher than those usually recommended. It is advisable for periodic haematological studies to be performed during treatment. Liver and renal function tests are recommended during treatment</a:t>
            </a:r>
            <a:r>
              <a:rPr lang="en-IN" sz="2000" dirty="0" smtClean="0"/>
              <a:t>.</a:t>
            </a:r>
            <a:endParaRPr lang="en-US" sz="2000" dirty="0"/>
          </a:p>
        </p:txBody>
      </p:sp>
    </p:spTree>
    <p:extLst>
      <p:ext uri="{BB962C8B-B14F-4D97-AF65-F5344CB8AC3E}">
        <p14:creationId xmlns:p14="http://schemas.microsoft.com/office/powerpoint/2010/main" val="106794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59301"/>
            <a:ext cx="8991600" cy="3170099"/>
          </a:xfrm>
          <a:prstGeom prst="rect">
            <a:avLst/>
          </a:prstGeom>
        </p:spPr>
        <p:txBody>
          <a:bodyPr wrap="square">
            <a:spAutoFit/>
          </a:bodyPr>
          <a:lstStyle/>
          <a:p>
            <a:pPr marL="342900" indent="-342900">
              <a:buFont typeface="Arial" panose="020B0604020202020204" pitchFamily="34" charset="0"/>
              <a:buChar char="•"/>
            </a:pPr>
            <a:r>
              <a:rPr lang="en-US" sz="2000" dirty="0"/>
              <a:t>de </a:t>
            </a:r>
            <a:r>
              <a:rPr lang="en-US" sz="2000" dirty="0" err="1"/>
              <a:t>Lalla</a:t>
            </a:r>
            <a:r>
              <a:rPr lang="en-US" sz="2000" dirty="0"/>
              <a:t> F, </a:t>
            </a:r>
            <a:r>
              <a:rPr lang="en-US" sz="2000" dirty="0" err="1"/>
              <a:t>Nicolin</a:t>
            </a:r>
            <a:r>
              <a:rPr lang="en-US" sz="2000" dirty="0"/>
              <a:t> R, Rinaldi E, </a:t>
            </a:r>
            <a:r>
              <a:rPr lang="en-US" sz="2000" dirty="0" err="1"/>
              <a:t>Scarpellini</a:t>
            </a:r>
            <a:r>
              <a:rPr lang="en-US" sz="2000" dirty="0"/>
              <a:t> P, </a:t>
            </a:r>
            <a:r>
              <a:rPr lang="en-US" sz="2000" dirty="0" err="1"/>
              <a:t>Rigoli</a:t>
            </a:r>
            <a:r>
              <a:rPr lang="en-US" sz="2000" dirty="0"/>
              <a:t> R, </a:t>
            </a:r>
            <a:r>
              <a:rPr lang="en-US" sz="2000" dirty="0" err="1"/>
              <a:t>Manfrin</a:t>
            </a:r>
            <a:r>
              <a:rPr lang="en-US" sz="2000" dirty="0"/>
              <a:t> V, </a:t>
            </a:r>
            <a:r>
              <a:rPr lang="en-US" sz="2000" dirty="0" err="1"/>
              <a:t>Tramarin</a:t>
            </a:r>
            <a:r>
              <a:rPr lang="en-US" sz="2000" dirty="0"/>
              <a:t> A: Prospective study of oral </a:t>
            </a:r>
            <a:r>
              <a:rPr lang="en-US" sz="2000" dirty="0" err="1"/>
              <a:t>teicoplanin</a:t>
            </a:r>
            <a:r>
              <a:rPr lang="en-US" sz="2000" dirty="0"/>
              <a:t> versus oral </a:t>
            </a:r>
            <a:r>
              <a:rPr lang="en-US" sz="2000" dirty="0" err="1"/>
              <a:t>vancomycin</a:t>
            </a:r>
            <a:r>
              <a:rPr lang="en-US" sz="2000" dirty="0"/>
              <a:t> for therapy of pseudomembranous colitis and Clostridium difficile-associated diarrhea. </a:t>
            </a:r>
            <a:r>
              <a:rPr lang="en-US" sz="2000" dirty="0" err="1"/>
              <a:t>Antimicrob</a:t>
            </a:r>
            <a:r>
              <a:rPr lang="en-US" sz="2000" dirty="0"/>
              <a:t> Agents </a:t>
            </a:r>
            <a:r>
              <a:rPr lang="en-US" sz="2000" dirty="0" err="1"/>
              <a:t>Chemother</a:t>
            </a:r>
            <a:r>
              <a:rPr lang="en-US" sz="2000" dirty="0"/>
              <a:t>. 1992 Oct;36(10):2192-6. </a:t>
            </a:r>
          </a:p>
          <a:p>
            <a:pPr marL="342900" indent="-342900">
              <a:buFont typeface="Arial" panose="020B0604020202020204" pitchFamily="34" charset="0"/>
              <a:buChar char="•"/>
            </a:pPr>
            <a:r>
              <a:rPr lang="en-US" sz="2000" dirty="0" err="1"/>
              <a:t>Bernareggi</a:t>
            </a:r>
            <a:r>
              <a:rPr lang="en-US" sz="2000" dirty="0"/>
              <a:t> A, </a:t>
            </a:r>
            <a:r>
              <a:rPr lang="en-US" sz="2000" dirty="0" err="1"/>
              <a:t>Borghi</a:t>
            </a:r>
            <a:r>
              <a:rPr lang="en-US" sz="2000" dirty="0"/>
              <a:t> A, </a:t>
            </a:r>
            <a:r>
              <a:rPr lang="en-US" sz="2000" dirty="0" err="1"/>
              <a:t>Borgonovi</a:t>
            </a:r>
            <a:r>
              <a:rPr lang="en-US" sz="2000" dirty="0"/>
              <a:t> M, </a:t>
            </a:r>
            <a:r>
              <a:rPr lang="en-US" sz="2000" dirty="0" err="1"/>
              <a:t>Cavenaghi</a:t>
            </a:r>
            <a:r>
              <a:rPr lang="en-US" sz="2000" dirty="0"/>
              <a:t> L, Ferrari P, </a:t>
            </a:r>
            <a:r>
              <a:rPr lang="en-US" sz="2000" dirty="0" err="1"/>
              <a:t>Vekey</a:t>
            </a:r>
            <a:r>
              <a:rPr lang="en-US" sz="2000" dirty="0"/>
              <a:t> K, </a:t>
            </a:r>
            <a:r>
              <a:rPr lang="en-US" sz="2000" dirty="0" err="1"/>
              <a:t>Zanol</a:t>
            </a:r>
            <a:r>
              <a:rPr lang="en-US" sz="2000" dirty="0"/>
              <a:t> M, </a:t>
            </a:r>
            <a:r>
              <a:rPr lang="en-US" sz="2000" dirty="0" err="1"/>
              <a:t>Zerilli</a:t>
            </a:r>
            <a:r>
              <a:rPr lang="en-US" sz="2000" dirty="0"/>
              <a:t> LF: </a:t>
            </a:r>
            <a:r>
              <a:rPr lang="en-US" sz="2000" dirty="0" err="1"/>
              <a:t>Teicoplanin</a:t>
            </a:r>
            <a:r>
              <a:rPr lang="en-US" sz="2000" dirty="0"/>
              <a:t> metabolism in humans. </a:t>
            </a:r>
            <a:r>
              <a:rPr lang="en-US" sz="2000" dirty="0" err="1"/>
              <a:t>Antimicrob</a:t>
            </a:r>
            <a:r>
              <a:rPr lang="en-US" sz="2000" dirty="0"/>
              <a:t> Agents </a:t>
            </a:r>
            <a:r>
              <a:rPr lang="en-US" sz="2000" dirty="0" err="1"/>
              <a:t>Chemother</a:t>
            </a:r>
            <a:r>
              <a:rPr lang="en-US" sz="2000" dirty="0"/>
              <a:t>. 1992 Aug;36(8):1744-9. </a:t>
            </a:r>
          </a:p>
          <a:p>
            <a:pPr marL="342900" indent="-342900">
              <a:buFont typeface="Arial" panose="020B0604020202020204" pitchFamily="34" charset="0"/>
              <a:buChar char="•"/>
            </a:pPr>
            <a:r>
              <a:rPr lang="en-US" sz="2000" dirty="0"/>
              <a:t>Yano R, Nakamura T, Tsukamoto H, Igarashi T, </a:t>
            </a:r>
            <a:r>
              <a:rPr lang="en-US" sz="2000" dirty="0" err="1"/>
              <a:t>Goto</a:t>
            </a:r>
            <a:r>
              <a:rPr lang="en-US" sz="2000" dirty="0"/>
              <a:t> N, </a:t>
            </a:r>
            <a:r>
              <a:rPr lang="en-US" sz="2000" dirty="0" err="1"/>
              <a:t>Wakiya</a:t>
            </a:r>
            <a:r>
              <a:rPr lang="en-US" sz="2000" dirty="0"/>
              <a:t> Y, Masada M: Variability in </a:t>
            </a:r>
            <a:r>
              <a:rPr lang="en-US" sz="2000" dirty="0" err="1"/>
              <a:t>teicoplanin</a:t>
            </a:r>
            <a:r>
              <a:rPr lang="en-US" sz="2000" dirty="0"/>
              <a:t> protein binding and its prediction using serum albumin concentrations. </a:t>
            </a:r>
            <a:r>
              <a:rPr lang="en-US" sz="2000" dirty="0" err="1"/>
              <a:t>Ther</a:t>
            </a:r>
            <a:r>
              <a:rPr lang="en-US" sz="2000" dirty="0"/>
              <a:t> Drug </a:t>
            </a:r>
            <a:r>
              <a:rPr lang="en-US" sz="2000" dirty="0" err="1"/>
              <a:t>Monit</a:t>
            </a:r>
            <a:r>
              <a:rPr lang="en-US" sz="2000" dirty="0"/>
              <a:t>. 2007 Aug;29(4):399-403. </a:t>
            </a:r>
          </a:p>
        </p:txBody>
      </p:sp>
      <p:sp>
        <p:nvSpPr>
          <p:cNvPr id="5" name="TextBox 4"/>
          <p:cNvSpPr txBox="1"/>
          <p:nvPr/>
        </p:nvSpPr>
        <p:spPr>
          <a:xfrm>
            <a:off x="76200" y="2952690"/>
            <a:ext cx="1499834" cy="400110"/>
          </a:xfrm>
          <a:prstGeom prst="rect">
            <a:avLst/>
          </a:prstGeom>
          <a:noFill/>
        </p:spPr>
        <p:txBody>
          <a:bodyPr wrap="none" rtlCol="0">
            <a:spAutoFit/>
          </a:bodyPr>
          <a:lstStyle/>
          <a:p>
            <a:r>
              <a:rPr lang="en-US" sz="2000" dirty="0" smtClean="0"/>
              <a:t>REFERENCES</a:t>
            </a:r>
            <a:endParaRPr lang="en-US" sz="2000" dirty="0"/>
          </a:p>
        </p:txBody>
      </p:sp>
      <p:sp>
        <p:nvSpPr>
          <p:cNvPr id="6" name="Rectangle 5"/>
          <p:cNvSpPr/>
          <p:nvPr/>
        </p:nvSpPr>
        <p:spPr>
          <a:xfrm>
            <a:off x="76200" y="112455"/>
            <a:ext cx="9067800" cy="2554545"/>
          </a:xfrm>
          <a:prstGeom prst="rect">
            <a:avLst/>
          </a:prstGeom>
        </p:spPr>
        <p:txBody>
          <a:bodyPr wrap="square">
            <a:spAutoFit/>
          </a:bodyPr>
          <a:lstStyle/>
          <a:p>
            <a:endParaRPr lang="en-IN" sz="2000" dirty="0"/>
          </a:p>
          <a:p>
            <a:pPr algn="just"/>
            <a:r>
              <a:rPr lang="en-IN" sz="2000" dirty="0"/>
              <a:t>Serial renal and auditory function tests should be undertaken in the following circumstances:</a:t>
            </a:r>
          </a:p>
          <a:p>
            <a:r>
              <a:rPr lang="en-IN" sz="2000" dirty="0"/>
              <a:t>• prolonged treatment in patients with renal insufficiency.</a:t>
            </a:r>
          </a:p>
          <a:p>
            <a:r>
              <a:rPr lang="en-IN" sz="2000" dirty="0"/>
              <a:t>• concurrent and sequential use of other drugs which may have neurotoxic and/or nephrotoxic properties. These include aminoglycosides, </a:t>
            </a:r>
            <a:r>
              <a:rPr lang="en-IN" sz="2000" dirty="0" err="1"/>
              <a:t>colistin</a:t>
            </a:r>
            <a:r>
              <a:rPr lang="en-IN" sz="2000" dirty="0"/>
              <a:t>, amphotericin B, </a:t>
            </a:r>
            <a:r>
              <a:rPr lang="en-IN" sz="2000" dirty="0" err="1"/>
              <a:t>cyclosporin</a:t>
            </a:r>
            <a:r>
              <a:rPr lang="en-IN" sz="2000" dirty="0"/>
              <a:t>, cisplatin, furosemide and </a:t>
            </a:r>
            <a:r>
              <a:rPr lang="en-IN" sz="2000" dirty="0" err="1"/>
              <a:t>ethacrynic</a:t>
            </a:r>
            <a:r>
              <a:rPr lang="en-IN" sz="2000" dirty="0"/>
              <a:t> acid. However, there is no evidence of synergistic toxicity when TARGOCID is used in combination with the above drugs</a:t>
            </a:r>
            <a:endParaRPr lang="en-US" sz="2000" dirty="0"/>
          </a:p>
        </p:txBody>
      </p:sp>
    </p:spTree>
    <p:extLst>
      <p:ext uri="{BB962C8B-B14F-4D97-AF65-F5344CB8AC3E}">
        <p14:creationId xmlns:p14="http://schemas.microsoft.com/office/powerpoint/2010/main" val="1606005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bodyPr>
          <a:lstStyle/>
          <a:p>
            <a:r>
              <a:rPr lang="en-US" sz="2000" dirty="0" err="1"/>
              <a:t>Pryka</a:t>
            </a:r>
            <a:r>
              <a:rPr lang="en-US" sz="2000" dirty="0"/>
              <a:t> RD, </a:t>
            </a:r>
            <a:r>
              <a:rPr lang="en-US" sz="2000" dirty="0" err="1"/>
              <a:t>Rodvold</a:t>
            </a:r>
            <a:r>
              <a:rPr lang="en-US" sz="2000" dirty="0"/>
              <a:t> KA, </a:t>
            </a:r>
            <a:r>
              <a:rPr lang="en-US" sz="2000" dirty="0" err="1"/>
              <a:t>Rotschafer</a:t>
            </a:r>
            <a:r>
              <a:rPr lang="en-US" sz="2000" dirty="0"/>
              <a:t> JC: </a:t>
            </a:r>
            <a:r>
              <a:rPr lang="en-US" sz="2000" dirty="0" err="1"/>
              <a:t>Teicoplanin</a:t>
            </a:r>
            <a:r>
              <a:rPr lang="en-US" sz="2000" dirty="0"/>
              <a:t>: an investigational </a:t>
            </a:r>
            <a:r>
              <a:rPr lang="en-US" sz="2000" dirty="0" err="1"/>
              <a:t>glycopeptide</a:t>
            </a:r>
            <a:r>
              <a:rPr lang="en-US" sz="2000" dirty="0"/>
              <a:t> antibiotic. </a:t>
            </a:r>
            <a:r>
              <a:rPr lang="en-US" sz="2000" dirty="0" err="1"/>
              <a:t>Clin</a:t>
            </a:r>
            <a:r>
              <a:rPr lang="en-US" sz="2000" dirty="0"/>
              <a:t> Pharm. 1988 Sep;7(9):647-58.</a:t>
            </a:r>
          </a:p>
          <a:p>
            <a:r>
              <a:rPr lang="en-US" sz="2000" dirty="0" err="1" smtClean="0"/>
              <a:t>Lundstrom</a:t>
            </a:r>
            <a:r>
              <a:rPr lang="en-US" sz="2000" dirty="0" smtClean="0"/>
              <a:t> </a:t>
            </a:r>
            <a:r>
              <a:rPr lang="en-US" sz="2000" dirty="0"/>
              <a:t>TS, </a:t>
            </a:r>
            <a:r>
              <a:rPr lang="en-US" sz="2000" dirty="0" err="1"/>
              <a:t>Sobel</a:t>
            </a:r>
            <a:r>
              <a:rPr lang="en-US" sz="2000" dirty="0"/>
              <a:t> JD: Antibiotics for gram-positive bacterial infections. </a:t>
            </a:r>
            <a:r>
              <a:rPr lang="en-US" sz="2000" dirty="0" err="1"/>
              <a:t>Vancomycin</a:t>
            </a:r>
            <a:r>
              <a:rPr lang="en-US" sz="2000" dirty="0"/>
              <a:t>, </a:t>
            </a:r>
            <a:r>
              <a:rPr lang="en-US" sz="2000" dirty="0" err="1"/>
              <a:t>teicoplanin</a:t>
            </a:r>
            <a:r>
              <a:rPr lang="en-US" sz="2000" dirty="0"/>
              <a:t>, </a:t>
            </a:r>
            <a:r>
              <a:rPr lang="en-US" sz="2000" dirty="0" err="1"/>
              <a:t>quinupristin</a:t>
            </a:r>
            <a:r>
              <a:rPr lang="en-US" sz="2000" dirty="0"/>
              <a:t>/</a:t>
            </a:r>
            <a:r>
              <a:rPr lang="en-US" sz="2000" dirty="0" err="1"/>
              <a:t>dalfopristin</a:t>
            </a:r>
            <a:r>
              <a:rPr lang="en-US" sz="2000" dirty="0"/>
              <a:t>, and linezolid. Infect Dis </a:t>
            </a:r>
            <a:r>
              <a:rPr lang="en-US" sz="2000" dirty="0" err="1"/>
              <a:t>Clin</a:t>
            </a:r>
            <a:r>
              <a:rPr lang="en-US" sz="2000" dirty="0"/>
              <a:t> North Am. 2000 Jun;14(2):463-74. </a:t>
            </a:r>
          </a:p>
          <a:p>
            <a:r>
              <a:rPr lang="en-US" sz="2000" dirty="0"/>
              <a:t>Reynolds PE: Structure, biochemistry and mechanism of action of </a:t>
            </a:r>
            <a:r>
              <a:rPr lang="en-US" sz="2000" dirty="0" err="1"/>
              <a:t>glycopeptide</a:t>
            </a:r>
            <a:r>
              <a:rPr lang="en-US" sz="2000" dirty="0"/>
              <a:t> antibiotics. </a:t>
            </a:r>
            <a:r>
              <a:rPr lang="en-US" sz="2000" dirty="0" err="1"/>
              <a:t>Eur</a:t>
            </a:r>
            <a:r>
              <a:rPr lang="en-US" sz="2000" dirty="0"/>
              <a:t> J </a:t>
            </a:r>
            <a:r>
              <a:rPr lang="en-US" sz="2000" dirty="0" err="1"/>
              <a:t>Clin</a:t>
            </a:r>
            <a:r>
              <a:rPr lang="en-US" sz="2000" dirty="0"/>
              <a:t> </a:t>
            </a:r>
            <a:r>
              <a:rPr lang="en-US" sz="2000" dirty="0" err="1"/>
              <a:t>Microbiol</a:t>
            </a:r>
            <a:r>
              <a:rPr lang="en-US" sz="2000" dirty="0"/>
              <a:t> Infect Dis. 1989 Nov;8(11):943-50. </a:t>
            </a:r>
          </a:p>
          <a:p>
            <a:r>
              <a:rPr lang="en-US" sz="2000" dirty="0"/>
              <a:t>Reynolds PE, </a:t>
            </a:r>
            <a:r>
              <a:rPr lang="en-US" sz="2000" dirty="0" err="1"/>
              <a:t>Somner</a:t>
            </a:r>
            <a:r>
              <a:rPr lang="en-US" sz="2000" dirty="0"/>
              <a:t> EA: Comparison of the target sites and mechanisms of action of </a:t>
            </a:r>
            <a:r>
              <a:rPr lang="en-US" sz="2000" dirty="0" err="1"/>
              <a:t>glycopeptide</a:t>
            </a:r>
            <a:r>
              <a:rPr lang="en-US" sz="2000" dirty="0"/>
              <a:t> and </a:t>
            </a:r>
            <a:r>
              <a:rPr lang="en-US" sz="2000" dirty="0" err="1"/>
              <a:t>lipoglycodepsipeptide</a:t>
            </a:r>
            <a:r>
              <a:rPr lang="en-US" sz="2000" dirty="0"/>
              <a:t> antibiotics. Drugs </a:t>
            </a:r>
            <a:r>
              <a:rPr lang="en-US" sz="2000" dirty="0" err="1"/>
              <a:t>Exp</a:t>
            </a:r>
            <a:r>
              <a:rPr lang="en-US" sz="2000" dirty="0"/>
              <a:t> </a:t>
            </a:r>
            <a:r>
              <a:rPr lang="en-US" sz="2000" dirty="0" err="1"/>
              <a:t>Clin</a:t>
            </a:r>
            <a:r>
              <a:rPr lang="en-US" sz="2000" dirty="0"/>
              <a:t> Res. 1990;16(8):385-9. </a:t>
            </a:r>
          </a:p>
          <a:p>
            <a:r>
              <a:rPr lang="en-US" sz="2000" dirty="0" err="1"/>
              <a:t>Boger</a:t>
            </a:r>
            <a:r>
              <a:rPr lang="en-US" sz="2000" dirty="0"/>
              <a:t> DL: </a:t>
            </a:r>
            <a:r>
              <a:rPr lang="en-US" sz="2000" dirty="0" err="1"/>
              <a:t>Vancomycin</a:t>
            </a:r>
            <a:r>
              <a:rPr lang="en-US" sz="2000" dirty="0"/>
              <a:t>, </a:t>
            </a:r>
            <a:r>
              <a:rPr lang="en-US" sz="2000" dirty="0" err="1"/>
              <a:t>teicoplanin</a:t>
            </a:r>
            <a:r>
              <a:rPr lang="en-US" sz="2000" dirty="0"/>
              <a:t>, and </a:t>
            </a:r>
            <a:r>
              <a:rPr lang="en-US" sz="2000" dirty="0" err="1"/>
              <a:t>ramoplanin</a:t>
            </a:r>
            <a:r>
              <a:rPr lang="en-US" sz="2000" dirty="0"/>
              <a:t>: synthetic and mechanistic studies. Med Res Rev. 2001 Sep;21(5):356-81. </a:t>
            </a:r>
          </a:p>
          <a:p>
            <a:endParaRPr lang="en-US" sz="2000" dirty="0"/>
          </a:p>
          <a:p>
            <a:endParaRPr lang="en-US" sz="2000" dirty="0"/>
          </a:p>
        </p:txBody>
      </p:sp>
    </p:spTree>
    <p:extLst>
      <p:ext uri="{BB962C8B-B14F-4D97-AF65-F5344CB8AC3E}">
        <p14:creationId xmlns:p14="http://schemas.microsoft.com/office/powerpoint/2010/main" val="110826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1036</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TARGOCID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Tesamorelin AKA Egrifta</dc:title>
  <dc:creator>PC</dc:creator>
  <cp:lastModifiedBy>PC</cp:lastModifiedBy>
  <cp:revision>13</cp:revision>
  <dcterms:created xsi:type="dcterms:W3CDTF">2015-01-02T20:05:16Z</dcterms:created>
  <dcterms:modified xsi:type="dcterms:W3CDTF">2015-01-13T09:21:26Z</dcterms:modified>
</cp:coreProperties>
</file>