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6" r:id="rId8"/>
    <p:sldId id="263" r:id="rId9"/>
    <p:sldId id="264" r:id="rId10"/>
    <p:sldId id="265"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324EC9-2F19-4809-843B-B4D23F136EDE}">
          <p14:sldIdLst>
            <p14:sldId id="256"/>
            <p14:sldId id="257"/>
            <p14:sldId id="258"/>
            <p14:sldId id="260"/>
            <p14:sldId id="261"/>
            <p14:sldId id="262"/>
            <p14:sldId id="266"/>
            <p14:sldId id="263"/>
            <p14:sldId id="264"/>
            <p14:sldId id="265"/>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29"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lay.google.com/store/apps/details?id=your.ferring.injection_guide" TargetMode="External"/><Relationship Id="rId2" Type="http://schemas.openxmlformats.org/officeDocument/2006/relationships/hyperlink" Target="https://itunes.apple.com/us/app/fertility-injection-training/id49781392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erringfertility.com/downloads/bravellepi.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66693"/>
            <a:ext cx="3733800" cy="1146175"/>
          </a:xfrm>
        </p:spPr>
        <p:txBody>
          <a:bodyPr>
            <a:normAutofit/>
          </a:bodyPr>
          <a:lstStyle/>
          <a:p>
            <a:pPr algn="l"/>
            <a:r>
              <a:rPr lang="en-US" dirty="0" err="1"/>
              <a:t>Urofollitropin</a:t>
            </a:r>
            <a:endParaRPr lang="en-US" dirty="0"/>
          </a:p>
        </p:txBody>
      </p:sp>
      <p:sp>
        <p:nvSpPr>
          <p:cNvPr id="4" name="Rectangle 3"/>
          <p:cNvSpPr/>
          <p:nvPr/>
        </p:nvSpPr>
        <p:spPr>
          <a:xfrm>
            <a:off x="762000" y="3653135"/>
            <a:ext cx="3556000" cy="1200329"/>
          </a:xfrm>
          <a:prstGeom prst="rect">
            <a:avLst/>
          </a:prstGeom>
        </p:spPr>
        <p:txBody>
          <a:bodyPr wrap="square">
            <a:spAutoFit/>
          </a:bodyPr>
          <a:lstStyle/>
          <a:p>
            <a:r>
              <a:rPr lang="en-US" sz="2400" dirty="0" smtClean="0"/>
              <a:t>C</a:t>
            </a:r>
            <a:r>
              <a:rPr lang="en-US" sz="2400" baseline="-25000" dirty="0" smtClean="0"/>
              <a:t>42</a:t>
            </a:r>
            <a:r>
              <a:rPr lang="en-US" sz="2400" dirty="0" smtClean="0"/>
              <a:t>H</a:t>
            </a:r>
            <a:r>
              <a:rPr lang="en-US" sz="2400" baseline="-25000" dirty="0" smtClean="0"/>
              <a:t>65</a:t>
            </a:r>
            <a:r>
              <a:rPr lang="en-US" sz="2400" dirty="0" smtClean="0"/>
              <a:t>N</a:t>
            </a:r>
            <a:r>
              <a:rPr lang="en-US" sz="2400" baseline="-25000" dirty="0" smtClean="0"/>
              <a:t>11</a:t>
            </a:r>
            <a:r>
              <a:rPr lang="en-US" sz="2400" dirty="0" smtClean="0"/>
              <a:t>O</a:t>
            </a:r>
            <a:r>
              <a:rPr lang="en-US" sz="2400" baseline="-25000" dirty="0" smtClean="0"/>
              <a:t>12</a:t>
            </a:r>
            <a:r>
              <a:rPr lang="en-US" sz="2400" dirty="0" smtClean="0"/>
              <a:t>S</a:t>
            </a:r>
            <a:r>
              <a:rPr lang="en-US" sz="2400" baseline="-25000" dirty="0" smtClean="0"/>
              <a:t>2 </a:t>
            </a:r>
            <a:endParaRPr lang="en-US" sz="2400" dirty="0" smtClean="0"/>
          </a:p>
          <a:p>
            <a:endParaRPr lang="en-US" sz="2400" dirty="0"/>
          </a:p>
          <a:p>
            <a:r>
              <a:rPr lang="en-US" sz="2400" dirty="0" smtClean="0"/>
              <a:t>980.2 Da</a:t>
            </a:r>
            <a:endParaRPr lang="en-US" sz="2400" dirty="0"/>
          </a:p>
        </p:txBody>
      </p:sp>
      <p:sp>
        <p:nvSpPr>
          <p:cNvPr id="7" name="Rectangle 6"/>
          <p:cNvSpPr/>
          <p:nvPr/>
        </p:nvSpPr>
        <p:spPr>
          <a:xfrm>
            <a:off x="914400" y="609600"/>
            <a:ext cx="1467068" cy="461665"/>
          </a:xfrm>
          <a:prstGeom prst="rect">
            <a:avLst/>
          </a:prstGeom>
        </p:spPr>
        <p:txBody>
          <a:bodyPr wrap="none">
            <a:spAutoFit/>
          </a:bodyPr>
          <a:lstStyle/>
          <a:p>
            <a:r>
              <a:rPr lang="en-US" sz="2400" dirty="0"/>
              <a:t>DB00094  </a:t>
            </a:r>
          </a:p>
        </p:txBody>
      </p:sp>
    </p:spTree>
    <p:extLst>
      <p:ext uri="{BB962C8B-B14F-4D97-AF65-F5344CB8AC3E}">
        <p14:creationId xmlns:p14="http://schemas.microsoft.com/office/powerpoint/2010/main" val="62502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Sequence</a:t>
            </a:r>
            <a:endParaRPr lang="en-US" sz="3600" dirty="0"/>
          </a:p>
        </p:txBody>
      </p:sp>
      <p:sp>
        <p:nvSpPr>
          <p:cNvPr id="3" name="Content Placeholder 2"/>
          <p:cNvSpPr>
            <a:spLocks noGrp="1"/>
          </p:cNvSpPr>
          <p:nvPr>
            <p:ph idx="1"/>
          </p:nvPr>
        </p:nvSpPr>
        <p:spPr/>
        <p:txBody>
          <a:bodyPr>
            <a:normAutofit/>
          </a:bodyPr>
          <a:lstStyle/>
          <a:p>
            <a:r>
              <a:rPr lang="en-US" sz="2400" dirty="0"/>
              <a:t>&gt;Alpha chain APDVQDCPECTLQENPFFSQPGAPILQCMGCCFSRAYPTPLRSKKTMLVQKNVTSESTCC </a:t>
            </a:r>
            <a:r>
              <a:rPr lang="en-US" sz="2400" dirty="0" smtClean="0"/>
              <a:t>VAKSYNRVTVMGGFKVENHTACHCSTCYYHKS</a:t>
            </a:r>
          </a:p>
          <a:p>
            <a:r>
              <a:rPr lang="en-US" sz="2400" dirty="0"/>
              <a:t>&gt;Beta chain NSCELTNITIAIEKEECRFCISINTTWCAGYCYTRDLVYKDPARPKIQKTCTFKELVYET VRVPGCAHHADSLYTYPVATQCHCGKCDSDSTDCTVRGLGPSYCSFGEMKE</a:t>
            </a:r>
            <a:endParaRPr lang="en-US" sz="2400" b="1" dirty="0" smtClean="0"/>
          </a:p>
        </p:txBody>
      </p:sp>
    </p:spTree>
    <p:extLst>
      <p:ext uri="{BB962C8B-B14F-4D97-AF65-F5344CB8AC3E}">
        <p14:creationId xmlns:p14="http://schemas.microsoft.com/office/powerpoint/2010/main" val="1754358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720840"/>
            <a:ext cx="6477000" cy="2308324"/>
          </a:xfrm>
          <a:prstGeom prst="rect">
            <a:avLst/>
          </a:prstGeom>
        </p:spPr>
        <p:txBody>
          <a:bodyPr wrap="square">
            <a:spAutoFit/>
          </a:bodyPr>
          <a:lstStyle/>
          <a:p>
            <a:r>
              <a:rPr lang="en-US" sz="2400" dirty="0"/>
              <a:t>http://www.ncbi.nlm.nih.gov/pubmed/16895630  http://www.ncbi.nlm.nih.gov/pubmed/15898821 http://www.ncbi.nlm.nih.gov/pubmed/12899646 http://www.ncbi.nlm.nih.gov/pubmed/10783345 http://www.ncbi.nlm.nih.gov/pubmed/9731830 http://www.ncbi.nlm.nih.gov/pubmed/9186269</a:t>
            </a:r>
          </a:p>
        </p:txBody>
      </p:sp>
      <p:sp>
        <p:nvSpPr>
          <p:cNvPr id="5" name="TextBox 4"/>
          <p:cNvSpPr txBox="1"/>
          <p:nvPr/>
        </p:nvSpPr>
        <p:spPr>
          <a:xfrm>
            <a:off x="685800" y="762000"/>
            <a:ext cx="1902509" cy="523220"/>
          </a:xfrm>
          <a:prstGeom prst="rect">
            <a:avLst/>
          </a:prstGeom>
          <a:noFill/>
        </p:spPr>
        <p:txBody>
          <a:bodyPr wrap="none" rtlCol="0">
            <a:spAutoFit/>
          </a:bodyPr>
          <a:lstStyle/>
          <a:p>
            <a:r>
              <a:rPr lang="en-US" sz="2800" b="1" dirty="0" smtClean="0"/>
              <a:t>References </a:t>
            </a:r>
            <a:endParaRPr lang="en-US" sz="2800" b="1" dirty="0"/>
          </a:p>
        </p:txBody>
      </p:sp>
      <p:sp>
        <p:nvSpPr>
          <p:cNvPr id="8" name="Rectangle 7"/>
          <p:cNvSpPr/>
          <p:nvPr/>
        </p:nvSpPr>
        <p:spPr>
          <a:xfrm>
            <a:off x="412148" y="4305925"/>
            <a:ext cx="4846391" cy="400110"/>
          </a:xfrm>
          <a:prstGeom prst="rect">
            <a:avLst/>
          </a:prstGeom>
        </p:spPr>
        <p:txBody>
          <a:bodyPr wrap="none">
            <a:spAutoFit/>
          </a:bodyPr>
          <a:lstStyle/>
          <a:p>
            <a:r>
              <a:rPr lang="en-US" sz="2000" dirty="0" smtClean="0"/>
              <a:t>US Patent # 5767067 Expiration: </a:t>
            </a:r>
            <a:r>
              <a:rPr lang="en-US" sz="2000" dirty="0"/>
              <a:t>2015-06-16</a:t>
            </a:r>
            <a:r>
              <a:rPr lang="en-US" sz="2000" dirty="0" smtClean="0"/>
              <a:t> </a:t>
            </a:r>
            <a:endParaRPr lang="en-US" sz="2000" dirty="0"/>
          </a:p>
        </p:txBody>
      </p:sp>
    </p:spTree>
    <p:extLst>
      <p:ext uri="{BB962C8B-B14F-4D97-AF65-F5344CB8AC3E}">
        <p14:creationId xmlns:p14="http://schemas.microsoft.com/office/powerpoint/2010/main" val="128066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t>DESCRIPTION</a:t>
            </a:r>
            <a:endParaRPr lang="en-US" sz="2000" dirty="0"/>
          </a:p>
        </p:txBody>
      </p:sp>
      <p:sp>
        <p:nvSpPr>
          <p:cNvPr id="3" name="Content Placeholder 2"/>
          <p:cNvSpPr>
            <a:spLocks noGrp="1"/>
          </p:cNvSpPr>
          <p:nvPr>
            <p:ph idx="1"/>
          </p:nvPr>
        </p:nvSpPr>
        <p:spPr>
          <a:xfrm>
            <a:off x="457200" y="1600200"/>
            <a:ext cx="8382000" cy="5029200"/>
          </a:xfrm>
        </p:spPr>
        <p:txBody>
          <a:bodyPr>
            <a:normAutofit/>
          </a:bodyPr>
          <a:lstStyle/>
          <a:p>
            <a:pPr marL="0" indent="0">
              <a:buNone/>
            </a:pPr>
            <a:r>
              <a:rPr lang="en-US" sz="2000" dirty="0"/>
              <a:t>This medication is used to treat certain fertility problems in women. It provides the hormone (FSH) that helps cause the ovaries to produce eggs. This medication is usually used in combination with another hormone (</a:t>
            </a:r>
            <a:r>
              <a:rPr lang="en-US" sz="2000" dirty="0" err="1"/>
              <a:t>hCG</a:t>
            </a:r>
            <a:r>
              <a:rPr lang="en-US" sz="2000" dirty="0"/>
              <a:t>) for the growth and release of a mature egg (ovulation).This medication is not recommended for women whose ovaries no longer make eggs properly (primary ovarian failure</a:t>
            </a:r>
            <a:r>
              <a:rPr lang="en-US" sz="2000" dirty="0" smtClean="0"/>
              <a:t>).</a:t>
            </a:r>
          </a:p>
          <a:p>
            <a:pPr marL="0" indent="0">
              <a:buNone/>
            </a:pPr>
            <a:endParaRPr lang="en-US" sz="2000" dirty="0"/>
          </a:p>
          <a:p>
            <a:pPr marL="0" indent="0">
              <a:buNone/>
            </a:pPr>
            <a:r>
              <a:rPr lang="en-US" sz="2000" dirty="0"/>
              <a:t>T</a:t>
            </a:r>
            <a:r>
              <a:rPr lang="en-US" sz="2000" dirty="0" smtClean="0"/>
              <a:t>reating </a:t>
            </a:r>
            <a:r>
              <a:rPr lang="en-US" sz="2000" dirty="0"/>
              <a:t>infertility in certain patients. It may also be used for other conditions as determined by your doctor.</a:t>
            </a:r>
          </a:p>
          <a:p>
            <a:pPr marL="0" indent="0">
              <a:buNone/>
            </a:pPr>
            <a:endParaRPr lang="en-US" sz="2000" dirty="0" smtClean="0"/>
          </a:p>
          <a:p>
            <a:pPr marL="0" indent="0">
              <a:buNone/>
            </a:pPr>
            <a:r>
              <a:rPr lang="en-US" sz="2000" dirty="0" err="1" smtClean="0"/>
              <a:t>Follitropin</a:t>
            </a:r>
            <a:r>
              <a:rPr lang="en-US" sz="2000" dirty="0" smtClean="0"/>
              <a:t> </a:t>
            </a:r>
            <a:r>
              <a:rPr lang="en-US" sz="2000" dirty="0" err="1"/>
              <a:t>alfa</a:t>
            </a:r>
            <a:r>
              <a:rPr lang="en-US" sz="2000" dirty="0"/>
              <a:t> powder is a human follicle-stimulating hormone. It is used to treat infertility in women by stimulating the ovaries to produce </a:t>
            </a:r>
            <a:r>
              <a:rPr lang="en-US" sz="2000" dirty="0" err="1"/>
              <a:t>eggs.It</a:t>
            </a:r>
            <a:r>
              <a:rPr lang="en-US" sz="2000" dirty="0"/>
              <a:t> is used to treat male infertility by increasing sperm count. </a:t>
            </a:r>
            <a:r>
              <a:rPr lang="en-US" sz="2000" dirty="0" err="1"/>
              <a:t>Follitropin</a:t>
            </a:r>
            <a:r>
              <a:rPr lang="en-US" sz="2000" dirty="0"/>
              <a:t> </a:t>
            </a:r>
            <a:r>
              <a:rPr lang="en-US" sz="2000" dirty="0" err="1"/>
              <a:t>alfa</a:t>
            </a:r>
            <a:r>
              <a:rPr lang="en-US" sz="2000" dirty="0"/>
              <a:t> powder is usually given with other medicines.</a:t>
            </a:r>
          </a:p>
          <a:p>
            <a:pPr marL="0" indent="0">
              <a:buNone/>
            </a:pPr>
            <a:endParaRPr lang="en-US" sz="2000" dirty="0"/>
          </a:p>
        </p:txBody>
      </p:sp>
    </p:spTree>
    <p:extLst>
      <p:ext uri="{BB962C8B-B14F-4D97-AF65-F5344CB8AC3E}">
        <p14:creationId xmlns:p14="http://schemas.microsoft.com/office/powerpoint/2010/main" val="153313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05800" cy="4648200"/>
          </a:xfrm>
        </p:spPr>
        <p:txBody>
          <a:bodyPr>
            <a:noAutofit/>
          </a:bodyPr>
          <a:lstStyle/>
          <a:p>
            <a:pPr marL="0" indent="0">
              <a:buNone/>
            </a:pPr>
            <a:r>
              <a:rPr lang="en-US" sz="2000" dirty="0" smtClean="0"/>
              <a:t>ADVERSE REACTION</a:t>
            </a:r>
          </a:p>
          <a:p>
            <a:pPr marL="0" indent="0">
              <a:buNone/>
            </a:pPr>
            <a:endParaRPr lang="en-US" sz="2000" dirty="0" smtClean="0"/>
          </a:p>
          <a:p>
            <a:pPr marL="0" indent="0">
              <a:buNone/>
            </a:pPr>
            <a:r>
              <a:rPr lang="en-US" sz="2000" dirty="0" smtClean="0"/>
              <a:t>Do </a:t>
            </a:r>
            <a:r>
              <a:rPr lang="en-US" sz="2000" dirty="0"/>
              <a:t>not share this medication with others</a:t>
            </a:r>
            <a:r>
              <a:rPr lang="en-US" sz="2000" dirty="0" smtClean="0"/>
              <a:t>. Laboratory </a:t>
            </a:r>
            <a:r>
              <a:rPr lang="en-US" sz="2000" dirty="0"/>
              <a:t>and/or medical tests (e.g., blood hormone tests such as estradiol level, liver tests, ultrasound) should be performed regularly to monitor your progress or check for side effects. Consult your doctor for more </a:t>
            </a:r>
            <a:r>
              <a:rPr lang="en-US" sz="2000" dirty="0" err="1"/>
              <a:t>details.It</a:t>
            </a:r>
            <a:r>
              <a:rPr lang="en-US" sz="2000" dirty="0"/>
              <a:t> is important to keep all regular medical and laboratory appointments so your doctor can closely monitor your response to help reduce the risk of serious side effects and determine the timing of your </a:t>
            </a:r>
            <a:r>
              <a:rPr lang="en-US" sz="2000" dirty="0" err="1"/>
              <a:t>hCG</a:t>
            </a:r>
            <a:r>
              <a:rPr lang="en-US" sz="2000" dirty="0"/>
              <a:t> dose</a:t>
            </a:r>
            <a:r>
              <a:rPr lang="en-US" sz="2000" dirty="0" smtClean="0"/>
              <a:t>.</a:t>
            </a:r>
          </a:p>
          <a:p>
            <a:pPr marL="0" indent="0">
              <a:buNone/>
            </a:pPr>
            <a:endParaRPr lang="en-US" sz="2000" dirty="0" smtClean="0"/>
          </a:p>
          <a:p>
            <a:pPr marL="0" indent="0">
              <a:buNone/>
            </a:pPr>
            <a:r>
              <a:rPr lang="en-US" sz="2000" dirty="0" smtClean="0"/>
              <a:t>Headache</a:t>
            </a:r>
            <a:r>
              <a:rPr lang="en-US" sz="2000" dirty="0"/>
              <a:t>, nausea, vomiting, mild stomach/abdominal pain, bloating, redness/pain at the injection site, or breast tenderness/pain may occur. If any of these effects persist or worsen, tell your doctor or pharmacist </a:t>
            </a:r>
            <a:r>
              <a:rPr lang="en-US" sz="2000" dirty="0" smtClean="0"/>
              <a:t>promptly. Remember </a:t>
            </a:r>
            <a:r>
              <a:rPr lang="en-US" sz="2000" dirty="0"/>
              <a:t>that your doctor has prescribed this medication because he or she has judged that the benefit to you is greater than the risk of side effects. Many people using this medication do not have serious side effects.</a:t>
            </a:r>
          </a:p>
        </p:txBody>
      </p:sp>
    </p:spTree>
    <p:extLst>
      <p:ext uri="{BB962C8B-B14F-4D97-AF65-F5344CB8AC3E}">
        <p14:creationId xmlns:p14="http://schemas.microsoft.com/office/powerpoint/2010/main" val="840182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705600"/>
          </a:xfrm>
        </p:spPr>
        <p:txBody>
          <a:bodyPr>
            <a:noAutofit/>
          </a:bodyPr>
          <a:lstStyle/>
          <a:p>
            <a:pPr marL="0" indent="0">
              <a:buNone/>
            </a:pPr>
            <a:r>
              <a:rPr lang="en-US" sz="2400" dirty="0" smtClean="0"/>
              <a:t>CONTRAINDICATIONS</a:t>
            </a:r>
          </a:p>
          <a:p>
            <a:r>
              <a:rPr lang="en-US" sz="2400" dirty="0" smtClean="0"/>
              <a:t>you </a:t>
            </a:r>
            <a:r>
              <a:rPr lang="en-US" sz="2400" dirty="0"/>
              <a:t>are allergic to any ingredient in </a:t>
            </a:r>
            <a:r>
              <a:rPr lang="en-US" sz="2400" dirty="0" err="1"/>
              <a:t>follitropin</a:t>
            </a:r>
            <a:r>
              <a:rPr lang="en-US" sz="2400" dirty="0"/>
              <a:t> </a:t>
            </a:r>
            <a:r>
              <a:rPr lang="en-US" sz="2400" dirty="0" err="1"/>
              <a:t>alfa</a:t>
            </a:r>
            <a:r>
              <a:rPr lang="en-US" sz="2400" dirty="0"/>
              <a:t> powder</a:t>
            </a:r>
          </a:p>
          <a:p>
            <a:r>
              <a:rPr lang="en-US" sz="2400" dirty="0"/>
              <a:t>you are allergic to sucrose, sodium phosphate, or benzyl alcohol</a:t>
            </a:r>
          </a:p>
          <a:p>
            <a:r>
              <a:rPr lang="en-US" sz="2400" dirty="0"/>
              <a:t>you have uncontrolled thyroid or adrenal problems</a:t>
            </a:r>
          </a:p>
          <a:p>
            <a:r>
              <a:rPr lang="en-US" sz="2400" dirty="0"/>
              <a:t>you have pituitary tumor or other brain lesion or tumor</a:t>
            </a:r>
          </a:p>
          <a:p>
            <a:r>
              <a:rPr lang="en-US" sz="2400" dirty="0"/>
              <a:t>you have hormone-sensitive tumors</a:t>
            </a:r>
          </a:p>
          <a:p>
            <a:r>
              <a:rPr lang="en-US" sz="2400" dirty="0"/>
              <a:t>you have primary ovarian failure (</a:t>
            </a:r>
            <a:r>
              <a:rPr lang="en-US" sz="2400" dirty="0" err="1"/>
              <a:t>eg</a:t>
            </a:r>
            <a:r>
              <a:rPr lang="en-US" sz="2400" dirty="0"/>
              <a:t>, your ovaries do not make eggs)</a:t>
            </a:r>
          </a:p>
          <a:p>
            <a:r>
              <a:rPr lang="en-US" sz="2400" dirty="0"/>
              <a:t>you are pregnant or think you may be pregnant</a:t>
            </a:r>
          </a:p>
          <a:p>
            <a:r>
              <a:rPr lang="en-US" sz="2400" dirty="0"/>
              <a:t>you have cancer in your female organs (</a:t>
            </a:r>
            <a:r>
              <a:rPr lang="en-US" sz="2400" dirty="0" err="1"/>
              <a:t>eg</a:t>
            </a:r>
            <a:r>
              <a:rPr lang="en-US" sz="2400" dirty="0"/>
              <a:t>, ovaries, breast, uterus)</a:t>
            </a:r>
          </a:p>
          <a:p>
            <a:r>
              <a:rPr lang="en-US" sz="2400" dirty="0"/>
              <a:t>you have heavy or irregular bleeding from your uterus or vagina</a:t>
            </a:r>
          </a:p>
          <a:p>
            <a:r>
              <a:rPr lang="en-US" sz="2400" dirty="0"/>
              <a:t>you have ovarian cysts or enlargement, not due to polycystic ovary syndrome (PCOS)</a:t>
            </a:r>
          </a:p>
          <a:p>
            <a:endParaRPr lang="en-US" sz="2400" dirty="0"/>
          </a:p>
        </p:txBody>
      </p:sp>
    </p:spTree>
    <p:extLst>
      <p:ext uri="{BB962C8B-B14F-4D97-AF65-F5344CB8AC3E}">
        <p14:creationId xmlns:p14="http://schemas.microsoft.com/office/powerpoint/2010/main" val="193328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Dosage (Females)</a:t>
            </a:r>
            <a:endParaRPr lang="en-US" sz="3200" dirty="0"/>
          </a:p>
        </p:txBody>
      </p:sp>
      <p:sp>
        <p:nvSpPr>
          <p:cNvPr id="3" name="Content Placeholder 2"/>
          <p:cNvSpPr>
            <a:spLocks noGrp="1"/>
          </p:cNvSpPr>
          <p:nvPr>
            <p:ph idx="1"/>
          </p:nvPr>
        </p:nvSpPr>
        <p:spPr/>
        <p:txBody>
          <a:bodyPr>
            <a:normAutofit/>
          </a:bodyPr>
          <a:lstStyle/>
          <a:p>
            <a:pPr marL="0" indent="0">
              <a:buNone/>
            </a:pPr>
            <a:r>
              <a:rPr lang="en-US" sz="2400" dirty="0" smtClean="0"/>
              <a:t>For </a:t>
            </a:r>
            <a:r>
              <a:rPr lang="en-US" sz="2400" dirty="0" smtClean="0"/>
              <a:t>ovulation</a:t>
            </a:r>
          </a:p>
          <a:p>
            <a:pPr marL="0" indent="0">
              <a:buNone/>
            </a:pPr>
            <a:r>
              <a:rPr lang="en-US" sz="2400" dirty="0" smtClean="0"/>
              <a:t>Initial </a:t>
            </a:r>
            <a:r>
              <a:rPr lang="en-US" sz="2400" dirty="0"/>
              <a:t>dose: 75 international units subcutaneously (SC) daily for 14 days</a:t>
            </a:r>
            <a:br>
              <a:rPr lang="en-US" sz="2400" dirty="0"/>
            </a:br>
            <a:r>
              <a:rPr lang="en-US" sz="2400" dirty="0"/>
              <a:t>Maximum dose: 300 international units daily</a:t>
            </a:r>
            <a:br>
              <a:rPr lang="en-US" sz="2400" dirty="0"/>
            </a:br>
            <a:r>
              <a:rPr lang="en-US" sz="2400" dirty="0" err="1"/>
              <a:t>Follitropin</a:t>
            </a:r>
            <a:r>
              <a:rPr lang="en-US" sz="2400" dirty="0"/>
              <a:t> beta:</a:t>
            </a:r>
            <a:br>
              <a:rPr lang="en-US" sz="2400" dirty="0"/>
            </a:br>
            <a:r>
              <a:rPr lang="en-US" sz="2400" dirty="0"/>
              <a:t>Initial dose: 50 international units SC daily for 7 days</a:t>
            </a:r>
            <a:br>
              <a:rPr lang="en-US" sz="2400" dirty="0"/>
            </a:br>
            <a:r>
              <a:rPr lang="en-US" sz="2400" dirty="0"/>
              <a:t>Maximum dose: 250 international units daily</a:t>
            </a:r>
            <a:br>
              <a:rPr lang="en-US" sz="2400" dirty="0"/>
            </a:br>
            <a:r>
              <a:rPr lang="en-US" sz="2400" dirty="0"/>
              <a:t>Duration of therapy: Until an adequate ovarian response is achieved</a:t>
            </a:r>
          </a:p>
        </p:txBody>
      </p:sp>
    </p:spTree>
    <p:extLst>
      <p:ext uri="{BB962C8B-B14F-4D97-AF65-F5344CB8AC3E}">
        <p14:creationId xmlns:p14="http://schemas.microsoft.com/office/powerpoint/2010/main" val="154994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Dosage (males)</a:t>
            </a:r>
            <a:endParaRPr lang="en-US" sz="2800" dirty="0"/>
          </a:p>
        </p:txBody>
      </p:sp>
      <p:sp>
        <p:nvSpPr>
          <p:cNvPr id="3" name="Content Placeholder 2"/>
          <p:cNvSpPr>
            <a:spLocks noGrp="1"/>
          </p:cNvSpPr>
          <p:nvPr>
            <p:ph idx="1"/>
          </p:nvPr>
        </p:nvSpPr>
        <p:spPr/>
        <p:txBody>
          <a:bodyPr>
            <a:noAutofit/>
          </a:bodyPr>
          <a:lstStyle/>
          <a:p>
            <a:pPr marL="0" indent="0">
              <a:buNone/>
            </a:pPr>
            <a:r>
              <a:rPr lang="en-US" sz="2400" b="1" dirty="0" err="1"/>
              <a:t>Anovulatory</a:t>
            </a:r>
            <a:r>
              <a:rPr lang="en-US" sz="2400" b="1" dirty="0"/>
              <a:t> Infertility</a:t>
            </a:r>
            <a:r>
              <a:rPr lang="en-US" sz="2400" dirty="0"/>
              <a:t>:</a:t>
            </a:r>
            <a:br>
              <a:rPr lang="en-US" sz="2400" dirty="0"/>
            </a:br>
            <a:r>
              <a:rPr lang="en-US" sz="2400" b="1" dirty="0" err="1"/>
              <a:t>Follitropin</a:t>
            </a:r>
            <a:r>
              <a:rPr lang="en-US" sz="2400" b="1" dirty="0"/>
              <a:t> alpha</a:t>
            </a:r>
            <a:r>
              <a:rPr lang="en-US" sz="2400" dirty="0"/>
              <a:t>:</a:t>
            </a:r>
            <a:br>
              <a:rPr lang="en-US" sz="2400" dirty="0"/>
            </a:br>
            <a:r>
              <a:rPr lang="en-US" sz="2400" dirty="0"/>
              <a:t>Initial dose: 75 international units subcutaneously (SC) daily for 14 days</a:t>
            </a:r>
            <a:br>
              <a:rPr lang="en-US" sz="2400" dirty="0"/>
            </a:br>
            <a:r>
              <a:rPr lang="en-US" sz="2400" dirty="0"/>
              <a:t>Maximum dose: 300 international units daily</a:t>
            </a:r>
            <a:br>
              <a:rPr lang="en-US" sz="2400" dirty="0"/>
            </a:br>
            <a:r>
              <a:rPr lang="en-US" sz="2400" dirty="0" err="1"/>
              <a:t>Follitropin</a:t>
            </a:r>
            <a:r>
              <a:rPr lang="en-US" sz="2400" dirty="0"/>
              <a:t> beta:</a:t>
            </a:r>
            <a:br>
              <a:rPr lang="en-US" sz="2400" dirty="0"/>
            </a:br>
            <a:r>
              <a:rPr lang="en-US" sz="2400" dirty="0"/>
              <a:t>Initial dose: 50 international units SC daily for 7 days</a:t>
            </a:r>
            <a:br>
              <a:rPr lang="en-US" sz="2400" dirty="0"/>
            </a:br>
            <a:r>
              <a:rPr lang="en-US" sz="2400" dirty="0"/>
              <a:t>Maximum dose: 250 international units daily</a:t>
            </a:r>
            <a:br>
              <a:rPr lang="en-US" sz="2400" dirty="0"/>
            </a:br>
            <a:r>
              <a:rPr lang="en-US" sz="2400" dirty="0"/>
              <a:t>Duration of therapy: Until an adequate ovarian response is achieved</a:t>
            </a:r>
          </a:p>
        </p:txBody>
      </p:sp>
    </p:spTree>
    <p:extLst>
      <p:ext uri="{BB962C8B-B14F-4D97-AF65-F5344CB8AC3E}">
        <p14:creationId xmlns:p14="http://schemas.microsoft.com/office/powerpoint/2010/main" val="1853393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7924800" cy="1600200"/>
          </a:xfrm>
        </p:spPr>
        <p:txBody>
          <a:bodyPr/>
          <a:lstStyle/>
          <a:p>
            <a:r>
              <a:rPr lang="en-US" dirty="0"/>
              <a:t>Circulation half life of 3-4 </a:t>
            </a:r>
            <a:r>
              <a:rPr lang="en-US" dirty="0" smtClean="0"/>
              <a:t>hours</a:t>
            </a:r>
          </a:p>
          <a:p>
            <a:r>
              <a:rPr lang="en-US" dirty="0" smtClean="0"/>
              <a:t>Elimination </a:t>
            </a:r>
            <a:r>
              <a:rPr lang="en-US" dirty="0"/>
              <a:t>half life of 35-40 hours</a:t>
            </a:r>
          </a:p>
        </p:txBody>
      </p:sp>
    </p:spTree>
    <p:extLst>
      <p:ext uri="{BB962C8B-B14F-4D97-AF65-F5344CB8AC3E}">
        <p14:creationId xmlns:p14="http://schemas.microsoft.com/office/powerpoint/2010/main" val="2984400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Apps for smartphones</a:t>
            </a:r>
            <a:endParaRPr lang="en-US" dirty="0"/>
          </a:p>
        </p:txBody>
      </p:sp>
      <p:sp>
        <p:nvSpPr>
          <p:cNvPr id="3" name="Content Placeholder 2"/>
          <p:cNvSpPr>
            <a:spLocks noGrp="1"/>
          </p:cNvSpPr>
          <p:nvPr>
            <p:ph idx="1"/>
          </p:nvPr>
        </p:nvSpPr>
        <p:spPr/>
        <p:txBody>
          <a:bodyPr/>
          <a:lstStyle/>
          <a:p>
            <a:r>
              <a:rPr lang="en-US" dirty="0" smtClean="0">
                <a:hlinkClick r:id="rId2"/>
              </a:rPr>
              <a:t>FOR IOS https</a:t>
            </a:r>
            <a:r>
              <a:rPr lang="en-US" dirty="0">
                <a:hlinkClick r:id="rId2"/>
              </a:rPr>
              <a:t>://</a:t>
            </a:r>
            <a:r>
              <a:rPr lang="en-US" dirty="0" smtClean="0">
                <a:hlinkClick r:id="rId2"/>
              </a:rPr>
              <a:t>itunes.apple.com/us/app/fertility-injection-training/id497813928</a:t>
            </a:r>
            <a:endParaRPr lang="en-US" dirty="0" smtClean="0"/>
          </a:p>
          <a:p>
            <a:pPr marL="0" indent="0">
              <a:buNone/>
            </a:pPr>
            <a:endParaRPr lang="en-US" dirty="0" smtClean="0"/>
          </a:p>
          <a:p>
            <a:r>
              <a:rPr lang="en-US" dirty="0" smtClean="0">
                <a:hlinkClick r:id="rId3"/>
              </a:rPr>
              <a:t>FOR ANDROID https</a:t>
            </a:r>
            <a:r>
              <a:rPr lang="en-US" dirty="0">
                <a:hlinkClick r:id="rId3"/>
              </a:rPr>
              <a:t>://</a:t>
            </a:r>
            <a:r>
              <a:rPr lang="en-US" dirty="0" smtClean="0">
                <a:hlinkClick r:id="rId3"/>
              </a:rPr>
              <a:t>play.google.com/store/apps/details?id=your.ferring.injection_guide</a:t>
            </a:r>
            <a:endParaRPr lang="en-US" dirty="0" smtClean="0"/>
          </a:p>
          <a:p>
            <a:endParaRPr lang="en-US" dirty="0"/>
          </a:p>
        </p:txBody>
      </p:sp>
    </p:spTree>
    <p:extLst>
      <p:ext uri="{BB962C8B-B14F-4D97-AF65-F5344CB8AC3E}">
        <p14:creationId xmlns:p14="http://schemas.microsoft.com/office/powerpoint/2010/main" val="2858139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Contraindications (</a:t>
            </a:r>
            <a:r>
              <a:rPr lang="en-US" dirty="0" err="1" smtClean="0"/>
              <a:t>Bravelle</a:t>
            </a:r>
            <a:r>
              <a:rPr lang="en-US" dirty="0"/>
              <a:t>) </a:t>
            </a:r>
            <a:r>
              <a:rPr lang="en-US" sz="1300" dirty="0">
                <a:hlinkClick r:id="rId2"/>
              </a:rPr>
              <a:t>https://</a:t>
            </a:r>
            <a:r>
              <a:rPr lang="en-US" sz="1300" dirty="0" smtClean="0">
                <a:hlinkClick r:id="rId2"/>
              </a:rPr>
              <a:t>www.ferringfertility.com/downloads/bravellepi.pdf</a:t>
            </a:r>
            <a:r>
              <a:rPr lang="en-US" dirty="0" smtClean="0"/>
              <a:t/>
            </a:r>
            <a:br>
              <a:rPr lang="en-US" dirty="0" smtClean="0"/>
            </a:br>
            <a:endParaRPr lang="en-US" dirty="0"/>
          </a:p>
        </p:txBody>
      </p:sp>
      <p:sp>
        <p:nvSpPr>
          <p:cNvPr id="3" name="Content Placeholder 2"/>
          <p:cNvSpPr>
            <a:spLocks noGrp="1"/>
          </p:cNvSpPr>
          <p:nvPr>
            <p:ph idx="1"/>
          </p:nvPr>
        </p:nvSpPr>
        <p:spPr>
          <a:xfrm>
            <a:off x="457200" y="2209800"/>
            <a:ext cx="8229600" cy="4525963"/>
          </a:xfrm>
        </p:spPr>
        <p:txBody>
          <a:bodyPr>
            <a:noAutofit/>
          </a:bodyPr>
          <a:lstStyle/>
          <a:p>
            <a:r>
              <a:rPr lang="en-US" sz="2000" dirty="0" smtClean="0"/>
              <a:t>BRAVELLE is </a:t>
            </a:r>
            <a:r>
              <a:rPr lang="en-US" sz="2000" dirty="0"/>
              <a:t>contraindicated </a:t>
            </a:r>
            <a:r>
              <a:rPr lang="en-US" sz="2000" dirty="0" smtClean="0"/>
              <a:t>in women </a:t>
            </a:r>
            <a:r>
              <a:rPr lang="en-US" sz="2000" dirty="0"/>
              <a:t>who exhibit: </a:t>
            </a:r>
          </a:p>
          <a:p>
            <a:r>
              <a:rPr lang="en-US" sz="2000" dirty="0" smtClean="0"/>
              <a:t>Prior </a:t>
            </a:r>
            <a:r>
              <a:rPr lang="en-US" sz="2000" dirty="0"/>
              <a:t>hypersensitivity to </a:t>
            </a:r>
            <a:r>
              <a:rPr lang="en-US" sz="2000" dirty="0" smtClean="0"/>
              <a:t>BRAVELLE  </a:t>
            </a:r>
            <a:r>
              <a:rPr lang="en-US" sz="2000" dirty="0" err="1"/>
              <a:t>urofollitropins</a:t>
            </a:r>
            <a:r>
              <a:rPr lang="en-US" sz="2000" dirty="0"/>
              <a:t> </a:t>
            </a:r>
          </a:p>
          <a:p>
            <a:r>
              <a:rPr lang="en-US" sz="2000" dirty="0" smtClean="0"/>
              <a:t>High </a:t>
            </a:r>
            <a:r>
              <a:rPr lang="en-US" sz="2000" dirty="0"/>
              <a:t>levels of FSH indicating </a:t>
            </a:r>
            <a:r>
              <a:rPr lang="en-US" sz="2000" dirty="0" smtClean="0"/>
              <a:t>primary </a:t>
            </a:r>
            <a:r>
              <a:rPr lang="en-US" sz="2000" dirty="0"/>
              <a:t>ovarian </a:t>
            </a:r>
            <a:r>
              <a:rPr lang="en-US" sz="2000" dirty="0" smtClean="0"/>
              <a:t>failure•</a:t>
            </a:r>
          </a:p>
          <a:p>
            <a:r>
              <a:rPr lang="en-US" sz="2000" dirty="0" smtClean="0"/>
              <a:t>Pregnancy </a:t>
            </a:r>
            <a:endParaRPr lang="en-US" sz="2000" dirty="0"/>
          </a:p>
          <a:p>
            <a:r>
              <a:rPr lang="en-US" sz="2000" dirty="0"/>
              <a:t>Presence of uncontrolled non-gonadal </a:t>
            </a:r>
            <a:r>
              <a:rPr lang="en-US" sz="2000" dirty="0" err="1"/>
              <a:t>endocrinopathies</a:t>
            </a:r>
            <a:r>
              <a:rPr lang="en-US" sz="2000" dirty="0"/>
              <a:t> </a:t>
            </a:r>
          </a:p>
          <a:p>
            <a:r>
              <a:rPr lang="en-US" sz="2000" dirty="0"/>
              <a:t>Sex hormone dependent tumors </a:t>
            </a:r>
            <a:r>
              <a:rPr lang="en-US" sz="2000" dirty="0" smtClean="0"/>
              <a:t>of </a:t>
            </a:r>
            <a:r>
              <a:rPr lang="en-US" sz="2000" dirty="0"/>
              <a:t>the reproductive tract and </a:t>
            </a:r>
            <a:r>
              <a:rPr lang="en-US" sz="2000" dirty="0" smtClean="0"/>
              <a:t>accessory </a:t>
            </a:r>
            <a:r>
              <a:rPr lang="en-US" sz="2000" dirty="0"/>
              <a:t>organ </a:t>
            </a:r>
          </a:p>
          <a:p>
            <a:r>
              <a:rPr lang="en-US" sz="2000" dirty="0" smtClean="0"/>
              <a:t>Tumors </a:t>
            </a:r>
            <a:r>
              <a:rPr lang="en-US" sz="2000" dirty="0"/>
              <a:t>of pituitary </a:t>
            </a:r>
            <a:r>
              <a:rPr lang="en-US" sz="2000" dirty="0" smtClean="0"/>
              <a:t>gland </a:t>
            </a:r>
            <a:r>
              <a:rPr lang="en-US" sz="2000" dirty="0"/>
              <a:t>or hypothalamus </a:t>
            </a:r>
          </a:p>
          <a:p>
            <a:r>
              <a:rPr lang="en-US" sz="2000" dirty="0"/>
              <a:t>Abnormal uterine bleeding of undetermined </a:t>
            </a:r>
            <a:r>
              <a:rPr lang="en-US" sz="2000" dirty="0" smtClean="0"/>
              <a:t>origin</a:t>
            </a:r>
            <a:endParaRPr lang="en-US" sz="2000" dirty="0"/>
          </a:p>
          <a:p>
            <a:r>
              <a:rPr lang="en-US" sz="2000" dirty="0"/>
              <a:t>Ovarian cysts or enlargement of undetermined origin, not due to </a:t>
            </a:r>
            <a:r>
              <a:rPr lang="en-US" sz="2000" dirty="0" smtClean="0"/>
              <a:t>polycystic </a:t>
            </a:r>
            <a:r>
              <a:rPr lang="en-US" sz="2000" dirty="0"/>
              <a:t>ovary syndrome </a:t>
            </a:r>
          </a:p>
          <a:p>
            <a:endParaRPr lang="en-US" sz="2000" dirty="0"/>
          </a:p>
        </p:txBody>
      </p:sp>
    </p:spTree>
    <p:extLst>
      <p:ext uri="{BB962C8B-B14F-4D97-AF65-F5344CB8AC3E}">
        <p14:creationId xmlns:p14="http://schemas.microsoft.com/office/powerpoint/2010/main" val="1189968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581</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Urofollitropin</vt:lpstr>
      <vt:lpstr>DESCRIPTION</vt:lpstr>
      <vt:lpstr>PowerPoint Presentation</vt:lpstr>
      <vt:lpstr>PowerPoint Presentation</vt:lpstr>
      <vt:lpstr>Dosage (Females)</vt:lpstr>
      <vt:lpstr>Dosage (males)</vt:lpstr>
      <vt:lpstr>PowerPoint Presentation</vt:lpstr>
      <vt:lpstr>Apps for smartphones</vt:lpstr>
      <vt:lpstr>Contraindications (Bravelle) https://www.ferringfertility.com/downloads/bravellepi.pdf </vt:lpstr>
      <vt:lpstr>Sequence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Urofollitropin</dc:title>
  <dc:creator>PC</dc:creator>
  <cp:lastModifiedBy>PC</cp:lastModifiedBy>
  <cp:revision>5</cp:revision>
  <dcterms:created xsi:type="dcterms:W3CDTF">2006-08-16T00:00:00Z</dcterms:created>
  <dcterms:modified xsi:type="dcterms:W3CDTF">2015-01-13T10:06:06Z</dcterms:modified>
</cp:coreProperties>
</file>