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Lst>
  <p:sldSz cx="9144000" cy="6858000" type="screen4x3"/>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20"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9"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30"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3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3"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34"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35"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3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8"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47"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49"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51"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52"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5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57"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58"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0"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6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2"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4"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65"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6"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8"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69"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71"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72"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73"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74"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7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77"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6"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8"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0"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91"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96"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97"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9"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00"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01"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3"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04"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05"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7"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108"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10"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1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12"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113"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1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16"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2"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3"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8"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19"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1"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22"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3"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6"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7"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slideLayout" Target="../slideLayouts/slideLayout36.xml"/><Relationship Id="rId13" Type="http://schemas.openxmlformats.org/officeDocument/2006/relationships/theme" Target="../theme/theme3.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CustomShape 1"/>
          <p:cNvSpPr/>
          <p:nvPr/>
        </p:nvSpPr>
        <p:spPr>
          <a:xfrm>
            <a:off x="8458200" y="0"/>
            <a:ext cx="685440" cy="6857640"/>
          </a:xfrm>
          <a:prstGeom prst="rect">
            <a:avLst/>
          </a:prstGeom>
          <a:solidFill>
            <a:srgbClr val="675E47"/>
          </a:solidFill>
        </p:spPr>
      </p:sp>
      <p:sp>
        <p:nvSpPr>
          <p:cNvPr id="8" name="CustomShape 2"/>
          <p:cNvSpPr/>
          <p:nvPr/>
        </p:nvSpPr>
        <p:spPr>
          <a:xfrm>
            <a:off x="8458200" y="5486400"/>
            <a:ext cx="685440" cy="685440"/>
          </a:xfrm>
          <a:prstGeom prst="rect">
            <a:avLst/>
          </a:prstGeom>
          <a:solidFill>
            <a:srgbClr val="A9A57C"/>
          </a:solidFill>
        </p:spPr>
      </p:sp>
      <p:sp>
        <p:nvSpPr>
          <p:cNvPr id="2" name="PlaceHolder 3"/>
          <p:cNvSpPr>
            <a:spLocks noGrp="1"/>
          </p:cNvSpPr>
          <p:nvPr>
            <p:ph type="title"/>
          </p:nvPr>
        </p:nvSpPr>
        <p:spPr>
          <a:xfrm>
            <a:off x="685800" y="1905120"/>
            <a:ext cx="7543440" cy="2593440"/>
          </a:xfrm>
          <a:prstGeom prst="rect">
            <a:avLst/>
          </a:prstGeom>
        </p:spPr>
        <p:txBody>
          <a:bodyPr anchor="b"/>
          <a:lstStyle/>
          <a:p>
            <a:pPr>
              <a:lnSpc>
                <a:spcPct val="100000"/>
              </a:lnSpc>
            </a:pPr>
            <a:r>
              <a:rPr lang="en-US" sz="6600">
                <a:solidFill>
                  <a:srgbClr val="675E47"/>
                </a:solidFill>
                <a:latin typeface="Cambria"/>
              </a:rPr>
              <a:t>Click to edit the title text formatClick to edit Master title style</a:t>
            </a:r>
            <a:endParaRPr/>
          </a:p>
        </p:txBody>
      </p:sp>
      <p:sp>
        <p:nvSpPr>
          <p:cNvPr id="3" name="PlaceHolder 4"/>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4" name="PlaceHolder 5"/>
          <p:cNvSpPr>
            <a:spLocks noGrp="1"/>
          </p:cNvSpPr>
          <p:nvPr>
            <p:ph type="ftr"/>
          </p:nvPr>
        </p:nvSpPr>
        <p:spPr>
          <a:xfrm>
            <a:off x="0" y="0"/>
            <a:ext cx="0" cy="0"/>
          </a:xfrm>
          <a:prstGeom prst="rect">
            <a:avLst/>
          </a:prstGeom>
        </p:spPr>
        <p:txBody>
          <a:bodyPr lIns="90000" tIns="45000" rIns="90000" bIns="45000"/>
          <a:lstStyle/>
          <a:p>
            <a:endParaRPr/>
          </a:p>
        </p:txBody>
      </p:sp>
      <p:sp>
        <p:nvSpPr>
          <p:cNvPr id="5" name="PlaceHolder 6"/>
          <p:cNvSpPr>
            <a:spLocks noGrp="1"/>
          </p:cNvSpPr>
          <p:nvPr>
            <p:ph type="sldNum"/>
          </p:nvPr>
        </p:nvSpPr>
        <p:spPr>
          <a:xfrm>
            <a:off x="0" y="0"/>
            <a:ext cx="0" cy="0"/>
          </a:xfrm>
          <a:prstGeom prst="rect">
            <a:avLst/>
          </a:prstGeom>
        </p:spPr>
        <p:txBody>
          <a:bodyPr lIns="90000" tIns="45000" rIns="90000" bIns="45000"/>
          <a:lstStyle/>
          <a:p>
            <a:pPr>
              <a:lnSpc>
                <a:spcPct val="100000"/>
              </a:lnSpc>
            </a:pPr>
            <a:fld id="{316171C1-6181-41D1-9121-6191F1A131B1}" type="slidenum">
              <a:rPr lang="en-US">
                <a:solidFill>
                  <a:srgbClr val="2F2B20"/>
                </a:solidFill>
                <a:latin typeface="Calibri"/>
              </a:rPr>
              <a:t>‹#›</a:t>
            </a:fld>
            <a:endParaRPr/>
          </a:p>
        </p:txBody>
      </p:sp>
      <p:sp>
        <p:nvSpPr>
          <p:cNvPr id="6" name="PlaceHolder 7"/>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CustomShape 1"/>
          <p:cNvSpPr/>
          <p:nvPr/>
        </p:nvSpPr>
        <p:spPr>
          <a:xfrm>
            <a:off x="8458200" y="0"/>
            <a:ext cx="685440" cy="6857640"/>
          </a:xfrm>
          <a:prstGeom prst="rect">
            <a:avLst/>
          </a:prstGeom>
          <a:solidFill>
            <a:srgbClr val="675E47"/>
          </a:solidFill>
        </p:spPr>
      </p:sp>
      <p:sp>
        <p:nvSpPr>
          <p:cNvPr id="40" name="CustomShape 2"/>
          <p:cNvSpPr/>
          <p:nvPr/>
        </p:nvSpPr>
        <p:spPr>
          <a:xfrm>
            <a:off x="8458200" y="5486400"/>
            <a:ext cx="685440" cy="685440"/>
          </a:xfrm>
          <a:prstGeom prst="rect">
            <a:avLst/>
          </a:prstGeom>
          <a:solidFill>
            <a:srgbClr val="A9A57C"/>
          </a:solidFill>
        </p:spPr>
      </p:sp>
      <p:sp>
        <p:nvSpPr>
          <p:cNvPr id="41" name="PlaceHolder 3"/>
          <p:cNvSpPr>
            <a:spLocks noGrp="1"/>
          </p:cNvSpPr>
          <p:nvPr>
            <p:ph type="title"/>
          </p:nvPr>
        </p:nvSpPr>
        <p:spPr>
          <a:xfrm>
            <a:off x="722160" y="5486400"/>
            <a:ext cx="7659360" cy="1168200"/>
          </a:xfrm>
          <a:prstGeom prst="rect">
            <a:avLst/>
          </a:prstGeom>
        </p:spPr>
        <p:txBody>
          <a:bodyPr/>
          <a:lstStyle/>
          <a:p>
            <a:pPr>
              <a:lnSpc>
                <a:spcPct val="100000"/>
              </a:lnSpc>
            </a:pPr>
            <a:r>
              <a:rPr lang="en-US" sz="3600">
                <a:solidFill>
                  <a:srgbClr val="675E47"/>
                </a:solidFill>
                <a:latin typeface="Cambria"/>
              </a:rPr>
              <a:t>Click to edit the title text formatClick to edit Master title style</a:t>
            </a:r>
            <a:endParaRPr/>
          </a:p>
        </p:txBody>
      </p:sp>
      <p:sp>
        <p:nvSpPr>
          <p:cNvPr id="42" name="PlaceHolder 4"/>
          <p:cNvSpPr>
            <a:spLocks noGrp="1"/>
          </p:cNvSpPr>
          <p:nvPr>
            <p:ph type="body"/>
          </p:nvPr>
        </p:nvSpPr>
        <p:spPr>
          <a:xfrm>
            <a:off x="722160" y="3852720"/>
            <a:ext cx="6135480" cy="1633320"/>
          </a:xfrm>
          <a:prstGeom prst="rect">
            <a:avLst/>
          </a:prstGeom>
        </p:spPr>
        <p:txBody>
          <a:bodyPr anchor="b"/>
          <a:lstStyle/>
          <a:p>
            <a:pPr>
              <a:buSzPct val="45000"/>
              <a:buFont typeface="StarSymbol"/>
              <a:buChar char=""/>
            </a:pPr>
            <a:r>
              <a:rPr lang="en-US" sz="2000">
                <a:solidFill>
                  <a:srgbClr val="8F8E8D"/>
                </a:solidFill>
                <a:latin typeface="Calibri"/>
              </a:rPr>
              <a:t>Click to edit the outline text format</a:t>
            </a:r>
            <a:endParaRPr/>
          </a:p>
          <a:p>
            <a:pPr lvl="1">
              <a:buSzPct val="75000"/>
              <a:buFont typeface="StarSymbol"/>
              <a:buChar char=""/>
            </a:pPr>
            <a:r>
              <a:rPr lang="en-US" sz="2000">
                <a:solidFill>
                  <a:srgbClr val="8F8E8D"/>
                </a:solidFill>
                <a:latin typeface="Calibri"/>
              </a:rPr>
              <a:t>Second Outline Level</a:t>
            </a:r>
            <a:endParaRPr/>
          </a:p>
          <a:p>
            <a:pPr lvl="2">
              <a:buSzPct val="45000"/>
              <a:buFont typeface="StarSymbol"/>
              <a:buChar char=""/>
            </a:pPr>
            <a:r>
              <a:rPr lang="en-US" sz="2000">
                <a:solidFill>
                  <a:srgbClr val="8F8E8D"/>
                </a:solidFill>
                <a:latin typeface="Calibri"/>
              </a:rPr>
              <a:t>Third Outline Level</a:t>
            </a:r>
            <a:endParaRPr/>
          </a:p>
          <a:p>
            <a:pPr lvl="3">
              <a:buSzPct val="75000"/>
              <a:buFont typeface="StarSymbol"/>
              <a:buChar char=""/>
            </a:pPr>
            <a:r>
              <a:rPr lang="en-US" sz="2000">
                <a:solidFill>
                  <a:srgbClr val="8F8E8D"/>
                </a:solidFill>
                <a:latin typeface="Calibri"/>
              </a:rPr>
              <a:t>Fourth Outline Level</a:t>
            </a:r>
            <a:endParaRPr/>
          </a:p>
          <a:p>
            <a:pPr lvl="4">
              <a:buSzPct val="45000"/>
              <a:buFont typeface="StarSymbol"/>
              <a:buChar char=""/>
            </a:pPr>
            <a:r>
              <a:rPr lang="en-US" sz="2000">
                <a:solidFill>
                  <a:srgbClr val="8F8E8D"/>
                </a:solidFill>
                <a:latin typeface="Calibri"/>
              </a:rPr>
              <a:t>Fifth Outline Level</a:t>
            </a:r>
            <a:endParaRPr/>
          </a:p>
          <a:p>
            <a:pPr lvl="5">
              <a:buSzPct val="45000"/>
              <a:buFont typeface="StarSymbol"/>
              <a:buChar char=""/>
            </a:pPr>
            <a:r>
              <a:rPr lang="en-US" sz="2000">
                <a:solidFill>
                  <a:srgbClr val="8F8E8D"/>
                </a:solidFill>
                <a:latin typeface="Calibri"/>
              </a:rPr>
              <a:t>Sixth Outline Level</a:t>
            </a:r>
            <a:endParaRPr/>
          </a:p>
          <a:p>
            <a:pPr>
              <a:lnSpc>
                <a:spcPct val="100000"/>
              </a:lnSpc>
            </a:pPr>
            <a:r>
              <a:rPr lang="en-US" sz="2000">
                <a:solidFill>
                  <a:srgbClr val="8F8E8D"/>
                </a:solidFill>
                <a:latin typeface="Calibri"/>
              </a:rPr>
              <a:t>Seventh Outline LevelClick to edit Master text styles</a:t>
            </a:r>
            <a:endParaRPr/>
          </a:p>
        </p:txBody>
      </p:sp>
      <p:sp>
        <p:nvSpPr>
          <p:cNvPr id="43" name="PlaceHolder 5"/>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44" name="PlaceHolder 6"/>
          <p:cNvSpPr>
            <a:spLocks noGrp="1"/>
          </p:cNvSpPr>
          <p:nvPr>
            <p:ph type="ftr"/>
          </p:nvPr>
        </p:nvSpPr>
        <p:spPr>
          <a:xfrm>
            <a:off x="0" y="0"/>
            <a:ext cx="0" cy="0"/>
          </a:xfrm>
          <a:prstGeom prst="rect">
            <a:avLst/>
          </a:prstGeom>
        </p:spPr>
        <p:txBody>
          <a:bodyPr lIns="90000" tIns="45000" rIns="90000" bIns="45000"/>
          <a:lstStyle/>
          <a:p>
            <a:endParaRPr/>
          </a:p>
        </p:txBody>
      </p:sp>
      <p:sp>
        <p:nvSpPr>
          <p:cNvPr id="45" name="PlaceHolder 7"/>
          <p:cNvSpPr>
            <a:spLocks noGrp="1"/>
          </p:cNvSpPr>
          <p:nvPr>
            <p:ph type="sldNum"/>
          </p:nvPr>
        </p:nvSpPr>
        <p:spPr>
          <a:xfrm>
            <a:off x="0" y="0"/>
            <a:ext cx="0" cy="0"/>
          </a:xfrm>
          <a:prstGeom prst="rect">
            <a:avLst/>
          </a:prstGeom>
        </p:spPr>
        <p:txBody>
          <a:bodyPr lIns="90000" tIns="45000" rIns="90000" bIns="45000"/>
          <a:lstStyle/>
          <a:p>
            <a:pPr>
              <a:lnSpc>
                <a:spcPct val="100000"/>
              </a:lnSpc>
            </a:pPr>
            <a:fld id="{E1213141-D131-4141-81D1-41C18101C131}" type="slidenum">
              <a:rPr lang="en-US">
                <a:solidFill>
                  <a:srgbClr val="2F2B20"/>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 name="CustomShape 1"/>
          <p:cNvSpPr/>
          <p:nvPr/>
        </p:nvSpPr>
        <p:spPr>
          <a:xfrm>
            <a:off x="8458200" y="0"/>
            <a:ext cx="685440" cy="6857640"/>
          </a:xfrm>
          <a:prstGeom prst="rect">
            <a:avLst/>
          </a:prstGeom>
          <a:solidFill>
            <a:srgbClr val="675E47"/>
          </a:solidFill>
        </p:spPr>
      </p:sp>
      <p:sp>
        <p:nvSpPr>
          <p:cNvPr id="79" name="CustomShape 2"/>
          <p:cNvSpPr/>
          <p:nvPr/>
        </p:nvSpPr>
        <p:spPr>
          <a:xfrm>
            <a:off x="8458200" y="5486400"/>
            <a:ext cx="685440" cy="685440"/>
          </a:xfrm>
          <a:prstGeom prst="rect">
            <a:avLst/>
          </a:prstGeom>
          <a:solidFill>
            <a:srgbClr val="A9A57C"/>
          </a:solidFill>
        </p:spPr>
      </p:sp>
      <p:sp>
        <p:nvSpPr>
          <p:cNvPr id="80" name="PlaceHolder 3"/>
          <p:cNvSpPr>
            <a:spLocks noGrp="1"/>
          </p:cNvSpPr>
          <p:nvPr>
            <p:ph type="title"/>
          </p:nvPr>
        </p:nvSpPr>
        <p:spPr>
          <a:xfrm>
            <a:off x="457200" y="274680"/>
            <a:ext cx="7619760" cy="1142640"/>
          </a:xfrm>
          <a:prstGeom prst="rect">
            <a:avLst/>
          </a:prstGeom>
        </p:spPr>
        <p:txBody>
          <a:bodyPr anchor="ctr"/>
          <a:lstStyle/>
          <a:p>
            <a:pPr>
              <a:lnSpc>
                <a:spcPct val="100000"/>
              </a:lnSpc>
            </a:pPr>
            <a:r>
              <a:rPr lang="en-US" sz="4600">
                <a:solidFill>
                  <a:srgbClr val="675E47"/>
                </a:solidFill>
                <a:latin typeface="Cambria"/>
              </a:rPr>
              <a:t>Click to edit the title text formatClick to edit Master title style</a:t>
            </a:r>
            <a:endParaRPr/>
          </a:p>
        </p:txBody>
      </p:sp>
      <p:sp>
        <p:nvSpPr>
          <p:cNvPr id="81" name="PlaceHolder 4"/>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82" name="PlaceHolder 5"/>
          <p:cNvSpPr>
            <a:spLocks noGrp="1"/>
          </p:cNvSpPr>
          <p:nvPr>
            <p:ph type="ftr"/>
          </p:nvPr>
        </p:nvSpPr>
        <p:spPr>
          <a:xfrm>
            <a:off x="0" y="0"/>
            <a:ext cx="0" cy="0"/>
          </a:xfrm>
          <a:prstGeom prst="rect">
            <a:avLst/>
          </a:prstGeom>
        </p:spPr>
        <p:txBody>
          <a:bodyPr lIns="90000" tIns="45000" rIns="90000" bIns="45000"/>
          <a:lstStyle/>
          <a:p>
            <a:endParaRPr/>
          </a:p>
        </p:txBody>
      </p:sp>
      <p:sp>
        <p:nvSpPr>
          <p:cNvPr id="83" name="PlaceHolder 6"/>
          <p:cNvSpPr>
            <a:spLocks noGrp="1"/>
          </p:cNvSpPr>
          <p:nvPr>
            <p:ph type="sldNum"/>
          </p:nvPr>
        </p:nvSpPr>
        <p:spPr>
          <a:xfrm>
            <a:off x="0" y="0"/>
            <a:ext cx="0" cy="0"/>
          </a:xfrm>
          <a:prstGeom prst="rect">
            <a:avLst/>
          </a:prstGeom>
        </p:spPr>
        <p:txBody>
          <a:bodyPr lIns="90000" tIns="45000" rIns="90000" bIns="45000"/>
          <a:lstStyle/>
          <a:p>
            <a:pPr>
              <a:lnSpc>
                <a:spcPct val="100000"/>
              </a:lnSpc>
            </a:pPr>
            <a:fld id="{9191F1E1-61F1-4181-A1E1-7131518171F1}" type="slidenum">
              <a:rPr lang="en-US">
                <a:solidFill>
                  <a:srgbClr val="2F2B20"/>
                </a:solidFill>
                <a:latin typeface="Calibri"/>
              </a:rPr>
              <a:t>‹#›</a:t>
            </a:fld>
            <a:endParaRPr/>
          </a:p>
        </p:txBody>
      </p:sp>
      <p:sp>
        <p:nvSpPr>
          <p:cNvPr id="84" name="PlaceHolder 7"/>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74680" y="267840"/>
            <a:ext cx="7772040" cy="1469520"/>
          </a:xfrm>
          <a:prstGeom prst="rect">
            <a:avLst/>
          </a:prstGeom>
        </p:spPr>
        <p:txBody>
          <a:bodyPr anchor="b"/>
          <a:lstStyle/>
          <a:p>
            <a:pPr algn="ctr">
              <a:lnSpc>
                <a:spcPct val="100000"/>
              </a:lnSpc>
            </a:pPr>
            <a:r>
              <a:rPr lang="en-US" sz="6600">
                <a:solidFill>
                  <a:srgbClr val="2F2B20"/>
                </a:solidFill>
                <a:latin typeface="Cambria"/>
              </a:rPr>
              <a:t>Bivalirudin</a:t>
            </a:r>
            <a:r>
              <a:rPr lang="en-US" sz="6600">
                <a:solidFill>
                  <a:srgbClr val="675E47"/>
                </a:solidFill>
                <a:latin typeface="Cambria"/>
              </a:rPr>
              <a:t> </a:t>
            </a:r>
            <a:endParaRPr/>
          </a:p>
        </p:txBody>
      </p:sp>
      <p:sp>
        <p:nvSpPr>
          <p:cNvPr id="118" name="TextShape 2"/>
          <p:cNvSpPr txBox="1"/>
          <p:nvPr/>
        </p:nvSpPr>
        <p:spPr>
          <a:xfrm>
            <a:off x="365760" y="3749040"/>
            <a:ext cx="7095240" cy="2932560"/>
          </a:xfrm>
          <a:prstGeom prst="rect">
            <a:avLst/>
          </a:prstGeom>
        </p:spPr>
        <p:txBody>
          <a:bodyPr/>
          <a:lstStyle/>
          <a:p>
            <a:pPr>
              <a:lnSpc>
                <a:spcPct val="100000"/>
              </a:lnSpc>
            </a:pPr>
            <a:r>
              <a:rPr lang="en-US" sz="2000" b="1">
                <a:solidFill>
                  <a:srgbClr val="2F2B20"/>
                </a:solidFill>
                <a:latin typeface="Times New Roman"/>
              </a:rPr>
              <a:t>Drugbank ID </a:t>
            </a:r>
            <a:r>
              <a:rPr lang="en-US" sz="2000">
                <a:solidFill>
                  <a:srgbClr val="2F2B20"/>
                </a:solidFill>
                <a:latin typeface="Times New Roman"/>
              </a:rPr>
              <a:t>: DB00006</a:t>
            </a:r>
            <a:endParaRPr/>
          </a:p>
          <a:p>
            <a:pPr>
              <a:lnSpc>
                <a:spcPct val="100000"/>
              </a:lnSpc>
            </a:pPr>
            <a:r>
              <a:rPr lang="en-US" sz="2000" b="1">
                <a:solidFill>
                  <a:srgbClr val="2F2B20"/>
                </a:solidFill>
                <a:latin typeface="Times New Roman"/>
              </a:rPr>
              <a:t>Half life </a:t>
            </a:r>
            <a:r>
              <a:rPr lang="en-US" sz="2000">
                <a:solidFill>
                  <a:srgbClr val="2F2B20"/>
                </a:solidFill>
                <a:latin typeface="Times New Roman"/>
              </a:rPr>
              <a:t>: Normal renal function: 25 min (in normal conditions); Creatinine clearance 10-29mL/min: 57min;  Dialysis-dependant patients: 3.5h </a:t>
            </a:r>
            <a:endParaRPr/>
          </a:p>
          <a:p>
            <a:pPr>
              <a:lnSpc>
                <a:spcPct val="100000"/>
              </a:lnSpc>
            </a:pPr>
            <a:r>
              <a:rPr lang="en-US" sz="2000" b="1">
                <a:solidFill>
                  <a:srgbClr val="2F2B20"/>
                </a:solidFill>
                <a:latin typeface="Times New Roman"/>
              </a:rPr>
              <a:t>Chemical name </a:t>
            </a:r>
            <a:r>
              <a:rPr lang="en-US" sz="2000">
                <a:solidFill>
                  <a:srgbClr val="2F2B20"/>
                </a:solidFill>
                <a:latin typeface="Times New Roman"/>
              </a:rPr>
              <a:t>: D-phenylalanyl-L-prolyl-L-arginyl-L-prolyl-glycylglycyl-glycyl-glycyl-L-asparagyl-glycyl-L-aspartyl-L-phenylalanyl-L-glutamyl-L-glutamyl-L-isoleucyl-L-prolyl-L-glutamyl-L-glutamyl-L-tyrosyl-L-leucine trifluoroacetate (salt) hydrate </a:t>
            </a:r>
            <a:endParaRPr/>
          </a:p>
        </p:txBody>
      </p:sp>
      <p:pic>
        <p:nvPicPr>
          <p:cNvPr id="119" name="Picture 118"/>
          <p:cNvPicPr/>
          <p:nvPr/>
        </p:nvPicPr>
        <p:blipFill>
          <a:blip r:embed="rId2"/>
          <a:stretch>
            <a:fillRect/>
          </a:stretch>
        </p:blipFill>
        <p:spPr>
          <a:xfrm>
            <a:off x="3840480" y="1645920"/>
            <a:ext cx="4282200" cy="2286000"/>
          </a:xfrm>
          <a:prstGeom prst="rect">
            <a:avLst/>
          </a:prstGeom>
        </p:spPr>
      </p:pic>
    </p:spTree>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357120" y="2428920"/>
            <a:ext cx="7619760" cy="1142640"/>
          </a:xfrm>
          <a:prstGeom prst="rect">
            <a:avLst/>
          </a:prstGeom>
        </p:spPr>
        <p:txBody>
          <a:bodyPr anchor="ctr"/>
          <a:lstStyle/>
          <a:p>
            <a:pPr>
              <a:lnSpc>
                <a:spcPct val="100000"/>
              </a:lnSpc>
            </a:pPr>
            <a:r>
              <a:rPr lang="en-US" sz="2400" b="1">
                <a:solidFill>
                  <a:srgbClr val="2F2B20"/>
                </a:solidFill>
                <a:latin typeface="Times New Roman"/>
              </a:rPr>
              <a:t>References</a:t>
            </a:r>
            <a:r>
              <a:rPr lang="en-US" sz="2400">
                <a:solidFill>
                  <a:srgbClr val="2F2B20"/>
                </a:solidFill>
                <a:latin typeface="Times New Roman"/>
              </a:rPr>
              <a:t> :
</a:t>
            </a:r>
            <a:r>
              <a:rPr lang="en-US">
                <a:solidFill>
                  <a:srgbClr val="2F2B20"/>
                </a:solidFill>
                <a:latin typeface="Cambria"/>
              </a:rPr>
              <a:t>http://www.drugs.com/cdi/angiomax.html http://www.angiomax.com/ http://www.rxlist.com/angiomax-drug.htm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600" b="1">
                <a:solidFill>
                  <a:srgbClr val="2F2B20"/>
                </a:solidFill>
                <a:latin typeface="Times New Roman"/>
              </a:rPr>
              <a:t>Description</a:t>
            </a:r>
            <a:r>
              <a:rPr lang="en-US" sz="2600">
                <a:solidFill>
                  <a:srgbClr val="2F2B20"/>
                </a:solidFill>
                <a:latin typeface="Times New Roman"/>
              </a:rPr>
              <a:t> :</a:t>
            </a:r>
            <a:endParaRPr/>
          </a:p>
          <a:p>
            <a:pPr>
              <a:lnSpc>
                <a:spcPct val="100000"/>
              </a:lnSpc>
            </a:pPr>
            <a:r>
              <a:rPr lang="en-US" sz="2000">
                <a:solidFill>
                  <a:srgbClr val="2F2B20"/>
                </a:solidFill>
                <a:latin typeface="Times New Roman"/>
              </a:rPr>
              <a:t> </a:t>
            </a:r>
            <a:r>
              <a:rPr lang="en-US">
                <a:solidFill>
                  <a:srgbClr val="2F2B20"/>
                </a:solidFill>
                <a:latin typeface="Times New Roman"/>
              </a:rPr>
              <a:t>Angiomax is a specific and reversible direct thrombin inhibitor. The active substance is a synthetic, 20 amino acid peptide. The molecular weight of Angiomax is 2180 daltons (anhydrous free base peptide).</a:t>
            </a:r>
            <a:endParaRPr/>
          </a:p>
          <a:p>
            <a:pPr>
              <a:lnSpc>
                <a:spcPct val="100000"/>
              </a:lnSpc>
            </a:pPr>
            <a:endParaRPr/>
          </a:p>
          <a:p>
            <a:pPr>
              <a:lnSpc>
                <a:spcPct val="100000"/>
              </a:lnSpc>
            </a:pPr>
            <a:r>
              <a:rPr lang="en-US" sz="2600" b="1">
                <a:solidFill>
                  <a:srgbClr val="2F2B20"/>
                </a:solidFill>
                <a:latin typeface="Times New Roman"/>
              </a:rPr>
              <a:t>Indication</a:t>
            </a:r>
            <a:r>
              <a:rPr lang="en-US" sz="2600">
                <a:solidFill>
                  <a:srgbClr val="2F2B20"/>
                </a:solidFill>
                <a:latin typeface="Times New Roman"/>
              </a:rPr>
              <a:t> :</a:t>
            </a:r>
            <a:endParaRPr/>
          </a:p>
          <a:p>
            <a:pPr>
              <a:lnSpc>
                <a:spcPct val="100000"/>
              </a:lnSpc>
            </a:pPr>
            <a:r>
              <a:rPr lang="en-US">
                <a:solidFill>
                  <a:srgbClr val="2F2B20"/>
                </a:solidFill>
                <a:latin typeface="Times New Roman"/>
              </a:rPr>
              <a:t>For treatment of heparin-induced thrombocytopenia and for the prevention of thrombosis. Bivalirudin is indicated for patients undergoing percutaneous coronary intervention (PCI), in patients at moderate to high risk acute coronary syndromes due to unstable angina or non-ST segment elevation in whom a PCI is planned.  </a:t>
            </a:r>
            <a:endParaRPr/>
          </a:p>
          <a:p>
            <a:pPr>
              <a:lnSpc>
                <a:spcPct val="100000"/>
              </a:lnSpc>
            </a:pPr>
            <a:endParaRPr/>
          </a:p>
          <a:p>
            <a:pPr>
              <a:lnSpc>
                <a:spcPct val="100000"/>
              </a:lnSpc>
            </a:pPr>
            <a:r>
              <a:rPr lang="en-US" sz="2600" b="1">
                <a:solidFill>
                  <a:srgbClr val="2F2B20"/>
                </a:solidFill>
                <a:latin typeface="Times New Roman"/>
              </a:rPr>
              <a:t>Pharmacodynamics </a:t>
            </a:r>
            <a:r>
              <a:rPr lang="en-US" sz="2600">
                <a:solidFill>
                  <a:srgbClr val="2F2B20"/>
                </a:solidFill>
                <a:latin typeface="Times New Roman"/>
              </a:rPr>
              <a:t>: </a:t>
            </a:r>
            <a:endParaRPr/>
          </a:p>
          <a:p>
            <a:pPr>
              <a:lnSpc>
                <a:spcPct val="100000"/>
              </a:lnSpc>
            </a:pPr>
            <a:r>
              <a:rPr lang="en-US" sz="1900">
                <a:solidFill>
                  <a:srgbClr val="2F2B20"/>
                </a:solidFill>
                <a:latin typeface="Times New Roman"/>
              </a:rPr>
              <a:t>Bivalirudin directly and reversibly inhibits thrombin by specifically binding both to the catalytic site and to the anion-binding exosite of circulating and clot-bound thrombin.  The action of bivalirudin is reversible because thrombin will slowly cleave the thrombin-bivalirudin bond which recovers the active site of thrombin.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285840" y="1785960"/>
            <a:ext cx="8020080" cy="4571640"/>
          </a:xfrm>
          <a:prstGeom prst="rect">
            <a:avLst/>
          </a:prstGeom>
        </p:spPr>
        <p:txBody>
          <a:bodyPr anchor="b"/>
          <a:lstStyle/>
          <a:p>
            <a:pPr>
              <a:lnSpc>
                <a:spcPct val="160000"/>
              </a:lnSpc>
            </a:pPr>
            <a:r>
              <a:rPr lang="en-US" sz="2400" b="1">
                <a:solidFill>
                  <a:srgbClr val="2F2B20"/>
                </a:solidFill>
                <a:latin typeface="Times New Roman"/>
              </a:rPr>
              <a:t>Mechanism of action </a:t>
            </a:r>
            <a:r>
              <a:rPr lang="en-US">
                <a:solidFill>
                  <a:srgbClr val="2F2B20"/>
                </a:solidFill>
                <a:latin typeface="Times New Roman"/>
              </a:rPr>
              <a:t>: </a:t>
            </a:r>
            <a:endParaRPr/>
          </a:p>
          <a:p>
            <a:pPr>
              <a:lnSpc>
                <a:spcPct val="160000"/>
              </a:lnSpc>
            </a:pPr>
            <a:r>
              <a:rPr lang="en-US" sz="1600">
                <a:solidFill>
                  <a:srgbClr val="2F2B20"/>
                </a:solidFill>
                <a:latin typeface="Times New Roman"/>
              </a:rPr>
              <a:t>Inhibits the action of thrombin by binding both to its catalytic site and to its anion-binding exosite. Thrombin is a serine proteinase that plays a central role in the thrombotic process, acting to cleave fibrinogen into fibrin monomers and to activate Factor XIII to Factor XIIIa, allowing fibrin to develop a covalently cross-linked framework which stabilizes the thrombus; thrombin also activates Factors V and VIII, promoting further thrombin generation, and activates platelets, stimulating aggregation and granule release. </a:t>
            </a:r>
            <a:endParaRPr/>
          </a:p>
          <a:p>
            <a:pPr>
              <a:lnSpc>
                <a:spcPct val="160000"/>
              </a:lnSpc>
            </a:pPr>
            <a:r>
              <a:rPr lang="en-US" sz="2400" b="1">
                <a:solidFill>
                  <a:srgbClr val="2F2B20"/>
                </a:solidFill>
                <a:latin typeface="Times New Roman"/>
              </a:rPr>
              <a:t>Metabolism : </a:t>
            </a:r>
            <a:endParaRPr/>
          </a:p>
          <a:p>
            <a:pPr>
              <a:lnSpc>
                <a:spcPct val="160000"/>
              </a:lnSpc>
            </a:pPr>
            <a:r>
              <a:rPr lang="en-US" sz="1600">
                <a:solidFill>
                  <a:srgbClr val="2F2B20"/>
                </a:solidFill>
                <a:latin typeface="Times New Roman"/>
              </a:rPr>
              <a:t>80% proteolytic cleavage  </a:t>
            </a:r>
            <a:endParaRPr/>
          </a:p>
          <a:p>
            <a:pPr>
              <a:lnSpc>
                <a:spcPct val="160000"/>
              </a:lnSpc>
            </a:pPr>
            <a:r>
              <a:rPr lang="en-US" sz="2400" b="1">
                <a:solidFill>
                  <a:srgbClr val="2F2B20"/>
                </a:solidFill>
                <a:latin typeface="Times New Roman"/>
              </a:rPr>
              <a:t>Absorption : </a:t>
            </a:r>
            <a:endParaRPr/>
          </a:p>
          <a:p>
            <a:pPr>
              <a:lnSpc>
                <a:spcPct val="160000"/>
              </a:lnSpc>
            </a:pPr>
            <a:r>
              <a:rPr lang="en-US" sz="1600">
                <a:solidFill>
                  <a:srgbClr val="2F2B20"/>
                </a:solidFill>
                <a:latin typeface="Times New Roman"/>
              </a:rPr>
              <a:t>Following intravenous administration, bivalirudin exhibits linear pharmacokinetics .  The mean steady state concentration is 1.7mcg/mL after administration of an intravenous bolus of 1mg/kg;followd by a 2.5mg/kg/hr intravenous infusion given over 4 hours. </a:t>
            </a:r>
            <a:endParaRPr/>
          </a:p>
        </p:txBody>
      </p:sp>
      <p:pic>
        <p:nvPicPr>
          <p:cNvPr id="122" name="Picture 121"/>
          <p:cNvPicPr/>
          <p:nvPr/>
        </p:nvPicPr>
        <p:blipFill>
          <a:blip r:embed="rId2"/>
          <a:stretch>
            <a:fillRect/>
          </a:stretch>
        </p:blipFill>
        <p:spPr>
          <a:xfrm>
            <a:off x="1619640" y="25200"/>
            <a:ext cx="5238360" cy="2260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357120" y="265320"/>
            <a:ext cx="7128360" cy="6321960"/>
          </a:xfrm>
          <a:prstGeom prst="rect">
            <a:avLst/>
          </a:prstGeom>
        </p:spPr>
        <p:txBody>
          <a:bodyPr lIns="90000" tIns="45000" rIns="90000" bIns="45000"/>
          <a:lstStyle/>
          <a:p>
            <a:pPr>
              <a:lnSpc>
                <a:spcPct val="160000"/>
              </a:lnSpc>
            </a:pPr>
            <a:r>
              <a:rPr lang="en-US" sz="2400" b="1">
                <a:solidFill>
                  <a:srgbClr val="2F2B20"/>
                </a:solidFill>
                <a:latin typeface="Times New Roman"/>
              </a:rPr>
              <a:t>Route of Elimination :</a:t>
            </a:r>
            <a:endParaRPr/>
          </a:p>
          <a:p>
            <a:pPr>
              <a:lnSpc>
                <a:spcPct val="160000"/>
              </a:lnSpc>
            </a:pPr>
            <a:r>
              <a:rPr lang="en-US" sz="1600">
                <a:solidFill>
                  <a:srgbClr val="2F2B20"/>
                </a:solidFill>
                <a:latin typeface="Times New Roman"/>
              </a:rPr>
              <a:t>Bivalirudin is cleared from plasma by a combination of renal mechanisms (20%) and proteolytic cleavage. </a:t>
            </a:r>
            <a:r>
              <a:rPr lang="en-US" sz="1600" b="1">
                <a:solidFill>
                  <a:srgbClr val="2F2B20"/>
                </a:solidFill>
                <a:latin typeface="Times New Roman"/>
              </a:rPr>
              <a:t> </a:t>
            </a:r>
            <a:endParaRPr/>
          </a:p>
          <a:p>
            <a:pPr>
              <a:lnSpc>
                <a:spcPct val="160000"/>
              </a:lnSpc>
            </a:pPr>
            <a:r>
              <a:rPr lang="en-US" sz="2400" b="1">
                <a:solidFill>
                  <a:srgbClr val="2F2B20"/>
                </a:solidFill>
                <a:latin typeface="Times New Roman"/>
              </a:rPr>
              <a:t>Volume of distribution : </a:t>
            </a:r>
            <a:endParaRPr/>
          </a:p>
          <a:p>
            <a:pPr>
              <a:lnSpc>
                <a:spcPct val="160000"/>
              </a:lnSpc>
            </a:pPr>
            <a:r>
              <a:rPr lang="en-US" sz="1600">
                <a:solidFill>
                  <a:srgbClr val="2F2B20"/>
                </a:solidFill>
                <a:latin typeface="Times New Roman"/>
              </a:rPr>
              <a:t>0.2L/kg </a:t>
            </a:r>
            <a:r>
              <a:rPr lang="en-US" sz="1600" b="1">
                <a:solidFill>
                  <a:srgbClr val="2F2B20"/>
                </a:solidFill>
                <a:latin typeface="Times New Roman"/>
              </a:rPr>
              <a:t> </a:t>
            </a:r>
            <a:endParaRPr/>
          </a:p>
          <a:p>
            <a:pPr>
              <a:lnSpc>
                <a:spcPct val="160000"/>
              </a:lnSpc>
            </a:pPr>
            <a:r>
              <a:rPr lang="en-US" sz="2400" b="1">
                <a:solidFill>
                  <a:srgbClr val="2F2B20"/>
                </a:solidFill>
                <a:latin typeface="Times New Roman"/>
              </a:rPr>
              <a:t>Clearance :</a:t>
            </a:r>
            <a:endParaRPr/>
          </a:p>
          <a:p>
            <a:pPr>
              <a:lnSpc>
                <a:spcPct val="160000"/>
              </a:lnSpc>
              <a:buFont typeface="StarSymbol"/>
              <a:buChar char=""/>
            </a:pPr>
            <a:r>
              <a:rPr lang="en-US" sz="1600">
                <a:solidFill>
                  <a:srgbClr val="2F2B20"/>
                </a:solidFill>
                <a:latin typeface="Times New Roman"/>
              </a:rPr>
              <a:t>3.4 mL/min/kg [Normal renal function] 3.4 mL/min/kg [mild renal function] </a:t>
            </a:r>
            <a:endParaRPr/>
          </a:p>
          <a:p>
            <a:pPr>
              <a:lnSpc>
                <a:spcPct val="160000"/>
              </a:lnSpc>
              <a:buFont typeface="StarSymbol"/>
              <a:buChar char=""/>
            </a:pPr>
            <a:r>
              <a:rPr lang="en-US" sz="1600">
                <a:solidFill>
                  <a:srgbClr val="2F2B20"/>
                </a:solidFill>
                <a:latin typeface="Times New Roman"/>
              </a:rPr>
              <a:t>2.7 mL/min/kg [moderate renal function]</a:t>
            </a:r>
            <a:endParaRPr/>
          </a:p>
          <a:p>
            <a:pPr>
              <a:lnSpc>
                <a:spcPct val="160000"/>
              </a:lnSpc>
              <a:buFont typeface="StarSymbol"/>
              <a:buChar char=""/>
            </a:pPr>
            <a:r>
              <a:rPr lang="en-US" sz="1600">
                <a:solidFill>
                  <a:srgbClr val="2F2B20"/>
                </a:solidFill>
                <a:latin typeface="Times New Roman"/>
              </a:rPr>
              <a:t> 2.8 mL/min/kg [severe renal function] </a:t>
            </a:r>
            <a:endParaRPr/>
          </a:p>
          <a:p>
            <a:pPr>
              <a:lnSpc>
                <a:spcPct val="160000"/>
              </a:lnSpc>
              <a:buFont typeface="StarSymbol"/>
              <a:buChar char=""/>
            </a:pPr>
            <a:r>
              <a:rPr lang="en-US" sz="1600">
                <a:solidFill>
                  <a:srgbClr val="2F2B20"/>
                </a:solidFill>
                <a:latin typeface="Times New Roman"/>
              </a:rPr>
              <a:t>1 mL/min/kg [Dialysis-dependent patients] </a:t>
            </a:r>
            <a:endParaRPr/>
          </a:p>
          <a:p>
            <a:pPr>
              <a:lnSpc>
                <a:spcPct val="160000"/>
              </a:lnSpc>
            </a:pPr>
            <a:r>
              <a:rPr lang="en-US" sz="2400" b="1">
                <a:solidFill>
                  <a:srgbClr val="2F2B20"/>
                </a:solidFill>
                <a:latin typeface="Times New Roman"/>
              </a:rPr>
              <a:t>Toxicity : </a:t>
            </a:r>
            <a:endParaRPr/>
          </a:p>
          <a:p>
            <a:pPr>
              <a:lnSpc>
                <a:spcPct val="160000"/>
              </a:lnSpc>
            </a:pPr>
            <a:r>
              <a:rPr lang="en-US" sz="1600">
                <a:solidFill>
                  <a:srgbClr val="2F2B20"/>
                </a:solidFill>
                <a:latin typeface="Times New Roman"/>
              </a:rPr>
              <a:t>Based on a study by Gleason et al., the no-observed-adverse-effect level (NOAEL) for bivalirudin, administered to rats via intravenous infusion over a 24-hour period, was 2000 mg/kg/24 h.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179640" y="980640"/>
            <a:ext cx="7772040" cy="4752000"/>
          </a:xfrm>
          <a:prstGeom prst="rect">
            <a:avLst/>
          </a:prstGeom>
        </p:spPr>
        <p:txBody>
          <a:bodyPr anchor="b"/>
          <a:lstStyle/>
          <a:p>
            <a:pPr>
              <a:lnSpc>
                <a:spcPct val="100000"/>
              </a:lnSpc>
            </a:pPr>
            <a:r>
              <a:rPr lang="en-US" sz="3800" b="1">
                <a:solidFill>
                  <a:srgbClr val="2F2B20"/>
                </a:solidFill>
                <a:latin typeface="Times New Roman"/>
              </a:rPr>
              <a:t>Targets </a:t>
            </a:r>
            <a:r>
              <a:rPr lang="en-US" sz="3800">
                <a:solidFill>
                  <a:srgbClr val="2F2B20"/>
                </a:solidFill>
                <a:latin typeface="Times New Roman"/>
              </a:rPr>
              <a:t>:</a:t>
            </a:r>
            <a:endParaRPr/>
          </a:p>
          <a:p>
            <a:pPr>
              <a:lnSpc>
                <a:spcPct val="100000"/>
              </a:lnSpc>
            </a:pPr>
            <a:r>
              <a:rPr lang="en-US" sz="2600">
                <a:solidFill>
                  <a:srgbClr val="2F2B20"/>
                </a:solidFill>
                <a:latin typeface="Times New Roman"/>
              </a:rPr>
              <a:t>Prothrombin </a:t>
            </a:r>
            <a:endParaRPr/>
          </a:p>
          <a:p>
            <a:pPr>
              <a:lnSpc>
                <a:spcPct val="100000"/>
              </a:lnSpc>
            </a:pPr>
            <a:r>
              <a:rPr lang="en-US" sz="3800" b="1">
                <a:solidFill>
                  <a:srgbClr val="2F2B20"/>
                </a:solidFill>
                <a:latin typeface="Times New Roman"/>
              </a:rPr>
              <a:t>Affected organisms </a:t>
            </a:r>
            <a:r>
              <a:rPr lang="en-US" sz="3800">
                <a:solidFill>
                  <a:srgbClr val="2F2B20"/>
                </a:solidFill>
                <a:latin typeface="Times New Roman"/>
              </a:rPr>
              <a:t>: </a:t>
            </a:r>
            <a:endParaRPr/>
          </a:p>
          <a:p>
            <a:pPr>
              <a:lnSpc>
                <a:spcPct val="100000"/>
              </a:lnSpc>
            </a:pPr>
            <a:r>
              <a:rPr lang="en-US" sz="2600">
                <a:solidFill>
                  <a:srgbClr val="2F2B20"/>
                </a:solidFill>
                <a:latin typeface="Times New Roman"/>
              </a:rPr>
              <a:t>Humans and other mammals </a:t>
            </a:r>
            <a:endParaRPr/>
          </a:p>
          <a:p>
            <a:pPr>
              <a:lnSpc>
                <a:spcPct val="100000"/>
              </a:lnSpc>
            </a:pPr>
            <a:r>
              <a:rPr lang="en-US" sz="3600" b="1">
                <a:solidFill>
                  <a:srgbClr val="2F2B20"/>
                </a:solidFill>
                <a:latin typeface="Times New Roman"/>
              </a:rPr>
              <a:t>Categories</a:t>
            </a:r>
            <a:r>
              <a:rPr lang="en-US" sz="3600">
                <a:solidFill>
                  <a:srgbClr val="2F2B20"/>
                </a:solidFill>
                <a:latin typeface="Times New Roman"/>
              </a:rPr>
              <a:t> : </a:t>
            </a:r>
            <a:endParaRPr/>
          </a:p>
          <a:p>
            <a:pPr>
              <a:lnSpc>
                <a:spcPct val="100000"/>
              </a:lnSpc>
            </a:pPr>
            <a:r>
              <a:rPr lang="en-US" sz="2800">
                <a:solidFill>
                  <a:srgbClr val="2F2B20"/>
                </a:solidFill>
                <a:latin typeface="Times New Roman"/>
              </a:rPr>
              <a:t>Antithrombins </a:t>
            </a:r>
            <a:endParaRPr/>
          </a:p>
          <a:p>
            <a:pPr>
              <a:lnSpc>
                <a:spcPct val="100000"/>
              </a:lnSpc>
            </a:pPr>
            <a:r>
              <a:rPr lang="en-US" sz="3600" b="1">
                <a:solidFill>
                  <a:srgbClr val="2F2B20"/>
                </a:solidFill>
                <a:latin typeface="Times New Roman"/>
              </a:rPr>
              <a:t>Patents</a:t>
            </a:r>
            <a:r>
              <a:rPr lang="en-US" sz="3600">
                <a:solidFill>
                  <a:srgbClr val="2F2B20"/>
                </a:solidFill>
                <a:latin typeface="Times New Roman"/>
              </a:rPr>
              <a:t> : </a:t>
            </a:r>
            <a:endParaRPr/>
          </a:p>
          <a:p>
            <a:pPr>
              <a:lnSpc>
                <a:spcPct val="100000"/>
              </a:lnSpc>
            </a:pPr>
            <a:r>
              <a:rPr lang="en-US" sz="2800">
                <a:solidFill>
                  <a:srgbClr val="2F2B20"/>
                </a:solidFill>
                <a:latin typeface="Times New Roman"/>
              </a:rPr>
              <a:t>Number     country           Approved         Expires </a:t>
            </a:r>
            <a:endParaRPr/>
          </a:p>
          <a:p>
            <a:pPr>
              <a:lnSpc>
                <a:spcPct val="100000"/>
              </a:lnSpc>
            </a:pPr>
            <a:r>
              <a:rPr lang="en-US" sz="2800">
                <a:solidFill>
                  <a:srgbClr val="2F2B20"/>
                </a:solidFill>
                <a:latin typeface="Times New Roman"/>
              </a:rPr>
              <a:t>7582727   United States  2009-01-27      2029-01-27 </a:t>
            </a:r>
            <a:endParaRPr/>
          </a:p>
          <a:p>
            <a:pPr>
              <a:lnSpc>
                <a:spcPct val="100000"/>
              </a:lnSpc>
            </a:pPr>
            <a:r>
              <a:rPr lang="en-US" sz="2800">
                <a:solidFill>
                  <a:srgbClr val="2F2B20"/>
                </a:solidFill>
                <a:latin typeface="Times New Roman"/>
              </a:rPr>
              <a:t>5196404  United States   1993-05-23      2010-05-23</a:t>
            </a:r>
            <a:endParaRPr/>
          </a:p>
          <a:p>
            <a:pPr>
              <a:lnSpc>
                <a:spcPct val="100000"/>
              </a:lnSpc>
            </a:pPr>
            <a:r>
              <a:rPr lang="en-US" sz="2800">
                <a:solidFill>
                  <a:srgbClr val="2F2B20"/>
                </a:solidFill>
                <a:latin typeface="Times New Roman"/>
              </a:rPr>
              <a:t>2065150   Canada            1999-12-14        2010-08-17</a:t>
            </a:r>
            <a:endParaRPr/>
          </a:p>
          <a:p>
            <a:pPr>
              <a:lnSpc>
                <a:spcPct val="100000"/>
              </a:lnSpc>
            </a:pPr>
            <a:r>
              <a:rPr lang="en-US" sz="3600" b="1">
                <a:solidFill>
                  <a:srgbClr val="2F2B20"/>
                </a:solidFill>
                <a:latin typeface="Times New Roman"/>
              </a:rPr>
              <a:t>Sequence</a:t>
            </a:r>
            <a:r>
              <a:rPr lang="en-US" sz="3600">
                <a:solidFill>
                  <a:srgbClr val="2F2B20"/>
                </a:solidFill>
                <a:latin typeface="Times New Roman"/>
              </a:rPr>
              <a:t> :</a:t>
            </a:r>
            <a:endParaRPr/>
          </a:p>
          <a:p>
            <a:pPr>
              <a:lnSpc>
                <a:spcPct val="100000"/>
              </a:lnSpc>
            </a:pPr>
            <a:r>
              <a:rPr lang="en-US" sz="2800">
                <a:solidFill>
                  <a:srgbClr val="2F2B20"/>
                </a:solidFill>
                <a:latin typeface="Times New Roman"/>
              </a:rPr>
              <a:t>Bivalirudin   FPRPGGGGNGDFEEIPEEYL</a:t>
            </a:r>
            <a:endParaRPr/>
          </a:p>
          <a:p>
            <a:pPr>
              <a:lnSpc>
                <a:spcPct val="100000"/>
              </a:lnSpc>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39640" y="908640"/>
            <a:ext cx="7772040" cy="4571640"/>
          </a:xfrm>
          <a:prstGeom prst="rect">
            <a:avLst/>
          </a:prstGeom>
        </p:spPr>
        <p:txBody>
          <a:bodyPr anchor="b"/>
          <a:lstStyle/>
          <a:p>
            <a:pPr>
              <a:lnSpc>
                <a:spcPct val="100000"/>
              </a:lnSpc>
            </a:pPr>
            <a:r>
              <a:rPr lang="en-US" sz="2400" b="1">
                <a:solidFill>
                  <a:srgbClr val="2F2B20"/>
                </a:solidFill>
                <a:latin typeface="Times New Roman"/>
              </a:rPr>
              <a:t>Categories</a:t>
            </a:r>
            <a:r>
              <a:rPr lang="en-US" sz="2400">
                <a:solidFill>
                  <a:srgbClr val="2F2B20"/>
                </a:solidFill>
                <a:latin typeface="Times New Roman"/>
              </a:rPr>
              <a:t> : </a:t>
            </a:r>
            <a:endParaRPr/>
          </a:p>
          <a:p>
            <a:pPr>
              <a:lnSpc>
                <a:spcPct val="100000"/>
              </a:lnSpc>
            </a:pPr>
            <a:r>
              <a:rPr lang="en-US">
                <a:solidFill>
                  <a:srgbClr val="2F2B20"/>
                </a:solidFill>
                <a:latin typeface="Times New Roman"/>
              </a:rPr>
              <a:t>Antithrombins </a:t>
            </a:r>
            <a:endParaRPr/>
          </a:p>
          <a:p>
            <a:pPr>
              <a:lnSpc>
                <a:spcPct val="100000"/>
              </a:lnSpc>
            </a:pPr>
            <a:r>
              <a:rPr lang="en-US" sz="2400" b="1">
                <a:solidFill>
                  <a:srgbClr val="2F2B20"/>
                </a:solidFill>
                <a:latin typeface="Times New Roman"/>
              </a:rPr>
              <a:t>Patents</a:t>
            </a:r>
            <a:r>
              <a:rPr lang="en-US" sz="2400">
                <a:solidFill>
                  <a:srgbClr val="2F2B20"/>
                </a:solidFill>
                <a:latin typeface="Times New Roman"/>
              </a:rPr>
              <a:t> : </a:t>
            </a:r>
            <a:endParaRPr/>
          </a:p>
          <a:p>
            <a:pPr>
              <a:lnSpc>
                <a:spcPct val="100000"/>
              </a:lnSpc>
            </a:pPr>
            <a:r>
              <a:rPr lang="en-US">
                <a:solidFill>
                  <a:srgbClr val="2F2B20"/>
                </a:solidFill>
                <a:latin typeface="Times New Roman"/>
              </a:rPr>
              <a:t>Number     country           Approved         Expires </a:t>
            </a:r>
            <a:endParaRPr/>
          </a:p>
          <a:p>
            <a:pPr>
              <a:lnSpc>
                <a:spcPct val="100000"/>
              </a:lnSpc>
            </a:pPr>
            <a:r>
              <a:rPr lang="en-US">
                <a:solidFill>
                  <a:srgbClr val="2F2B20"/>
                </a:solidFill>
                <a:latin typeface="Times New Roman"/>
              </a:rPr>
              <a:t>7582727   United States  2009-01-27      2029-01-27 </a:t>
            </a:r>
            <a:endParaRPr/>
          </a:p>
          <a:p>
            <a:pPr>
              <a:lnSpc>
                <a:spcPct val="100000"/>
              </a:lnSpc>
            </a:pPr>
            <a:r>
              <a:rPr lang="en-US">
                <a:solidFill>
                  <a:srgbClr val="2F2B20"/>
                </a:solidFill>
                <a:latin typeface="Times New Roman"/>
              </a:rPr>
              <a:t>5196404  United States   1993-05-23      2010-05-23</a:t>
            </a:r>
            <a:endParaRPr/>
          </a:p>
          <a:p>
            <a:pPr>
              <a:lnSpc>
                <a:spcPct val="100000"/>
              </a:lnSpc>
            </a:pPr>
            <a:r>
              <a:rPr lang="en-US">
                <a:solidFill>
                  <a:srgbClr val="2F2B20"/>
                </a:solidFill>
                <a:latin typeface="Times New Roman"/>
              </a:rPr>
              <a:t>2065150   Canada            1999-12-14        2010-08-17</a:t>
            </a:r>
            <a:endParaRPr/>
          </a:p>
          <a:p>
            <a:pPr>
              <a:lnSpc>
                <a:spcPct val="100000"/>
              </a:lnSpc>
            </a:pPr>
            <a:r>
              <a:rPr lang="en-US" sz="2400" b="1">
                <a:solidFill>
                  <a:srgbClr val="2F2B20"/>
                </a:solidFill>
                <a:latin typeface="Times New Roman"/>
              </a:rPr>
              <a:t>Sequence</a:t>
            </a:r>
            <a:r>
              <a:rPr lang="en-US" sz="2400">
                <a:solidFill>
                  <a:srgbClr val="2F2B20"/>
                </a:solidFill>
                <a:latin typeface="Times New Roman"/>
              </a:rPr>
              <a:t> :</a:t>
            </a:r>
            <a:endParaRPr/>
          </a:p>
          <a:p>
            <a:pPr>
              <a:lnSpc>
                <a:spcPct val="100000"/>
              </a:lnSpc>
            </a:pPr>
            <a:r>
              <a:rPr lang="en-US">
                <a:solidFill>
                  <a:srgbClr val="2F2B20"/>
                </a:solidFill>
                <a:latin typeface="Times New Roman"/>
              </a:rPr>
              <a:t>Bivalirudin   FPRPGGGGNGDFEEIPEEYL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571320" y="642960"/>
            <a:ext cx="7772040" cy="5571720"/>
          </a:xfrm>
          <a:prstGeom prst="rect">
            <a:avLst/>
          </a:prstGeom>
        </p:spPr>
        <p:txBody>
          <a:bodyPr anchor="b"/>
          <a:lstStyle/>
          <a:p>
            <a:pPr>
              <a:lnSpc>
                <a:spcPct val="100000"/>
              </a:lnSpc>
            </a:pPr>
            <a:r>
              <a:rPr lang="en-US" sz="2400" b="1">
                <a:solidFill>
                  <a:srgbClr val="2F2B20"/>
                </a:solidFill>
                <a:latin typeface="Times New Roman"/>
              </a:rPr>
              <a:t>Brands </a:t>
            </a:r>
            <a:r>
              <a:rPr lang="en-US" b="1">
                <a:solidFill>
                  <a:srgbClr val="2F2B20"/>
                </a:solidFill>
                <a:latin typeface="Times New Roman"/>
              </a:rPr>
              <a:t>: </a:t>
            </a:r>
            <a:r>
              <a:rPr lang="en-US">
                <a:solidFill>
                  <a:srgbClr val="2F2B20"/>
                </a:solidFill>
                <a:latin typeface="Times New Roman"/>
              </a:rPr>
              <a:t>Angiomax </a:t>
            </a:r>
            <a:endParaRPr/>
          </a:p>
          <a:p>
            <a:pPr>
              <a:lnSpc>
                <a:spcPct val="100000"/>
              </a:lnSpc>
            </a:pPr>
            <a:r>
              <a:rPr lang="en-US" sz="2400" b="1">
                <a:solidFill>
                  <a:srgbClr val="2F2B20"/>
                </a:solidFill>
                <a:latin typeface="Times New Roman"/>
              </a:rPr>
              <a:t>Company : </a:t>
            </a:r>
            <a:r>
              <a:rPr lang="en-US">
                <a:solidFill>
                  <a:srgbClr val="2F2B20"/>
                </a:solidFill>
                <a:latin typeface="Times New Roman"/>
              </a:rPr>
              <a:t>Medicines Co or MDCO </a:t>
            </a:r>
            <a:endParaRPr/>
          </a:p>
          <a:p>
            <a:pPr>
              <a:lnSpc>
                <a:spcPct val="100000"/>
              </a:lnSpc>
            </a:pPr>
            <a:r>
              <a:rPr lang="en-US" sz="2400" b="1">
                <a:solidFill>
                  <a:srgbClr val="2F2B20"/>
                </a:solidFill>
                <a:latin typeface="Times New Roman"/>
              </a:rPr>
              <a:t>Description : </a:t>
            </a:r>
            <a:r>
              <a:rPr lang="en-US">
                <a:solidFill>
                  <a:srgbClr val="2F2B20"/>
                </a:solidFill>
                <a:latin typeface="Times New Roman"/>
              </a:rPr>
              <a:t>Angiomax is a specific and reversible direct thrombin inhibitor. The active substance is a synthetic, 20 amino acid peptide. The molecular weight of Angiomax is 2180 daltons (anhydrous free base peptide). </a:t>
            </a:r>
            <a:endParaRPr/>
          </a:p>
          <a:p>
            <a:pPr>
              <a:lnSpc>
                <a:spcPct val="100000"/>
              </a:lnSpc>
            </a:pPr>
            <a:r>
              <a:rPr lang="en-US" sz="2400" b="1">
                <a:solidFill>
                  <a:srgbClr val="2F2B20"/>
                </a:solidFill>
                <a:latin typeface="Times New Roman"/>
              </a:rPr>
              <a:t>Used for/Prescribed for :</a:t>
            </a:r>
            <a:r>
              <a:rPr lang="en-US">
                <a:solidFill>
                  <a:srgbClr val="2F2B20"/>
                </a:solidFill>
                <a:latin typeface="Times New Roman"/>
              </a:rPr>
              <a:t> used for Thinning the blood in patients with unstable angina who are undergoing percutaneous transluminal coronary angioplasty (PTCA) and in patients undergoing percutaneous coronary intervention (PCI). </a:t>
            </a:r>
            <a:endParaRPr/>
          </a:p>
          <a:p>
            <a:pPr>
              <a:lnSpc>
                <a:spcPct val="100000"/>
              </a:lnSpc>
            </a:pPr>
            <a:r>
              <a:rPr lang="en-US" sz="2400" b="1">
                <a:solidFill>
                  <a:srgbClr val="2F2B20"/>
                </a:solidFill>
                <a:latin typeface="Times New Roman"/>
              </a:rPr>
              <a:t>Formulation : </a:t>
            </a:r>
            <a:r>
              <a:rPr lang="en-US">
                <a:solidFill>
                  <a:srgbClr val="2F2B20"/>
                </a:solidFill>
                <a:latin typeface="Times New Roman"/>
              </a:rPr>
              <a:t>Each vial contains 250 mg bivalirudin, 125 mg mannitol, and sodium hydroxide to adjust the pH to 5-6 (equivalent of approximately 12.5 mg sodium). When reconstituted with Sterile Water for Injection, the product yields a clear to opalescent, colorless to slightly yellow solution, pH 5-6. </a:t>
            </a:r>
            <a:endParaRPr/>
          </a:p>
          <a:p>
            <a:pPr>
              <a:lnSpc>
                <a:spcPct val="100000"/>
              </a:lnSpc>
            </a:pPr>
            <a:r>
              <a:rPr lang="en-US" sz="2400" b="1">
                <a:solidFill>
                  <a:srgbClr val="2F2B20"/>
                </a:solidFill>
                <a:latin typeface="Times New Roman"/>
              </a:rPr>
              <a:t>Form : </a:t>
            </a:r>
            <a:r>
              <a:rPr lang="en-US">
                <a:solidFill>
                  <a:srgbClr val="2F2B20"/>
                </a:solidFill>
                <a:latin typeface="Times New Roman"/>
              </a:rPr>
              <a:t>supplied in single-use vials as a white lyophilized cake, </a:t>
            </a:r>
            <a:endParaRPr/>
          </a:p>
          <a:p>
            <a:pPr>
              <a:lnSpc>
                <a:spcPct val="100000"/>
              </a:lnSpc>
            </a:pPr>
            <a:r>
              <a:rPr lang="en-US" sz="2400" b="1">
                <a:solidFill>
                  <a:srgbClr val="2F2B20"/>
                </a:solidFill>
                <a:latin typeface="Times New Roman"/>
              </a:rPr>
              <a:t>Route of administration : </a:t>
            </a:r>
            <a:r>
              <a:rPr lang="en-US">
                <a:solidFill>
                  <a:srgbClr val="2F2B20"/>
                </a:solidFill>
                <a:latin typeface="Times New Roman"/>
              </a:rPr>
              <a:t>intravenous injection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428760" y="2714760"/>
            <a:ext cx="7619760" cy="2653920"/>
          </a:xfrm>
          <a:prstGeom prst="rect">
            <a:avLst/>
          </a:prstGeom>
        </p:spPr>
        <p:txBody>
          <a:bodyPr anchor="ctr"/>
          <a:lstStyle/>
          <a:p>
            <a:pPr>
              <a:lnSpc>
                <a:spcPct val="100000"/>
              </a:lnSpc>
            </a:pPr>
            <a:r>
              <a:rPr lang="en-US" sz="3200" b="1">
                <a:solidFill>
                  <a:srgbClr val="2F2B20"/>
                </a:solidFill>
                <a:latin typeface="Times New Roman"/>
              </a:rPr>
              <a:t>Dosage :
 </a:t>
            </a:r>
            <a:r>
              <a:rPr lang="en-US">
                <a:solidFill>
                  <a:srgbClr val="2F2B20"/>
                </a:solidFill>
                <a:latin typeface="Times New Roman"/>
              </a:rPr>
              <a:t>recommended dose of Angiomax is an intravenous (IV) bolus dose of 0.75 mg/kg, followed by an infusion of 1.75 mg/kg/h for the duration of the PCI/PTCA procedure </a:t>
            </a:r>
            <a:r>
              <a:rPr lang="en-US" sz="2400" b="1">
                <a:solidFill>
                  <a:srgbClr val="2F2B20"/>
                </a:solidFill>
                <a:latin typeface="Times New Roman"/>
              </a:rPr>
              <a:t>
Contraindication </a:t>
            </a:r>
            <a:r>
              <a:rPr lang="en-US" b="1">
                <a:solidFill>
                  <a:srgbClr val="2F2B20"/>
                </a:solidFill>
                <a:latin typeface="Times New Roman"/>
              </a:rPr>
              <a:t>: 
</a:t>
            </a:r>
            <a:r>
              <a:rPr lang="en-US">
                <a:solidFill>
                  <a:srgbClr val="2F2B20"/>
                </a:solidFill>
                <a:latin typeface="Times New Roman"/>
              </a:rPr>
              <a:t> allergic and have active major bleeding </a:t>
            </a:r>
            <a:r>
              <a:rPr lang="en-US" b="1">
                <a:solidFill>
                  <a:srgbClr val="2F2B20"/>
                </a:solidFill>
                <a:latin typeface="Times New Roman"/>
              </a:rPr>
              <a:t>
</a:t>
            </a:r>
            <a:r>
              <a:rPr lang="en-US" sz="2400" b="1">
                <a:solidFill>
                  <a:srgbClr val="2F2B20"/>
                </a:solidFill>
                <a:latin typeface="Times New Roman"/>
              </a:rPr>
              <a:t>Side effects : 
</a:t>
            </a:r>
            <a:r>
              <a:rPr lang="en-US">
                <a:solidFill>
                  <a:srgbClr val="2F2B20"/>
                </a:solidFill>
                <a:latin typeface="Times New Roman"/>
              </a:rPr>
              <a:t> Anxiety; back, stomach, or pelvic pain; headache; nausea; nervousness; pain at the injection site; trouble sleeping; upset stomach; vomiting. And severe side effect may include  Severe allergic reactions (rash; hives; itching; difficulty breathing; tightness in the chest; swelling of the mouth, face, lips, or tongue); calf pain or tenderness; chest pain or tightness; confusion; difficulty urinating; dizziness; easy bruising or bleeding; fainting; fast, slow, or irregular heartbeat; fever; loss of consciousness; one-sided weakness; paralysis of the face; severe bleeding; shortness of breath; vision or speech changes. 
</a:t>
            </a:r>
            <a:r>
              <a:rPr lang="en-US" sz="2400" b="1">
                <a:solidFill>
                  <a:srgbClr val="2F2B20"/>
                </a:solidFill>
                <a:latin typeface="Times New Roman"/>
              </a:rPr>
              <a:t>Drug interaction </a:t>
            </a:r>
            <a:r>
              <a:rPr lang="en-US" sz="2400">
                <a:solidFill>
                  <a:srgbClr val="2F2B20"/>
                </a:solidFill>
                <a:latin typeface="Times New Roman"/>
              </a:rPr>
              <a:t>:
 </a:t>
            </a:r>
            <a:r>
              <a:rPr lang="en-US">
                <a:solidFill>
                  <a:srgbClr val="2F2B20"/>
                </a:solidFill>
                <a:latin typeface="Times New Roman"/>
              </a:rPr>
              <a:t>A total of 169 drugs (601 brand and generic names) are known to interact with Angiomax (bivalirudin).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251640" y="332640"/>
            <a:ext cx="8064360" cy="5760360"/>
          </a:xfrm>
          <a:prstGeom prst="rect">
            <a:avLst/>
          </a:prstGeom>
        </p:spPr>
        <p:txBody>
          <a:bodyPr anchor="b"/>
          <a:lstStyle/>
          <a:p>
            <a:pPr>
              <a:lnSpc>
                <a:spcPct val="100000"/>
              </a:lnSpc>
            </a:pPr>
            <a:r>
              <a:rPr lang="en-US" sz="2400" b="1">
                <a:solidFill>
                  <a:srgbClr val="2F2B20"/>
                </a:solidFill>
                <a:latin typeface="Times New Roman"/>
              </a:rPr>
              <a:t>General references </a:t>
            </a:r>
            <a:r>
              <a:rPr lang="en-US" sz="2400">
                <a:solidFill>
                  <a:srgbClr val="2F2B20"/>
                </a:solidFill>
                <a:latin typeface="Times New Roman"/>
              </a:rPr>
              <a:t>: </a:t>
            </a:r>
            <a:endParaRPr/>
          </a:p>
          <a:p>
            <a:pPr>
              <a:lnSpc>
                <a:spcPct val="100000"/>
              </a:lnSpc>
            </a:pPr>
            <a:r>
              <a:rPr lang="en-US" sz="1600">
                <a:solidFill>
                  <a:srgbClr val="2F2B20"/>
                </a:solidFill>
                <a:latin typeface="Times New Roman"/>
              </a:rPr>
              <a:t># Seybert AL, Coons JC, Zerumsky K: Treatment of heparin-induced thrombocytopenia: is there a role for bivalirudin? Pharmacotherapy. 2006 Feb;26(2):229-41. "Pubmed":http://www.ncbi.nlm.nih.gov/pubmed/16466327</a:t>
            </a:r>
            <a:endParaRPr/>
          </a:p>
          <a:p>
            <a:pPr>
              <a:lnSpc>
                <a:spcPct val="100000"/>
              </a:lnSpc>
            </a:pPr>
            <a:r>
              <a:rPr lang="en-US" sz="1600">
                <a:solidFill>
                  <a:srgbClr val="2F2B20"/>
                </a:solidFill>
                <a:latin typeface="Times New Roman"/>
              </a:rPr>
              <a:t># Dager WE, Dougherty JA, Nguyen PH, Militello MA, Smythe MA: Heparin-induced thrombocytopenia: treatment options and special considerations. Pharmacotherapy. 2007 Apr;27(4):564-87. "Pubmed":http://www.ncbi.nlm.nih.gov/pubmed/17381384</a:t>
            </a:r>
            <a:endParaRPr/>
          </a:p>
          <a:p>
            <a:pPr>
              <a:lnSpc>
                <a:spcPct val="100000"/>
              </a:lnSpc>
            </a:pPr>
            <a:r>
              <a:rPr lang="en-US" sz="1600">
                <a:solidFill>
                  <a:srgbClr val="2F2B20"/>
                </a:solidFill>
                <a:latin typeface="Times New Roman"/>
              </a:rPr>
              <a:t># Dang CH, Durkalski VL, Nappi JM: Evaluation of treatment with direct thrombin inhibitors in patients with heparin-induced thrombocytopenia. Pharmacotherapy. 2006 Apr;26(4):461-8. "Pubmed":http://www.ncbi.nlm.nih.gov/pubmed/16553503</a:t>
            </a:r>
            <a:endParaRPr/>
          </a:p>
          <a:p>
            <a:pPr>
              <a:lnSpc>
                <a:spcPct val="100000"/>
              </a:lnSpc>
            </a:pPr>
            <a:r>
              <a:rPr lang="en-US" sz="1600">
                <a:solidFill>
                  <a:srgbClr val="2F2B20"/>
                </a:solidFill>
                <a:latin typeface="Times New Roman"/>
              </a:rPr>
              <a:t># Robson R: The use of bivalirudin in patients with renal impairment. J Invasive Cardiol. 2000 Dec;12 Suppl F:33F-6. "Pubmed":http://www.ncbi.nlm.nih.gov/pubmed/11156732</a:t>
            </a:r>
            <a:endParaRPr/>
          </a:p>
          <a:p>
            <a:pPr>
              <a:lnSpc>
                <a:spcPct val="100000"/>
              </a:lnSpc>
            </a:pPr>
            <a:r>
              <a:rPr lang="en-US" sz="1600">
                <a:solidFill>
                  <a:srgbClr val="2F2B20"/>
                </a:solidFill>
                <a:latin typeface="Times New Roman"/>
              </a:rPr>
              <a:t># Van De Car DA, Rao SV, Ohman EM: Bivalirudin: a review of the pharmacology and clinical application. Expert Rev Cardiovasc Ther. 2010 Dec;8(12):1673-81. "Pubmed":http://www.ncbi.nlm.nih.gov/pubmed/21108549</a:t>
            </a:r>
            <a:endParaRPr/>
          </a:p>
          <a:p>
            <a:pPr>
              <a:lnSpc>
                <a:spcPct val="100000"/>
              </a:lnSpc>
            </a:pPr>
            <a:r>
              <a:rPr lang="en-US" sz="1600">
                <a:solidFill>
                  <a:srgbClr val="2F2B20"/>
                </a:solidFill>
                <a:latin typeface="Times New Roman"/>
              </a:rPr>
              <a:t># Shammas NW: Bivalirudin: pharmacology and clinical applications. Cardiovasc Drug Rev. 2005 Winter;23(4):345-60. "Pubmed":http://www.ncbi.nlm.nih.gov/pubmed/16614733</a:t>
            </a:r>
            <a:endParaRPr/>
          </a:p>
          <a:p>
            <a:pPr>
              <a:lnSpc>
                <a:spcPct val="100000"/>
              </a:lnSpc>
            </a:pPr>
            <a:r>
              <a:rPr lang="en-US" sz="1600">
                <a:solidFill>
                  <a:srgbClr val="2F2B20"/>
                </a:solidFill>
                <a:latin typeface="Times New Roman"/>
              </a:rPr>
              <a:t># Gleason TG, Chengelis CP, Jackson CB, Lindstrom P: A 24-hour continuous infusion study of bivalirudin in the rat. Int J Toxicol. 2003 May-Jun;22(3):195-206. "Pubmed":http://www.ncbi.nlm.nih.gov/pubmed/12851152 </a:t>
            </a: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1178</Words>
  <Application>Microsoft Macintosh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bic2</cp:lastModifiedBy>
  <cp:revision>1</cp:revision>
  <dcterms:modified xsi:type="dcterms:W3CDTF">2015-01-16T09:50:30Z</dcterms:modified>
</cp:coreProperties>
</file>