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slideLayouts/slideLayout6.xml" ContentType="application/vnd.openxmlformats-officedocument.presentationml.slideLayout+xml"/>
  <Override PartName="/ppt/slideLayouts/slideLayout12.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_rels/slideLayout10.xml.rels" ContentType="application/vnd.openxmlformats-package.relationships+xml"/>
  <Override PartName="/ppt/slideLayouts/_rels/slideLayout2.xml.rels" ContentType="application/vnd.openxmlformats-package.relationships+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8.xml.rels" ContentType="application/vnd.openxmlformats-package.relationships+xml"/>
  <Override PartName="/ppt/slideLayouts/_rels/slideLayout7.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11.xml.rels" ContentType="application/vnd.openxmlformats-package.relationships+xml"/>
  <Override PartName="/ppt/slideLayouts/_rels/slideLayout3.xml.rels" ContentType="application/vnd.openxmlformats-package.relationships+xml"/>
  <Override PartName="/ppt/slideLayouts/slideLayout4.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presentation.xml" ContentType="application/vnd.openxmlformats-officedocument.presentationml.presentation.main+xml"/>
  <Override PartName="/ppt/slides/slide3.xml" ContentType="application/vnd.openxmlformats-officedocument.presentationml.slide+xml"/>
  <Override PartName="/ppt/slides/_rels/slide3.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slide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Masters/slideMaster1.xml" ContentType="application/vnd.openxmlformats-officedocument.presentationml.slideMaster+xml"/>
  <Override PartName="/ppt/slideMasters/_rels/slideMaster1.xml.rels" ContentType="application/vnd.openxmlformats-package.relationships+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Lst>
  <p:sldIdLst>
    <p:sldId id="256" r:id="rId3"/>
    <p:sldId id="257" r:id="rId4"/>
    <p:sldId id="258" r:id="rId5"/>
    <p:sldId id="259" r:id="rId6"/>
  </p:sldIdLst>
  <p:sldSz cx="12192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365040"/>
            <a:ext cx="10515240" cy="1325520"/>
          </a:xfrm>
          <a:prstGeom prst="rect">
            <a:avLst/>
          </a:prstGeom>
        </p:spPr>
        <p:txBody>
          <a:bodyPr anchor="ctr" bIns="0" lIns="0" rIns="0" tIns="0" wrap="none"/>
          <a:p>
            <a:endParaRPr/>
          </a:p>
        </p:txBody>
      </p:sp>
      <p:sp>
        <p:nvSpPr>
          <p:cNvPr id="27" name="PlaceHolder 2"/>
          <p:cNvSpPr>
            <a:spLocks noGrp="1"/>
          </p:cNvSpPr>
          <p:nvPr>
            <p:ph type="body"/>
          </p:nvPr>
        </p:nvSpPr>
        <p:spPr>
          <a:xfrm>
            <a:off x="838080" y="1825560"/>
            <a:ext cx="10515240" cy="2075040"/>
          </a:xfrm>
          <a:prstGeom prst="rect">
            <a:avLst/>
          </a:prstGeom>
        </p:spPr>
        <p:txBody>
          <a:bodyPr bIns="0" lIns="0" rIns="0" tIns="0" wrap="none"/>
          <a:p>
            <a:endParaRPr/>
          </a:p>
        </p:txBody>
      </p:sp>
      <p:sp>
        <p:nvSpPr>
          <p:cNvPr id="28" name="PlaceHolder 3"/>
          <p:cNvSpPr>
            <a:spLocks noGrp="1"/>
          </p:cNvSpPr>
          <p:nvPr>
            <p:ph type="body"/>
          </p:nvPr>
        </p:nvSpPr>
        <p:spPr>
          <a:xfrm>
            <a:off x="838080" y="4097880"/>
            <a:ext cx="10515240" cy="2075040"/>
          </a:xfrm>
          <a:prstGeom prst="rect">
            <a:avLst/>
          </a:prstGeom>
        </p:spPr>
        <p:txBody>
          <a:bodyPr bIns="0" lIns="0" rIns="0" tIns="0" wrap="none"/>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5240" cy="1325520"/>
          </a:xfrm>
          <a:prstGeom prst="rect">
            <a:avLst/>
          </a:prstGeom>
        </p:spPr>
        <p:txBody>
          <a:bodyPr anchor="ctr" bIns="0" lIns="0" rIns="0" tIns="0" wrap="none"/>
          <a:p>
            <a:endParaRPr/>
          </a:p>
        </p:txBody>
      </p:sp>
      <p:sp>
        <p:nvSpPr>
          <p:cNvPr id="30" name="PlaceHolder 2"/>
          <p:cNvSpPr>
            <a:spLocks noGrp="1"/>
          </p:cNvSpPr>
          <p:nvPr>
            <p:ph type="body"/>
          </p:nvPr>
        </p:nvSpPr>
        <p:spPr>
          <a:xfrm>
            <a:off x="838080" y="1825560"/>
            <a:ext cx="5131080" cy="2075040"/>
          </a:xfrm>
          <a:prstGeom prst="rect">
            <a:avLst/>
          </a:prstGeom>
        </p:spPr>
        <p:txBody>
          <a:bodyPr bIns="0" lIns="0" rIns="0" tIns="0" wrap="none"/>
          <a:p>
            <a:endParaRPr/>
          </a:p>
        </p:txBody>
      </p:sp>
      <p:sp>
        <p:nvSpPr>
          <p:cNvPr id="31" name="PlaceHolder 3"/>
          <p:cNvSpPr>
            <a:spLocks noGrp="1"/>
          </p:cNvSpPr>
          <p:nvPr>
            <p:ph type="body"/>
          </p:nvPr>
        </p:nvSpPr>
        <p:spPr>
          <a:xfrm>
            <a:off x="6225840" y="1825560"/>
            <a:ext cx="5131080" cy="2075040"/>
          </a:xfrm>
          <a:prstGeom prst="rect">
            <a:avLst/>
          </a:prstGeom>
        </p:spPr>
        <p:txBody>
          <a:bodyPr bIns="0" lIns="0" rIns="0" tIns="0" wrap="none"/>
          <a:p>
            <a:endParaRPr/>
          </a:p>
        </p:txBody>
      </p:sp>
      <p:sp>
        <p:nvSpPr>
          <p:cNvPr id="32" name="PlaceHolder 4"/>
          <p:cNvSpPr>
            <a:spLocks noGrp="1"/>
          </p:cNvSpPr>
          <p:nvPr>
            <p:ph type="body"/>
          </p:nvPr>
        </p:nvSpPr>
        <p:spPr>
          <a:xfrm>
            <a:off x="6225840" y="4097880"/>
            <a:ext cx="5131080" cy="2075040"/>
          </a:xfrm>
          <a:prstGeom prst="rect">
            <a:avLst/>
          </a:prstGeom>
        </p:spPr>
        <p:txBody>
          <a:bodyPr bIns="0" lIns="0" rIns="0" tIns="0" wrap="none"/>
          <a:p>
            <a:endParaRPr/>
          </a:p>
        </p:txBody>
      </p:sp>
      <p:sp>
        <p:nvSpPr>
          <p:cNvPr id="33" name="PlaceHolder 5"/>
          <p:cNvSpPr>
            <a:spLocks noGrp="1"/>
          </p:cNvSpPr>
          <p:nvPr>
            <p:ph type="body"/>
          </p:nvPr>
        </p:nvSpPr>
        <p:spPr>
          <a:xfrm>
            <a:off x="838080" y="4097880"/>
            <a:ext cx="5131080" cy="2075040"/>
          </a:xfrm>
          <a:prstGeom prst="rect">
            <a:avLst/>
          </a:prstGeom>
        </p:spPr>
        <p:txBody>
          <a:bodyPr bIns="0" lIns="0" rIns="0" tIns="0" wrap="none"/>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365040"/>
            <a:ext cx="10515240" cy="1325520"/>
          </a:xfrm>
          <a:prstGeom prst="rect">
            <a:avLst/>
          </a:prstGeom>
        </p:spPr>
        <p:txBody>
          <a:bodyPr anchor="ctr" bIns="0" lIns="0" rIns="0" tIns="0" wrap="none"/>
          <a:p>
            <a:endParaRPr/>
          </a:p>
        </p:txBody>
      </p:sp>
      <p:sp>
        <p:nvSpPr>
          <p:cNvPr id="35" name="PlaceHolder 2"/>
          <p:cNvSpPr>
            <a:spLocks noGrp="1"/>
          </p:cNvSpPr>
          <p:nvPr>
            <p:ph type="body"/>
          </p:nvPr>
        </p:nvSpPr>
        <p:spPr>
          <a:xfrm>
            <a:off x="838080" y="1825560"/>
            <a:ext cx="5131080" cy="2075040"/>
          </a:xfrm>
          <a:prstGeom prst="rect">
            <a:avLst/>
          </a:prstGeom>
        </p:spPr>
        <p:txBody>
          <a:bodyPr bIns="0" lIns="0" rIns="0" tIns="0" wrap="none"/>
          <a:p>
            <a:endParaRPr/>
          </a:p>
        </p:txBody>
      </p:sp>
      <p:sp>
        <p:nvSpPr>
          <p:cNvPr id="36" name="PlaceHolder 3"/>
          <p:cNvSpPr>
            <a:spLocks noGrp="1"/>
          </p:cNvSpPr>
          <p:nvPr>
            <p:ph type="body"/>
          </p:nvPr>
        </p:nvSpPr>
        <p:spPr>
          <a:xfrm>
            <a:off x="6225840" y="1825560"/>
            <a:ext cx="5131080" cy="2075040"/>
          </a:xfrm>
          <a:prstGeom prst="rect">
            <a:avLst/>
          </a:prstGeom>
        </p:spPr>
        <p:txBody>
          <a:bodyPr bIns="0" lIns="0" rIns="0" tIns="0" wrap="none"/>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520"/>
          </a:xfrm>
          <a:prstGeom prst="rect">
            <a:avLst/>
          </a:prstGeom>
        </p:spPr>
        <p:txBody>
          <a:bodyPr anchor="ctr" bIns="0" lIns="0" rIns="0" tIns="0" wrap="none"/>
          <a:p>
            <a:endParaRPr/>
          </a:p>
        </p:txBody>
      </p:sp>
      <p:sp>
        <p:nvSpPr>
          <p:cNvPr id="6" name="PlaceHolder 2"/>
          <p:cNvSpPr>
            <a:spLocks noGrp="1"/>
          </p:cNvSpPr>
          <p:nvPr>
            <p:ph type="subTitle"/>
          </p:nvPr>
        </p:nvSpPr>
        <p:spPr>
          <a:xfrm>
            <a:off x="838080" y="1825560"/>
            <a:ext cx="10515240" cy="4351320"/>
          </a:xfrm>
          <a:prstGeom prst="rect">
            <a:avLst/>
          </a:prstGeom>
        </p:spPr>
        <p:txBody>
          <a:bodyPr anchor="ctr" bIns="0" lIns="0" rIns="0" tIns="0" wrap="none"/>
          <a:p>
            <a:pPr algn="ctr"/>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5240" cy="1325520"/>
          </a:xfrm>
          <a:prstGeom prst="rect">
            <a:avLst/>
          </a:prstGeom>
        </p:spPr>
        <p:txBody>
          <a:bodyPr anchor="ctr" bIns="0" lIns="0" rIns="0" tIns="0" wrap="none"/>
          <a:p>
            <a:endParaRPr/>
          </a:p>
        </p:txBody>
      </p:sp>
      <p:sp>
        <p:nvSpPr>
          <p:cNvPr id="8" name="PlaceHolder 2"/>
          <p:cNvSpPr>
            <a:spLocks noGrp="1"/>
          </p:cNvSpPr>
          <p:nvPr>
            <p:ph type="body"/>
          </p:nvPr>
        </p:nvSpPr>
        <p:spPr>
          <a:xfrm>
            <a:off x="838080" y="1825560"/>
            <a:ext cx="10515240" cy="4350960"/>
          </a:xfrm>
          <a:prstGeom prst="rect">
            <a:avLst/>
          </a:prstGeom>
        </p:spPr>
        <p:txBody>
          <a:bodyPr bIns="0" lIns="0" rIns="0" tIns="0" wrap="none"/>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365040"/>
            <a:ext cx="10515240" cy="1325520"/>
          </a:xfrm>
          <a:prstGeom prst="rect">
            <a:avLst/>
          </a:prstGeom>
        </p:spPr>
        <p:txBody>
          <a:bodyPr anchor="ctr" bIns="0" lIns="0" rIns="0" tIns="0" wrap="none"/>
          <a:p>
            <a:endParaRPr/>
          </a:p>
        </p:txBody>
      </p:sp>
      <p:sp>
        <p:nvSpPr>
          <p:cNvPr id="10" name="PlaceHolder 2"/>
          <p:cNvSpPr>
            <a:spLocks noGrp="1"/>
          </p:cNvSpPr>
          <p:nvPr>
            <p:ph type="body"/>
          </p:nvPr>
        </p:nvSpPr>
        <p:spPr>
          <a:xfrm>
            <a:off x="838080" y="1825560"/>
            <a:ext cx="5131080" cy="4350960"/>
          </a:xfrm>
          <a:prstGeom prst="rect">
            <a:avLst/>
          </a:prstGeom>
        </p:spPr>
        <p:txBody>
          <a:bodyPr bIns="0" lIns="0" rIns="0" tIns="0" wrap="none"/>
          <a:p>
            <a:endParaRPr/>
          </a:p>
        </p:txBody>
      </p:sp>
      <p:sp>
        <p:nvSpPr>
          <p:cNvPr id="11" name="PlaceHolder 3"/>
          <p:cNvSpPr>
            <a:spLocks noGrp="1"/>
          </p:cNvSpPr>
          <p:nvPr>
            <p:ph type="body"/>
          </p:nvPr>
        </p:nvSpPr>
        <p:spPr>
          <a:xfrm>
            <a:off x="6225840" y="1825560"/>
            <a:ext cx="5131080" cy="4350960"/>
          </a:xfrm>
          <a:prstGeom prst="rect">
            <a:avLst/>
          </a:prstGeom>
        </p:spPr>
        <p:txBody>
          <a:bodyPr bIns="0" lIns="0" rIns="0" tIns="0" wrap="none"/>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365040"/>
            <a:ext cx="10515240" cy="1325520"/>
          </a:xfrm>
          <a:prstGeom prst="rect">
            <a:avLst/>
          </a:prstGeom>
        </p:spPr>
        <p:txBody>
          <a:bodyPr anchor="ctr" bIns="0" lIns="0" rIns="0" tIns="0" wrap="none"/>
          <a:p>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365040"/>
            <a:ext cx="10515240" cy="5811480"/>
          </a:xfrm>
          <a:prstGeom prst="rect">
            <a:avLst/>
          </a:prstGeom>
        </p:spPr>
        <p:txBody>
          <a:bodyPr anchor="ctr" bIns="0" lIns="0" rIns="0" tIns="0" wrap="none"/>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365040"/>
            <a:ext cx="10515240" cy="1325520"/>
          </a:xfrm>
          <a:prstGeom prst="rect">
            <a:avLst/>
          </a:prstGeom>
        </p:spPr>
        <p:txBody>
          <a:bodyPr anchor="ctr" bIns="0" lIns="0" rIns="0" tIns="0" wrap="none"/>
          <a:p>
            <a:endParaRPr/>
          </a:p>
        </p:txBody>
      </p:sp>
      <p:sp>
        <p:nvSpPr>
          <p:cNvPr id="15" name="PlaceHolder 2"/>
          <p:cNvSpPr>
            <a:spLocks noGrp="1"/>
          </p:cNvSpPr>
          <p:nvPr>
            <p:ph type="body"/>
          </p:nvPr>
        </p:nvSpPr>
        <p:spPr>
          <a:xfrm>
            <a:off x="838080" y="1825560"/>
            <a:ext cx="5131080" cy="2075040"/>
          </a:xfrm>
          <a:prstGeom prst="rect">
            <a:avLst/>
          </a:prstGeom>
        </p:spPr>
        <p:txBody>
          <a:bodyPr bIns="0" lIns="0" rIns="0" tIns="0" wrap="none"/>
          <a:p>
            <a:endParaRPr/>
          </a:p>
        </p:txBody>
      </p:sp>
      <p:sp>
        <p:nvSpPr>
          <p:cNvPr id="16" name="PlaceHolder 3"/>
          <p:cNvSpPr>
            <a:spLocks noGrp="1"/>
          </p:cNvSpPr>
          <p:nvPr>
            <p:ph type="body"/>
          </p:nvPr>
        </p:nvSpPr>
        <p:spPr>
          <a:xfrm>
            <a:off x="838080" y="4097880"/>
            <a:ext cx="5131080" cy="2075040"/>
          </a:xfrm>
          <a:prstGeom prst="rect">
            <a:avLst/>
          </a:prstGeom>
        </p:spPr>
        <p:txBody>
          <a:bodyPr bIns="0" lIns="0" rIns="0" tIns="0" wrap="none"/>
          <a:p>
            <a:endParaRPr/>
          </a:p>
        </p:txBody>
      </p:sp>
      <p:sp>
        <p:nvSpPr>
          <p:cNvPr id="17" name="PlaceHolder 4"/>
          <p:cNvSpPr>
            <a:spLocks noGrp="1"/>
          </p:cNvSpPr>
          <p:nvPr>
            <p:ph type="body"/>
          </p:nvPr>
        </p:nvSpPr>
        <p:spPr>
          <a:xfrm>
            <a:off x="6225840" y="1825560"/>
            <a:ext cx="5131080" cy="4350960"/>
          </a:xfrm>
          <a:prstGeom prst="rect">
            <a:avLst/>
          </a:prstGeom>
        </p:spPr>
        <p:txBody>
          <a:bodyPr bIns="0" lIns="0" rIns="0" tIns="0" wrap="none"/>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5240" cy="1325520"/>
          </a:xfrm>
          <a:prstGeom prst="rect">
            <a:avLst/>
          </a:prstGeom>
        </p:spPr>
        <p:txBody>
          <a:bodyPr anchor="ctr" bIns="0" lIns="0" rIns="0" tIns="0" wrap="none"/>
          <a:p>
            <a:endParaRPr/>
          </a:p>
        </p:txBody>
      </p:sp>
      <p:sp>
        <p:nvSpPr>
          <p:cNvPr id="19" name="PlaceHolder 2"/>
          <p:cNvSpPr>
            <a:spLocks noGrp="1"/>
          </p:cNvSpPr>
          <p:nvPr>
            <p:ph type="body"/>
          </p:nvPr>
        </p:nvSpPr>
        <p:spPr>
          <a:xfrm>
            <a:off x="838080" y="1825560"/>
            <a:ext cx="5131080" cy="4350960"/>
          </a:xfrm>
          <a:prstGeom prst="rect">
            <a:avLst/>
          </a:prstGeom>
        </p:spPr>
        <p:txBody>
          <a:bodyPr bIns="0" lIns="0" rIns="0" tIns="0" wrap="none"/>
          <a:p>
            <a:endParaRPr/>
          </a:p>
        </p:txBody>
      </p:sp>
      <p:sp>
        <p:nvSpPr>
          <p:cNvPr id="20" name="PlaceHolder 3"/>
          <p:cNvSpPr>
            <a:spLocks noGrp="1"/>
          </p:cNvSpPr>
          <p:nvPr>
            <p:ph type="body"/>
          </p:nvPr>
        </p:nvSpPr>
        <p:spPr>
          <a:xfrm>
            <a:off x="6225840" y="1825560"/>
            <a:ext cx="5131080" cy="2075040"/>
          </a:xfrm>
          <a:prstGeom prst="rect">
            <a:avLst/>
          </a:prstGeom>
        </p:spPr>
        <p:txBody>
          <a:bodyPr bIns="0" lIns="0" rIns="0" tIns="0" wrap="none"/>
          <a:p>
            <a:endParaRPr/>
          </a:p>
        </p:txBody>
      </p:sp>
      <p:sp>
        <p:nvSpPr>
          <p:cNvPr id="21" name="PlaceHolder 4"/>
          <p:cNvSpPr>
            <a:spLocks noGrp="1"/>
          </p:cNvSpPr>
          <p:nvPr>
            <p:ph type="body"/>
          </p:nvPr>
        </p:nvSpPr>
        <p:spPr>
          <a:xfrm>
            <a:off x="6225840" y="4097880"/>
            <a:ext cx="5131080" cy="2075040"/>
          </a:xfrm>
          <a:prstGeom prst="rect">
            <a:avLst/>
          </a:prstGeom>
        </p:spPr>
        <p:txBody>
          <a:bodyPr bIns="0" lIns="0" rIns="0" tIns="0" wrap="none"/>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365040"/>
            <a:ext cx="10515240" cy="1325520"/>
          </a:xfrm>
          <a:prstGeom prst="rect">
            <a:avLst/>
          </a:prstGeom>
        </p:spPr>
        <p:txBody>
          <a:bodyPr anchor="ctr" bIns="0" lIns="0" rIns="0" tIns="0" wrap="none"/>
          <a:p>
            <a:endParaRPr/>
          </a:p>
        </p:txBody>
      </p:sp>
      <p:sp>
        <p:nvSpPr>
          <p:cNvPr id="23" name="PlaceHolder 2"/>
          <p:cNvSpPr>
            <a:spLocks noGrp="1"/>
          </p:cNvSpPr>
          <p:nvPr>
            <p:ph type="body"/>
          </p:nvPr>
        </p:nvSpPr>
        <p:spPr>
          <a:xfrm>
            <a:off x="838080" y="1825560"/>
            <a:ext cx="5131080" cy="2075040"/>
          </a:xfrm>
          <a:prstGeom prst="rect">
            <a:avLst/>
          </a:prstGeom>
        </p:spPr>
        <p:txBody>
          <a:bodyPr bIns="0" lIns="0" rIns="0" tIns="0" wrap="none"/>
          <a:p>
            <a:endParaRPr/>
          </a:p>
        </p:txBody>
      </p:sp>
      <p:sp>
        <p:nvSpPr>
          <p:cNvPr id="24" name="PlaceHolder 3"/>
          <p:cNvSpPr>
            <a:spLocks noGrp="1"/>
          </p:cNvSpPr>
          <p:nvPr>
            <p:ph type="body"/>
          </p:nvPr>
        </p:nvSpPr>
        <p:spPr>
          <a:xfrm>
            <a:off x="6225840" y="1825560"/>
            <a:ext cx="5131080" cy="2075040"/>
          </a:xfrm>
          <a:prstGeom prst="rect">
            <a:avLst/>
          </a:prstGeom>
        </p:spPr>
        <p:txBody>
          <a:bodyPr bIns="0" lIns="0" rIns="0" tIns="0" wrap="none"/>
          <a:p>
            <a:endParaRPr/>
          </a:p>
        </p:txBody>
      </p:sp>
      <p:sp>
        <p:nvSpPr>
          <p:cNvPr id="25" name="PlaceHolder 4"/>
          <p:cNvSpPr>
            <a:spLocks noGrp="1"/>
          </p:cNvSpPr>
          <p:nvPr>
            <p:ph type="body"/>
          </p:nvPr>
        </p:nvSpPr>
        <p:spPr>
          <a:xfrm>
            <a:off x="838080" y="4097880"/>
            <a:ext cx="10514880" cy="2075040"/>
          </a:xfrm>
          <a:prstGeom prst="rect">
            <a:avLst/>
          </a:prstGeom>
        </p:spPr>
        <p:txBody>
          <a:bodyPr bIns="0" lIns="0" rIns="0" tIns="0" wrap="none"/>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838080" y="365040"/>
            <a:ext cx="10515240" cy="1325160"/>
          </a:xfrm>
          <a:prstGeom prst="rect">
            <a:avLst/>
          </a:prstGeom>
        </p:spPr>
        <p:txBody>
          <a:bodyPr anchor="ctr"/>
          <a:p>
            <a:pPr>
              <a:lnSpc>
                <a:spcPct val="90000"/>
              </a:lnSpc>
            </a:pPr>
            <a:r>
              <a:rPr lang="en-US" sz="4400">
                <a:solidFill>
                  <a:srgbClr val="000000"/>
                </a:solidFill>
                <a:latin typeface="Calibri Light"/>
              </a:rPr>
              <a:t>Click to edit the title text formatClick to edit Master title style</a:t>
            </a:r>
            <a:endParaRPr/>
          </a:p>
        </p:txBody>
      </p:sp>
      <p:sp>
        <p:nvSpPr>
          <p:cNvPr id="1" name="PlaceHolder 2"/>
          <p:cNvSpPr>
            <a:spLocks noGrp="1"/>
          </p:cNvSpPr>
          <p:nvPr>
            <p:ph type="body"/>
          </p:nvPr>
        </p:nvSpPr>
        <p:spPr>
          <a:xfrm>
            <a:off x="838080" y="1825560"/>
            <a:ext cx="10515240" cy="4350960"/>
          </a:xfrm>
          <a:prstGeom prst="rect">
            <a:avLst/>
          </a:prstGeom>
        </p:spPr>
        <p:txBody>
          <a:bodyPr/>
          <a:p>
            <a:pPr>
              <a:buSzPct val="45000"/>
              <a:buFont typeface="StarSymbol"/>
              <a:buChar char=""/>
            </a:pPr>
            <a:r>
              <a:rPr lang="en-US" sz="2800">
                <a:solidFill>
                  <a:srgbClr val="000000"/>
                </a:solidFill>
                <a:latin typeface="Calibri"/>
              </a:rPr>
              <a:t>Click to edit the outline text format</a:t>
            </a:r>
            <a:endParaRPr/>
          </a:p>
          <a:p>
            <a:pPr lvl="1">
              <a:buSzPct val="75000"/>
              <a:buFont typeface="StarSymbol"/>
              <a:buChar char=""/>
            </a:pPr>
            <a:r>
              <a:rPr lang="en-US" sz="2800">
                <a:solidFill>
                  <a:srgbClr val="000000"/>
                </a:solidFill>
                <a:latin typeface="Calibri"/>
              </a:rPr>
              <a:t>Second Outline Level</a:t>
            </a:r>
            <a:endParaRPr/>
          </a:p>
          <a:p>
            <a:pPr lvl="2">
              <a:buSzPct val="45000"/>
              <a:buFont typeface="StarSymbol"/>
              <a:buChar char=""/>
            </a:pPr>
            <a:r>
              <a:rPr lang="en-US" sz="2800">
                <a:solidFill>
                  <a:srgbClr val="000000"/>
                </a:solidFill>
                <a:latin typeface="Calibri"/>
              </a:rPr>
              <a:t>Third Outline Level</a:t>
            </a:r>
            <a:endParaRPr/>
          </a:p>
          <a:p>
            <a:pPr lvl="3">
              <a:buSzPct val="75000"/>
              <a:buFont typeface="StarSymbol"/>
              <a:buChar char=""/>
            </a:pPr>
            <a:r>
              <a:rPr lang="en-US" sz="2800">
                <a:solidFill>
                  <a:srgbClr val="000000"/>
                </a:solidFill>
                <a:latin typeface="Calibri"/>
              </a:rPr>
              <a:t>Fourth Outline Level</a:t>
            </a:r>
            <a:endParaRPr/>
          </a:p>
          <a:p>
            <a:pPr lvl="4">
              <a:buSzPct val="45000"/>
              <a:buFont typeface="StarSymbol"/>
              <a:buChar char=""/>
            </a:pPr>
            <a:r>
              <a:rPr lang="en-US" sz="2800">
                <a:solidFill>
                  <a:srgbClr val="000000"/>
                </a:solidFill>
                <a:latin typeface="Calibri"/>
              </a:rPr>
              <a:t>Fifth Outline Level</a:t>
            </a:r>
            <a:endParaRPr/>
          </a:p>
          <a:p>
            <a:pPr lvl="5">
              <a:buSzPct val="45000"/>
              <a:buFont typeface="StarSymbol"/>
              <a:buChar char=""/>
            </a:pPr>
            <a:r>
              <a:rPr lang="en-US" sz="2800">
                <a:solidFill>
                  <a:srgbClr val="000000"/>
                </a:solidFill>
                <a:latin typeface="Calibri"/>
              </a:rPr>
              <a:t>Sixth Outline Level</a:t>
            </a:r>
            <a:endParaRPr/>
          </a:p>
          <a:p>
            <a:pPr>
              <a:lnSpc>
                <a:spcPct val="100000"/>
              </a:lnSpc>
              <a:buFont typeface="Arial"/>
              <a:buChar char="•"/>
            </a:pPr>
            <a:r>
              <a:rPr lang="en-US" sz="2800">
                <a:solidFill>
                  <a:srgbClr val="000000"/>
                </a:solidFill>
                <a:latin typeface="Calibri"/>
              </a:rPr>
              <a:t>Seventh Outline LevelClick to edit Master text styles</a:t>
            </a:r>
            <a:endParaRPr/>
          </a:p>
          <a:p>
            <a:pPr lvl="1">
              <a:lnSpc>
                <a:spcPct val="100000"/>
              </a:lnSpc>
              <a:buFont typeface="Arial"/>
              <a:buChar char="•"/>
            </a:pPr>
            <a:r>
              <a:rPr lang="en-US" sz="2400">
                <a:solidFill>
                  <a:srgbClr val="000000"/>
                </a:solidFill>
                <a:latin typeface="Calibri"/>
              </a:rPr>
              <a:t>Second level</a:t>
            </a:r>
            <a:endParaRPr/>
          </a:p>
          <a:p>
            <a:pPr lvl="1">
              <a:buFont typeface="Arial"/>
              <a:buChar char="•"/>
            </a:pPr>
            <a:r>
              <a:rPr lang="en-US" sz="2000">
                <a:solidFill>
                  <a:srgbClr val="000000"/>
                </a:solidFill>
                <a:latin typeface="Calibri"/>
              </a:rPr>
              <a:t>Third level</a:t>
            </a:r>
            <a:endParaRPr/>
          </a:p>
          <a:p>
            <a:pPr lvl="2">
              <a:buFont typeface="Arial"/>
              <a:buChar char="•"/>
            </a:pPr>
            <a:r>
              <a:rPr lang="en-US">
                <a:solidFill>
                  <a:srgbClr val="000000"/>
                </a:solidFill>
                <a:latin typeface="Calibri"/>
              </a:rPr>
              <a:t>Fourth level</a:t>
            </a:r>
            <a:endParaRPr/>
          </a:p>
          <a:p>
            <a:pPr lvl="3">
              <a:buFont typeface="Arial"/>
              <a:buChar char="•"/>
            </a:pPr>
            <a:r>
              <a:rPr lang="en-US">
                <a:solidFill>
                  <a:srgbClr val="000000"/>
                </a:solidFill>
                <a:latin typeface="Calibri"/>
              </a:rPr>
              <a:t>Fifth level</a:t>
            </a:r>
            <a:endParaRPr/>
          </a:p>
        </p:txBody>
      </p:sp>
      <p:sp>
        <p:nvSpPr>
          <p:cNvPr id="2" name="PlaceHolder 3"/>
          <p:cNvSpPr>
            <a:spLocks noGrp="1"/>
          </p:cNvSpPr>
          <p:nvPr>
            <p:ph type="dt"/>
          </p:nvPr>
        </p:nvSpPr>
        <p:spPr>
          <a:xfrm>
            <a:off x="0" y="0"/>
            <a:ext cx="-11796840" cy="-11796840"/>
          </a:xfrm>
          <a:prstGeom prst="rect">
            <a:avLst/>
          </a:prstGeom>
        </p:spPr>
        <p:txBody>
          <a:bodyPr bIns="45000" lIns="90000" rIns="90000" tIns="45000"/>
          <a:p>
            <a:pPr>
              <a:lnSpc>
                <a:spcPct val="100000"/>
              </a:lnSpc>
            </a:pPr>
            <a:r>
              <a:rPr lang="en-US">
                <a:solidFill>
                  <a:srgbClr val="000000"/>
                </a:solidFill>
                <a:latin typeface="Calibri"/>
              </a:rPr>
              <a:t>1/15/15</a:t>
            </a:r>
            <a:endParaRPr/>
          </a:p>
        </p:txBody>
      </p:sp>
      <p:sp>
        <p:nvSpPr>
          <p:cNvPr id="3" name="PlaceHolder 4"/>
          <p:cNvSpPr>
            <a:spLocks noGrp="1"/>
          </p:cNvSpPr>
          <p:nvPr>
            <p:ph type="ftr"/>
          </p:nvPr>
        </p:nvSpPr>
        <p:spPr>
          <a:xfrm>
            <a:off x="0" y="0"/>
            <a:ext cx="-11796840" cy="-11796840"/>
          </a:xfrm>
          <a:prstGeom prst="rect">
            <a:avLst/>
          </a:prstGeom>
        </p:spPr>
        <p:txBody>
          <a:bodyPr bIns="45000" lIns="90000" rIns="90000" tIns="45000"/>
          <a:p>
            <a:endParaRPr/>
          </a:p>
        </p:txBody>
      </p:sp>
      <p:sp>
        <p:nvSpPr>
          <p:cNvPr id="4" name="PlaceHolder 5"/>
          <p:cNvSpPr>
            <a:spLocks noGrp="1"/>
          </p:cNvSpPr>
          <p:nvPr>
            <p:ph type="sldNum"/>
          </p:nvPr>
        </p:nvSpPr>
        <p:spPr>
          <a:xfrm>
            <a:off x="0" y="0"/>
            <a:ext cx="-11796840" cy="-11796840"/>
          </a:xfrm>
          <a:prstGeom prst="rect">
            <a:avLst/>
          </a:prstGeom>
        </p:spPr>
        <p:txBody>
          <a:bodyPr bIns="45000" lIns="90000" rIns="90000" tIns="45000"/>
          <a:p>
            <a:pPr>
              <a:lnSpc>
                <a:spcPct val="100000"/>
              </a:lnSpc>
            </a:pPr>
            <a:fld id="{D1813121-C121-41D1-B1F1-215181016101}" type="slidenum">
              <a:rPr lang="en-US">
                <a:solidFill>
                  <a:srgbClr val="000000"/>
                </a:solidFill>
                <a:latin typeface="Calibri"/>
              </a:rPr>
              <a:t>&lt;number&gt;</a:t>
            </a:fld>
            <a:endParaRPr/>
          </a:p>
        </p:txBody>
      </p:sp>
    </p:spTree>
  </p:cSld>
  <p:clrMap accent1="accent1" accent2="accent2" accent3="accent3" accent4="accent4" accent5="accent5" accent6="accent6" bg1="lt1" bg2="lt2" folHlink="folHlink" hlink="hlink" tx1="dk1" tx2="dk2"/>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7" name="TextShape 1"/>
          <p:cNvSpPr txBox="1"/>
          <p:nvPr/>
        </p:nvSpPr>
        <p:spPr>
          <a:xfrm>
            <a:off x="838080" y="365040"/>
            <a:ext cx="10515240" cy="1325160"/>
          </a:xfrm>
          <a:prstGeom prst="rect">
            <a:avLst/>
          </a:prstGeom>
        </p:spPr>
        <p:txBody>
          <a:bodyPr anchor="ctr"/>
          <a:p>
            <a:pPr algn="ctr">
              <a:lnSpc>
                <a:spcPct val="100000"/>
              </a:lnSpc>
            </a:pPr>
            <a:r>
              <a:rPr b="1" lang="en-US" sz="4000">
                <a:solidFill>
                  <a:srgbClr val="000000"/>
                </a:solidFill>
                <a:latin typeface="Arial Black"/>
              </a:rPr>
              <a:t>Defibrotide </a:t>
            </a:r>
            <a:r>
              <a:rPr b="1" lang="en-US" sz="4000">
                <a:solidFill>
                  <a:srgbClr val="000000"/>
                </a:solidFill>
                <a:latin typeface="Arial Black"/>
              </a:rPr>
              <a:t>
</a:t>
            </a:r>
            <a:r>
              <a:rPr b="1" lang="en-US" sz="4000">
                <a:solidFill>
                  <a:srgbClr val="000000"/>
                </a:solidFill>
                <a:latin typeface="Arial Black"/>
              </a:rPr>
              <a:t>(Approved investigational drug)</a:t>
            </a:r>
            <a:r>
              <a:rPr b="1" lang="en-US" sz="4000">
                <a:solidFill>
                  <a:srgbClr val="000000"/>
                </a:solidFill>
                <a:latin typeface="Arial Black"/>
              </a:rPr>
              <a:t>
</a:t>
            </a:r>
            <a:r>
              <a:rPr b="1" lang="en-US" sz="3200">
                <a:solidFill>
                  <a:srgbClr val="000000"/>
                </a:solidFill>
                <a:latin typeface="Arial Black"/>
              </a:rPr>
              <a:t>DB04932</a:t>
            </a:r>
            <a:endParaRPr/>
          </a:p>
        </p:txBody>
      </p:sp>
      <p:sp>
        <p:nvSpPr>
          <p:cNvPr id="38" name="TextShape 2"/>
          <p:cNvSpPr txBox="1"/>
          <p:nvPr/>
        </p:nvSpPr>
        <p:spPr>
          <a:xfrm>
            <a:off x="644040" y="1825560"/>
            <a:ext cx="10709640" cy="4767840"/>
          </a:xfrm>
          <a:prstGeom prst="rect">
            <a:avLst/>
          </a:prstGeom>
        </p:spPr>
        <p:txBody>
          <a:bodyPr/>
          <a:p>
            <a:pPr>
              <a:lnSpc>
                <a:spcPct val="100000"/>
              </a:lnSpc>
            </a:pPr>
            <a:r>
              <a:rPr lang="en-US" sz="2000">
                <a:solidFill>
                  <a:srgbClr val="000000"/>
                </a:solidFill>
                <a:latin typeface="Arial Black"/>
              </a:rPr>
              <a:t>Category : </a:t>
            </a:r>
            <a:r>
              <a:rPr lang="en-US" sz="2000">
                <a:solidFill>
                  <a:srgbClr val="000000"/>
                </a:solidFill>
                <a:latin typeface="Arial"/>
              </a:rPr>
              <a:t>Antithrombins</a:t>
            </a:r>
            <a:endParaRPr/>
          </a:p>
          <a:p>
            <a:pPr>
              <a:lnSpc>
                <a:spcPct val="100000"/>
              </a:lnSpc>
            </a:pPr>
            <a:r>
              <a:rPr lang="en-US" sz="2000">
                <a:solidFill>
                  <a:srgbClr val="000000"/>
                </a:solidFill>
                <a:latin typeface="Arial Black"/>
              </a:rPr>
              <a:t>Use : </a:t>
            </a:r>
            <a:r>
              <a:rPr lang="en-US" sz="2000">
                <a:solidFill>
                  <a:srgbClr val="000000"/>
                </a:solidFill>
                <a:latin typeface="Arial"/>
              </a:rPr>
              <a:t>Defibrotide is used to treat or prevent a failure of normal blood flow (occlusive venous disease, OVD) in the liver of patients who have had bone marrow transplants or received certain drugs such as oral estrogens, mercaptopurine, and many others. </a:t>
            </a:r>
            <a:r>
              <a:rPr lang="en-US" sz="2000">
                <a:solidFill>
                  <a:srgbClr val="000000"/>
                </a:solidFill>
                <a:latin typeface="Arial Black"/>
              </a:rPr>
              <a:t> </a:t>
            </a:r>
            <a:endParaRPr/>
          </a:p>
          <a:p>
            <a:pPr>
              <a:lnSpc>
                <a:spcPct val="100000"/>
              </a:lnSpc>
            </a:pPr>
            <a:r>
              <a:rPr lang="en-US" sz="2000">
                <a:solidFill>
                  <a:srgbClr val="000000"/>
                </a:solidFill>
                <a:latin typeface="Arial Black"/>
              </a:rPr>
              <a:t>Half life : </a:t>
            </a:r>
            <a:r>
              <a:rPr lang="en-US" sz="2000">
                <a:solidFill>
                  <a:srgbClr val="000000"/>
                </a:solidFill>
                <a:latin typeface="Arial"/>
              </a:rPr>
              <a:t>t1/2-alpha = minutes (10-20 minutes in rat); t1/2-beta = a few hours</a:t>
            </a:r>
            <a:endParaRPr/>
          </a:p>
          <a:p>
            <a:pPr>
              <a:lnSpc>
                <a:spcPct val="100000"/>
              </a:lnSpc>
            </a:pPr>
            <a:r>
              <a:rPr lang="en-US" sz="2000">
                <a:solidFill>
                  <a:srgbClr val="000000"/>
                </a:solidFill>
                <a:latin typeface="Arial Black"/>
              </a:rPr>
              <a:t>Description :</a:t>
            </a:r>
            <a:r>
              <a:rPr lang="en-US" sz="2000">
                <a:solidFill>
                  <a:srgbClr val="000000"/>
                </a:solidFill>
                <a:latin typeface="Arial"/>
              </a:rPr>
              <a:t> Defibrotide is the sodium salt of a mixture of single-stranded oligodeoxyribonucleotides derived from porcine mucosal DNA. It has been shown to have antithrombotic, anti-inflammatory and anti-ischemic properties (but without associated significant systemic anticoagulant effects). It is marketed under the brand names Dasovas (FM), Noravid, and Prociclide in a variety of countries, but is currently not approved in the USA. The manufacturer is Gentium.</a:t>
            </a:r>
            <a:endParaRPr/>
          </a:p>
          <a:p>
            <a:pPr>
              <a:lnSpc>
                <a:spcPct val="100000"/>
              </a:lnSpc>
            </a:pPr>
            <a:r>
              <a:rPr lang="en-US" sz="2000">
                <a:solidFill>
                  <a:srgbClr val="000000"/>
                </a:solidFill>
                <a:latin typeface="Arial Black"/>
              </a:rPr>
              <a:t>Pharmacodynamics : </a:t>
            </a:r>
            <a:r>
              <a:rPr lang="en-US" sz="2000">
                <a:solidFill>
                  <a:srgbClr val="000000"/>
                </a:solidFill>
                <a:latin typeface="Arial"/>
              </a:rPr>
              <a:t>Defibrotide is a deoxyribonucleic acid derivative extracted from mammalian organs, which has been developed for the treatment of a number of vascular disorders. It appears to increase fibrinolysis and may possess antithrombotic, antiatherosclerotic and anti-ischaemic actions, probably due to its ability to selectively increase prostaglandin I2 and E2 levels and to increase tissue plasminogen activator and decrease plasminogen activator inhibitor function. Defibrotide is available as an intravenous and intramuscular preparation, and also as an oral formulation for long term use.</a:t>
            </a:r>
            <a:endParaRPr/>
          </a:p>
          <a:p>
            <a:pPr>
              <a:lnSpc>
                <a:spcPct val="100000"/>
              </a:lnSpc>
            </a:pPr>
            <a:endParaRPr/>
          </a:p>
          <a:p>
            <a:pPr>
              <a:lnSpc>
                <a:spcPct val="100000"/>
              </a:lnSpc>
            </a:pPr>
            <a:endParaRPr/>
          </a:p>
          <a:p>
            <a:pPr>
              <a:lnSpc>
                <a:spcPct val="100000"/>
              </a:lnSpc>
            </a:pPr>
            <a:endParaRPr/>
          </a:p>
        </p:txBody>
      </p:sp>
    </p:spTree>
  </p:cSld>
  <p:timing>
    <p:tnLst>
      <p:par>
        <p:cTn dur="indefinite" id="1" nodeType="tmRoot" restart="never">
          <p:childTnLst>
            <p:seq>
              <p:cTn id="2" nodeType="mainSeq">
                <p:childTnLst/>
              </p:cTn>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9" name="TextShape 1"/>
          <p:cNvSpPr txBox="1"/>
          <p:nvPr/>
        </p:nvSpPr>
        <p:spPr>
          <a:xfrm>
            <a:off x="838080" y="399240"/>
            <a:ext cx="10515240" cy="5777280"/>
          </a:xfrm>
          <a:prstGeom prst="rect">
            <a:avLst/>
          </a:prstGeom>
        </p:spPr>
        <p:txBody>
          <a:bodyPr/>
          <a:p>
            <a:pPr>
              <a:lnSpc>
                <a:spcPct val="100000"/>
              </a:lnSpc>
            </a:pPr>
            <a:r>
              <a:rPr lang="en-US" sz="2400">
                <a:solidFill>
                  <a:srgbClr val="000000"/>
                </a:solidFill>
                <a:latin typeface="Arial Black"/>
              </a:rPr>
              <a:t>Mode of action : </a:t>
            </a:r>
            <a:r>
              <a:rPr lang="en-US" sz="2400">
                <a:solidFill>
                  <a:srgbClr val="000000"/>
                </a:solidFill>
                <a:latin typeface="Arial"/>
              </a:rPr>
              <a:t>The drug appears to prevent the formation of blood clots and to help dissolve blood clots by increasing levels of prostaglandin I2, E2, and prostacyclin, altering platelet activity, increasing tissue plasminogen activator function, and decreasing activity of tissue plasminogen activator inhibitor. Prostaglandin I2 relaxes the smooth muscle of blood vessels and prevents platelets from adhering to each other. Prostaglandin E2 at certain concentrations also inhibits platelet aggregation. Moreover, the drug provides additional beneficial anti-inflammatory and antiischemic activities as recent sudies have shown. It is yet unclear, if the latter effects can be utilized clinically (e.g., treatment of ischemic stroke). </a:t>
            </a:r>
            <a:endParaRPr/>
          </a:p>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endParaRPr/>
          </a:p>
        </p:txBody>
      </p:sp>
    </p:spTree>
  </p:cSld>
  <p:timing>
    <p:tnLst>
      <p:par>
        <p:cTn dur="indefinite" id="3" nodeType="tmRoot" restart="never">
          <p:childTnLst>
            <p:seq>
              <p:cTn id="4" nodeType="mainSeq">
                <p:childTnLst/>
              </p:cTn>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0" name="TextShape 1"/>
          <p:cNvSpPr txBox="1"/>
          <p:nvPr/>
        </p:nvSpPr>
        <p:spPr>
          <a:xfrm>
            <a:off x="548640" y="548640"/>
            <a:ext cx="11064240" cy="5852160"/>
          </a:xfrm>
          <a:prstGeom prst="rect">
            <a:avLst/>
          </a:prstGeom>
        </p:spPr>
        <p:txBody>
          <a:bodyPr bIns="45000" lIns="90000" rIns="90000" tIns="45000" wrap="none"/>
          <a:p>
            <a:r>
              <a:rPr b="1" lang="en-US" sz="2000"/>
              <a:t>Absorption :</a:t>
            </a:r>
            <a:r>
              <a:rPr lang="en-US" sz="2000"/>
              <a:t> Bioavailability is 58-70% following oral administration, compared to parenteral forms (i.v. and i.m. = 100%).</a:t>
            </a:r>
            <a:endParaRPr/>
          </a:p>
          <a:p>
            <a:r>
              <a:rPr b="1" lang="en-US" sz="2400">
                <a:solidFill>
                  <a:srgbClr val="000000"/>
                </a:solidFill>
                <a:latin typeface="Arial"/>
              </a:rPr>
              <a:t>Brands : </a:t>
            </a:r>
            <a:r>
              <a:rPr lang="en-US" sz="2400">
                <a:solidFill>
                  <a:srgbClr val="000000"/>
                </a:solidFill>
                <a:latin typeface="Arial"/>
              </a:rPr>
              <a:t>Dasovas, Noravid and Prociclide</a:t>
            </a:r>
            <a:r>
              <a:rPr b="1" lang="en-US" sz="2400">
                <a:solidFill>
                  <a:srgbClr val="000000"/>
                </a:solidFill>
                <a:latin typeface="Arial"/>
              </a:rPr>
              <a:t>	</a:t>
            </a:r>
            <a:endParaRPr/>
          </a:p>
        </p:txBody>
      </p:sp>
    </p:spTree>
  </p:cSld>
  <p:timing>
    <p:tnLst>
      <p:par>
        <p:cTn dur="indefinite" id="5" nodeType="tmRoot" restart="never">
          <p:childTnLst>
            <p:seq>
              <p:cTn id="6" nodeType="mainSeq">
                <p:childTnLst/>
              </p:cTn>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1" name="TextShape 1"/>
          <p:cNvSpPr txBox="1"/>
          <p:nvPr/>
        </p:nvSpPr>
        <p:spPr>
          <a:xfrm>
            <a:off x="463680" y="347760"/>
            <a:ext cx="10889640" cy="5828760"/>
          </a:xfrm>
          <a:prstGeom prst="rect">
            <a:avLst/>
          </a:prstGeom>
        </p:spPr>
        <p:txBody>
          <a:bodyPr/>
          <a:p>
            <a:pPr>
              <a:lnSpc>
                <a:spcPct val="100000"/>
              </a:lnSpc>
            </a:pPr>
            <a:r>
              <a:rPr b="1" lang="en-US" sz="2800">
                <a:solidFill>
                  <a:srgbClr val="000000"/>
                </a:solidFill>
                <a:latin typeface="Calibri"/>
              </a:rPr>
              <a:t>General reference : </a:t>
            </a:r>
            <a:r>
              <a:rPr lang="en-US" sz="2800">
                <a:solidFill>
                  <a:srgbClr val="000000"/>
                </a:solidFill>
                <a:latin typeface="Arial"/>
              </a:rPr>
              <a:t>Noseda G, Fragiacomo C, Ferrari D: Pharmacokinetics of defibrotide in healthy volunteers. Haemostasis. 1986;16 Suppl 1:26-30. Pubmed</a:t>
            </a:r>
            <a:endParaRPr/>
          </a:p>
          <a:p>
            <a:pPr>
              <a:lnSpc>
                <a:spcPct val="100000"/>
              </a:lnSpc>
            </a:pPr>
            <a:r>
              <a:rPr lang="en-US" sz="2800">
                <a:solidFill>
                  <a:srgbClr val="000000"/>
                </a:solidFill>
                <a:latin typeface="Arial"/>
              </a:rPr>
              <a:t>Palmer KJ, Goa KL: Defibrotide. A review of its pharmacodynamic and pharmacokinetic properties, and therapeutic use in vascular disorders. Drugs. 1993 Feb;45(2):259-94. Pubmed</a:t>
            </a:r>
            <a:endParaRPr/>
          </a:p>
          <a:p>
            <a:pPr>
              <a:lnSpc>
                <a:spcPct val="100000"/>
              </a:lnSpc>
            </a:pPr>
            <a:r>
              <a:rPr lang="en-US" sz="2800">
                <a:solidFill>
                  <a:srgbClr val="000000"/>
                </a:solidFill>
                <a:latin typeface="Arial"/>
              </a:rPr>
              <a:t>Fisher J, Johnston AM, Holland TK, McCallum J, Pescador R, Mantovani M, Prino G: Pharmacokinetics, absorption, distribution and disposition of [125I]-defibrotide following intravenous or oral administration in the rat. Thromb Res. 1993 Apr 1;70(1):77-90. Pubmed</a:t>
            </a:r>
            <a:endParaRPr/>
          </a:p>
          <a:p>
            <a:pPr>
              <a:lnSpc>
                <a:spcPct val="100000"/>
              </a:lnSpc>
            </a:pPr>
            <a:r>
              <a:rPr lang="en-US" sz="2800">
                <a:solidFill>
                  <a:srgbClr val="000000"/>
                </a:solidFill>
                <a:latin typeface="Arial"/>
              </a:rPr>
              <a:t>Koehl GE, Geissler EK, Iacobelli M, Frei C, Burger V, Haffner S, Holler E, Andreesen R, Schlitt HJ, Eissner G: Defibrotide: An Endothelium Protecting and Stabilizing Drug, has an Anti-Angiogenic Potential In Vitro and In Vivo. Cancer Biol Ther. 2007 May;6(5):686-90. Epub 2007 Feb 3. Pubmed</a:t>
            </a:r>
            <a:endParaRPr/>
          </a:p>
          <a:p>
            <a:pPr>
              <a:lnSpc>
                <a:spcPct val="100000"/>
              </a:lnSpc>
            </a:pPr>
            <a:r>
              <a:rPr lang="en-US" sz="2800">
                <a:solidFill>
                  <a:srgbClr val="000000"/>
                </a:solidFill>
                <a:latin typeface="Arial"/>
              </a:rPr>
              <a:t>Kornblum N, Ayyanar K, Benimetskaya L, Richardson P, Iacobelli M, Stein CA: Defibrotide, a polydisperse mixture of single-stranded phosphodiester oligonucleotides with lifesaving activity in severe hepatic veno-occlusive disease: clinical outcomes and potential mechanisms of action. Oligonucleotides. 2006 Spring;16(1):105-14. Pubmed</a:t>
            </a:r>
            <a:endParaRPr/>
          </a:p>
          <a:p>
            <a:pPr>
              <a:lnSpc>
                <a:spcPct val="100000"/>
              </a:lnSpc>
            </a:pPr>
            <a:r>
              <a:rPr lang="en-US" sz="2800">
                <a:solidFill>
                  <a:srgbClr val="000000"/>
                </a:solidFill>
                <a:latin typeface="Arial"/>
              </a:rPr>
              <a:t>Pescador R, Porta R, Ferro L: An integrated view of the activities of defibrotide. Semin Thromb Hemost. 1996;22 Suppl 1:71-5. Pubmed </a:t>
            </a:r>
            <a:endParaRPr/>
          </a:p>
          <a:p>
            <a:pPr>
              <a:lnSpc>
                <a:spcPct val="100000"/>
              </a:lnSpc>
            </a:pPr>
            <a:endParaRPr/>
          </a:p>
        </p:txBody>
      </p:sp>
    </p:spTree>
  </p:cSld>
  <p:timing>
    <p:tnLst>
      <p:par>
        <p:cTn dur="indefinite" id="7" nodeType="tmRoot" restart="never">
          <p:childTnLst>
            <p:seq>
              <p:cTn id="8" nodeType="mainSeq">
                <p:childTnLst/>
              </p:cTn>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