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Lst>
  <p:sldIdLst>
    <p:sldId id="256" r:id="rId2"/>
    <p:sldId id="264" r:id="rId3"/>
    <p:sldId id="265" r:id="rId4"/>
    <p:sldId id="266" r:id="rId5"/>
    <p:sldId id="267" r:id="rId6"/>
    <p:sldId id="268" r:id="rId7"/>
    <p:sldId id="273" r:id="rId8"/>
    <p:sldId id="27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104" y="-3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C06386-6845-44F2-8209-E12BCF258F88}" type="datetimeFigureOut">
              <a:rPr lang="en-US" smtClean="0"/>
              <a:pPr/>
              <a:t>11/01/15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C06386-6845-44F2-8209-E12BCF258F88}" type="datetimeFigureOut">
              <a:rPr lang="en-US" smtClean="0"/>
              <a:pPr/>
              <a:t>11/01/15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C06386-6845-44F2-8209-E12BCF258F88}" type="datetimeFigureOut">
              <a:rPr lang="en-US" smtClean="0"/>
              <a:pPr/>
              <a:t>11/01/15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C06386-6845-44F2-8209-E12BCF258F88}" type="datetimeFigureOut">
              <a:rPr lang="en-US" smtClean="0"/>
              <a:pPr/>
              <a:t>11/01/15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06386-6845-44F2-8209-E12BCF258F88}" type="datetimeFigureOut">
              <a:rPr lang="en-US" smtClean="0"/>
              <a:pPr/>
              <a:t>11/01/15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6C06386-6845-44F2-8209-E12BCF258F88}" type="datetimeFigureOut">
              <a:rPr lang="en-US" smtClean="0"/>
              <a:pPr/>
              <a:t>11/01/15</a:t>
            </a:fld>
            <a:endParaRPr lang="en-IN"/>
          </a:p>
        </p:txBody>
      </p:sp>
      <p:sp>
        <p:nvSpPr>
          <p:cNvPr id="9" name="Slide Number Placeholder 8"/>
          <p:cNvSpPr>
            <a:spLocks noGrp="1"/>
          </p:cNvSpPr>
          <p:nvPr>
            <p:ph type="sldNum" sz="quarter" idx="11"/>
          </p:nvPr>
        </p:nvSpPr>
        <p:spPr/>
        <p:txBody>
          <a:bodyPr/>
          <a:lstStyle/>
          <a:p>
            <a:fld id="{84CE2C05-FA8C-4219-A7CB-0B94D078EB64}"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4CE2C05-FA8C-4219-A7CB-0B94D078EB64}" type="slidenum">
              <a:rPr lang="en-IN" smtClean="0"/>
              <a:pPr/>
              <a:t>‹#›</a:t>
            </a:fld>
            <a:endParaRPr lang="en-IN"/>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IN"/>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6C06386-6845-44F2-8209-E12BCF258F88}" type="datetimeFigureOut">
              <a:rPr lang="en-US" smtClean="0"/>
              <a:pPr/>
              <a:t>11/01/15</a:t>
            </a:fld>
            <a:endParaRPr lang="en-IN"/>
          </a:p>
        </p:txBody>
      </p:sp>
    </p:spTree>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980728"/>
            <a:ext cx="7772400" cy="1470025"/>
          </a:xfrm>
        </p:spPr>
        <p:txBody>
          <a:bodyPr/>
          <a:lstStyle/>
          <a:p>
            <a:pPr algn="ctr"/>
            <a:r>
              <a:rPr lang="en-IN" dirty="0" err="1" smtClean="0">
                <a:solidFill>
                  <a:schemeClr val="tx1"/>
                </a:solidFill>
                <a:latin typeface="Times New Roman" pitchFamily="18" charset="0"/>
                <a:cs typeface="Times New Roman" pitchFamily="18" charset="0"/>
              </a:rPr>
              <a:t>Menotropins</a:t>
            </a:r>
            <a:r>
              <a:rPr lang="en-IN" dirty="0" smtClean="0">
                <a:solidFill>
                  <a:schemeClr val="tx1"/>
                </a:solidFill>
                <a:latin typeface="Times New Roman" pitchFamily="18" charset="0"/>
                <a:cs typeface="Times New Roman" pitchFamily="18" charset="0"/>
              </a:rPr>
              <a:t> </a:t>
            </a:r>
            <a:endParaRPr lang="en-IN" b="1"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539552" y="2924944"/>
            <a:ext cx="7004224" cy="3024336"/>
          </a:xfrm>
        </p:spPr>
        <p:txBody>
          <a:bodyPr>
            <a:normAutofit/>
          </a:bodyPr>
          <a:lstStyle/>
          <a:p>
            <a:pPr algn="l"/>
            <a:r>
              <a:rPr lang="en-US" dirty="0" err="1" smtClean="0">
                <a:solidFill>
                  <a:schemeClr val="tx1"/>
                </a:solidFill>
                <a:latin typeface="Times New Roman" pitchFamily="18" charset="0"/>
                <a:cs typeface="Times New Roman" pitchFamily="18" charset="0"/>
              </a:rPr>
              <a:t>Drugbank</a:t>
            </a:r>
            <a:r>
              <a:rPr lang="en-US" dirty="0" smtClean="0">
                <a:solidFill>
                  <a:schemeClr val="tx1"/>
                </a:solidFill>
                <a:latin typeface="Times New Roman" pitchFamily="18" charset="0"/>
                <a:cs typeface="Times New Roman" pitchFamily="18" charset="0"/>
              </a:rPr>
              <a:t> ID : </a:t>
            </a:r>
            <a:r>
              <a:rPr lang="en-IN" dirty="0" smtClean="0">
                <a:solidFill>
                  <a:schemeClr val="tx1"/>
                </a:solidFill>
                <a:latin typeface="Times New Roman" pitchFamily="18" charset="0"/>
                <a:cs typeface="Times New Roman" pitchFamily="18" charset="0"/>
              </a:rPr>
              <a:t>DB00032 </a:t>
            </a:r>
            <a:endParaRPr lang="en-IN" dirty="0" smtClean="0">
              <a:solidFill>
                <a:schemeClr val="tx1"/>
              </a:solidFill>
              <a:latin typeface="Times New Roman" pitchFamily="18" charset="0"/>
              <a:cs typeface="Times New Roman" pitchFamily="18" charset="0"/>
            </a:endParaRPr>
          </a:p>
          <a:p>
            <a:r>
              <a:rPr lang="en-IN" dirty="0">
                <a:solidFill>
                  <a:srgbClr val="2F2B20"/>
                </a:solidFill>
              </a:rPr>
              <a:t>Protein chemical </a:t>
            </a:r>
            <a:r>
              <a:rPr lang="en-IN" dirty="0" smtClean="0">
                <a:solidFill>
                  <a:srgbClr val="2F2B20"/>
                </a:solidFill>
              </a:rPr>
              <a:t>formula: C</a:t>
            </a:r>
            <a:r>
              <a:rPr lang="en-IN" baseline="-25000" dirty="0" smtClean="0">
                <a:solidFill>
                  <a:srgbClr val="2F2B20"/>
                </a:solidFill>
              </a:rPr>
              <a:t>1014</a:t>
            </a:r>
            <a:r>
              <a:rPr lang="en-IN" dirty="0" smtClean="0">
                <a:solidFill>
                  <a:srgbClr val="2F2B20"/>
                </a:solidFill>
              </a:rPr>
              <a:t>H</a:t>
            </a:r>
            <a:r>
              <a:rPr lang="en-IN" baseline="-25000" dirty="0" smtClean="0">
                <a:solidFill>
                  <a:srgbClr val="2F2B20"/>
                </a:solidFill>
              </a:rPr>
              <a:t>1609</a:t>
            </a:r>
            <a:r>
              <a:rPr lang="en-IN" dirty="0" smtClean="0">
                <a:solidFill>
                  <a:srgbClr val="2F2B20"/>
                </a:solidFill>
              </a:rPr>
              <a:t>N</a:t>
            </a:r>
            <a:r>
              <a:rPr lang="en-IN" baseline="-25000" dirty="0" smtClean="0">
                <a:solidFill>
                  <a:srgbClr val="2F2B20"/>
                </a:solidFill>
              </a:rPr>
              <a:t>287</a:t>
            </a:r>
            <a:r>
              <a:rPr lang="en-IN" dirty="0" smtClean="0">
                <a:solidFill>
                  <a:srgbClr val="2F2B20"/>
                </a:solidFill>
              </a:rPr>
              <a:t>O</a:t>
            </a:r>
            <a:r>
              <a:rPr lang="en-IN" baseline="-25000" dirty="0" smtClean="0">
                <a:solidFill>
                  <a:srgbClr val="2F2B20"/>
                </a:solidFill>
              </a:rPr>
              <a:t>294</a:t>
            </a:r>
            <a:r>
              <a:rPr lang="en-IN" dirty="0" smtClean="0">
                <a:solidFill>
                  <a:srgbClr val="2F2B20"/>
                </a:solidFill>
              </a:rPr>
              <a:t>S</a:t>
            </a:r>
            <a:r>
              <a:rPr lang="en-IN" baseline="-25000" dirty="0" smtClean="0">
                <a:solidFill>
                  <a:srgbClr val="2F2B20"/>
                </a:solidFill>
              </a:rPr>
              <a:t>27</a:t>
            </a:r>
          </a:p>
          <a:p>
            <a:r>
              <a:rPr lang="en-IN" dirty="0" smtClean="0">
                <a:solidFill>
                  <a:srgbClr val="2F2B20"/>
                </a:solidFill>
              </a:rPr>
              <a:t>Protein </a:t>
            </a:r>
            <a:r>
              <a:rPr lang="en-IN" dirty="0">
                <a:solidFill>
                  <a:srgbClr val="2F2B20"/>
                </a:solidFill>
              </a:rPr>
              <a:t>average </a:t>
            </a:r>
            <a:r>
              <a:rPr lang="en-IN" dirty="0" smtClean="0">
                <a:solidFill>
                  <a:srgbClr val="2F2B20"/>
                </a:solidFill>
              </a:rPr>
              <a:t>weight : 23390.3000</a:t>
            </a:r>
            <a:endParaRPr lang="en-US" dirty="0" smtClean="0">
              <a:solidFill>
                <a:srgbClr val="2F2B2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836712"/>
            <a:ext cx="7854696" cy="5184576"/>
          </a:xfrm>
        </p:spPr>
        <p:txBody>
          <a:bodyPr>
            <a:normAutofit lnSpcReduction="10000"/>
          </a:bodyPr>
          <a:lstStyle/>
          <a:p>
            <a:pPr algn="l"/>
            <a:r>
              <a:rPr lang="en-US" sz="2400" b="1" dirty="0" smtClean="0">
                <a:solidFill>
                  <a:schemeClr val="tx1"/>
                </a:solidFill>
                <a:latin typeface="Times New Roman" pitchFamily="18" charset="0"/>
                <a:cs typeface="Times New Roman" pitchFamily="18" charset="0"/>
              </a:rPr>
              <a:t>Description</a:t>
            </a:r>
            <a:r>
              <a:rPr lang="en-US" sz="2400" dirty="0" smtClean="0">
                <a:solidFill>
                  <a:schemeClr val="tx1"/>
                </a:solidFill>
                <a:latin typeface="Times New Roman" pitchFamily="18" charset="0"/>
                <a:cs typeface="Times New Roman" pitchFamily="18" charset="0"/>
              </a:rPr>
              <a:t> </a:t>
            </a:r>
            <a:r>
              <a:rPr lang="en-US" sz="2800" dirty="0" smtClean="0">
                <a:solidFill>
                  <a:schemeClr val="tx1"/>
                </a:solidFill>
                <a:latin typeface="Times New Roman" pitchFamily="18" charset="0"/>
                <a:cs typeface="Times New Roman" pitchFamily="18" charset="0"/>
              </a:rPr>
              <a:t>:</a:t>
            </a:r>
          </a:p>
          <a:p>
            <a:r>
              <a:rPr lang="en-US"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Menotropins</a:t>
            </a:r>
            <a:r>
              <a:rPr lang="en-IN" sz="1800" dirty="0" smtClean="0">
                <a:solidFill>
                  <a:schemeClr val="tx1"/>
                </a:solidFill>
                <a:latin typeface="Times New Roman" pitchFamily="18" charset="0"/>
                <a:cs typeface="Times New Roman" pitchFamily="18" charset="0"/>
              </a:rPr>
              <a:t> contains follicle stimulating hormone (FSH) and luteinizing hormone (LH) purified from the urine of postmenopausal women.  It is used as a fertility medication that is injected either subcutaneously or intramuscularly. It is composed of LH with 2 subunits, alpha = 92 residues, beta = 121 residues and FSH with 2 subunits, alpha = 92 residues, beta=111 residues.</a:t>
            </a:r>
          </a:p>
          <a:p>
            <a:pPr algn="l"/>
            <a:endParaRPr lang="en-US" sz="1800" dirty="0" smtClean="0">
              <a:solidFill>
                <a:schemeClr val="tx1"/>
              </a:solidFill>
              <a:latin typeface="Times New Roman" pitchFamily="18" charset="0"/>
              <a:cs typeface="Times New Roman" pitchFamily="18" charset="0"/>
            </a:endParaRPr>
          </a:p>
          <a:p>
            <a:pPr algn="l"/>
            <a:r>
              <a:rPr lang="en-US" sz="2400" b="1" dirty="0" smtClean="0">
                <a:solidFill>
                  <a:schemeClr val="tx1"/>
                </a:solidFill>
                <a:latin typeface="Times New Roman" pitchFamily="18" charset="0"/>
                <a:cs typeface="Times New Roman" pitchFamily="18" charset="0"/>
              </a:rPr>
              <a:t>Indication</a:t>
            </a:r>
            <a:r>
              <a:rPr lang="en-US" sz="2400" dirty="0" smtClean="0">
                <a:solidFill>
                  <a:schemeClr val="tx1"/>
                </a:solidFill>
                <a:latin typeface="Times New Roman" pitchFamily="18" charset="0"/>
                <a:cs typeface="Times New Roman" pitchFamily="18" charset="0"/>
              </a:rPr>
              <a:t> :</a:t>
            </a:r>
          </a:p>
          <a:p>
            <a:r>
              <a:rPr lang="en-IN" sz="1800" dirty="0" smtClean="0">
                <a:solidFill>
                  <a:schemeClr val="tx1"/>
                </a:solidFill>
                <a:latin typeface="Times New Roman" pitchFamily="18" charset="0"/>
                <a:cs typeface="Times New Roman" pitchFamily="18" charset="0"/>
              </a:rPr>
              <a:t>For the treatment of female infertility </a:t>
            </a:r>
          </a:p>
          <a:p>
            <a:endParaRPr lang="en-US" sz="1800" dirty="0" smtClean="0">
              <a:solidFill>
                <a:schemeClr val="tx1"/>
              </a:solidFill>
              <a:latin typeface="Times New Roman" pitchFamily="18" charset="0"/>
              <a:cs typeface="Times New Roman" pitchFamily="18" charset="0"/>
            </a:endParaRPr>
          </a:p>
          <a:p>
            <a:pPr algn="l"/>
            <a:r>
              <a:rPr lang="en-US" sz="2400" b="1" dirty="0" err="1" smtClean="0">
                <a:solidFill>
                  <a:schemeClr val="tx1"/>
                </a:solidFill>
                <a:latin typeface="Times New Roman" pitchFamily="18" charset="0"/>
                <a:cs typeface="Times New Roman" pitchFamily="18" charset="0"/>
              </a:rPr>
              <a:t>Pharmacodynamics</a:t>
            </a:r>
            <a:r>
              <a:rPr lang="en-US" sz="2400" b="1"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 </a:t>
            </a:r>
          </a:p>
          <a:p>
            <a:r>
              <a:rPr lang="en-IN" sz="1900" dirty="0" smtClean="0">
                <a:solidFill>
                  <a:schemeClr val="tx1"/>
                </a:solidFill>
                <a:latin typeface="Times New Roman" pitchFamily="18" charset="0"/>
                <a:cs typeface="Times New Roman" pitchFamily="18" charset="0"/>
              </a:rPr>
              <a:t>Used to treat female infertility, </a:t>
            </a:r>
            <a:r>
              <a:rPr lang="en-IN" sz="1900" dirty="0" err="1" smtClean="0">
                <a:solidFill>
                  <a:schemeClr val="tx1"/>
                </a:solidFill>
                <a:latin typeface="Times New Roman" pitchFamily="18" charset="0"/>
                <a:cs typeface="Times New Roman" pitchFamily="18" charset="0"/>
              </a:rPr>
              <a:t>Menotropins</a:t>
            </a:r>
            <a:r>
              <a:rPr lang="en-IN" sz="1900" dirty="0" smtClean="0">
                <a:solidFill>
                  <a:schemeClr val="tx1"/>
                </a:solidFill>
                <a:latin typeface="Times New Roman" pitchFamily="18" charset="0"/>
                <a:cs typeface="Times New Roman" pitchFamily="18" charset="0"/>
              </a:rPr>
              <a:t> stimulates late follicular maturation and resumption of </a:t>
            </a:r>
            <a:r>
              <a:rPr lang="en-IN" sz="1900" dirty="0" err="1" smtClean="0">
                <a:solidFill>
                  <a:schemeClr val="tx1"/>
                </a:solidFill>
                <a:latin typeface="Times New Roman" pitchFamily="18" charset="0"/>
                <a:cs typeface="Times New Roman" pitchFamily="18" charset="0"/>
              </a:rPr>
              <a:t>oocyte</a:t>
            </a:r>
            <a:r>
              <a:rPr lang="en-IN" sz="1900" dirty="0" smtClean="0">
                <a:solidFill>
                  <a:schemeClr val="tx1"/>
                </a:solidFill>
                <a:latin typeface="Times New Roman" pitchFamily="18" charset="0"/>
                <a:cs typeface="Times New Roman" pitchFamily="18" charset="0"/>
              </a:rPr>
              <a:t> meiosis, and initiates rupture of the pre-</a:t>
            </a:r>
            <a:r>
              <a:rPr lang="en-IN" sz="1900" dirty="0" err="1" smtClean="0">
                <a:solidFill>
                  <a:schemeClr val="tx1"/>
                </a:solidFill>
                <a:latin typeface="Times New Roman" pitchFamily="18" charset="0"/>
                <a:cs typeface="Times New Roman" pitchFamily="18" charset="0"/>
              </a:rPr>
              <a:t>ovulatory</a:t>
            </a:r>
            <a:r>
              <a:rPr lang="en-IN" sz="1900" dirty="0" smtClean="0">
                <a:solidFill>
                  <a:schemeClr val="tx1"/>
                </a:solidFill>
                <a:latin typeface="Times New Roman" pitchFamily="18" charset="0"/>
                <a:cs typeface="Times New Roman" pitchFamily="18" charset="0"/>
              </a:rPr>
              <a:t> ovarian follicle. </a:t>
            </a:r>
            <a:r>
              <a:rPr lang="en-IN" sz="1900" dirty="0" err="1" smtClean="0">
                <a:solidFill>
                  <a:schemeClr val="tx1"/>
                </a:solidFill>
                <a:latin typeface="Times New Roman" pitchFamily="18" charset="0"/>
                <a:cs typeface="Times New Roman" pitchFamily="18" charset="0"/>
              </a:rPr>
              <a:t>Menotropins</a:t>
            </a:r>
            <a:r>
              <a:rPr lang="en-IN" sz="1900" dirty="0" smtClean="0">
                <a:solidFill>
                  <a:schemeClr val="tx1"/>
                </a:solidFill>
                <a:latin typeface="Times New Roman" pitchFamily="18" charset="0"/>
                <a:cs typeface="Times New Roman" pitchFamily="18" charset="0"/>
              </a:rPr>
              <a:t> bind to the LH/</a:t>
            </a:r>
            <a:r>
              <a:rPr lang="en-IN" sz="1900" dirty="0" err="1" smtClean="0">
                <a:solidFill>
                  <a:schemeClr val="tx1"/>
                </a:solidFill>
                <a:latin typeface="Times New Roman" pitchFamily="18" charset="0"/>
                <a:cs typeface="Times New Roman" pitchFamily="18" charset="0"/>
              </a:rPr>
              <a:t>hCG</a:t>
            </a:r>
            <a:r>
              <a:rPr lang="en-IN" sz="1900" dirty="0" smtClean="0">
                <a:solidFill>
                  <a:schemeClr val="tx1"/>
                </a:solidFill>
                <a:latin typeface="Times New Roman" pitchFamily="18" charset="0"/>
                <a:cs typeface="Times New Roman" pitchFamily="18" charset="0"/>
              </a:rPr>
              <a:t>/FSH receptor of the </a:t>
            </a:r>
            <a:r>
              <a:rPr lang="en-IN" sz="1900" dirty="0" err="1" smtClean="0">
                <a:solidFill>
                  <a:schemeClr val="tx1"/>
                </a:solidFill>
                <a:latin typeface="Times New Roman" pitchFamily="18" charset="0"/>
                <a:cs typeface="Times New Roman" pitchFamily="18" charset="0"/>
              </a:rPr>
              <a:t>granulosa</a:t>
            </a:r>
            <a:r>
              <a:rPr lang="en-IN" sz="1900" dirty="0" smtClean="0">
                <a:solidFill>
                  <a:schemeClr val="tx1"/>
                </a:solidFill>
                <a:latin typeface="Times New Roman" pitchFamily="18" charset="0"/>
                <a:cs typeface="Times New Roman" pitchFamily="18" charset="0"/>
              </a:rPr>
              <a:t> and theca cells of the ovary to effect these changes in the absence of an endogenous LH surge. </a:t>
            </a:r>
            <a:endParaRPr lang="en-US" sz="1900" dirty="0" smtClean="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7504" y="692696"/>
            <a:ext cx="8020344" cy="5040560"/>
          </a:xfrm>
        </p:spPr>
        <p:txBody>
          <a:bodyPr>
            <a:noAutofit/>
          </a:bodyPr>
          <a:lstStyle/>
          <a:p>
            <a:pPr>
              <a:lnSpc>
                <a:spcPct val="160000"/>
              </a:lnSpc>
            </a:pPr>
            <a:r>
              <a:rPr lang="en-US" sz="2400" b="1" dirty="0" smtClean="0">
                <a:solidFill>
                  <a:schemeClr val="tx1"/>
                </a:solidFill>
                <a:latin typeface="Times New Roman" pitchFamily="18" charset="0"/>
                <a:cs typeface="Times New Roman" pitchFamily="18" charset="0"/>
              </a:rPr>
              <a:t>Mechanism of action </a:t>
            </a:r>
            <a:r>
              <a:rPr lang="en-US" sz="1800" dirty="0" smtClean="0">
                <a:solidFill>
                  <a:schemeClr val="tx1"/>
                </a:solidFill>
                <a:latin typeface="Times New Roman" pitchFamily="18" charset="0"/>
                <a:cs typeface="Times New Roman" pitchFamily="18" charset="0"/>
              </a:rPr>
              <a:t>:</a:t>
            </a:r>
          </a:p>
          <a:p>
            <a:pPr>
              <a:lnSpc>
                <a:spcPct val="160000"/>
              </a:lnSpc>
            </a:pPr>
            <a:r>
              <a:rPr lang="en-IN" sz="1800" dirty="0" smtClean="0">
                <a:solidFill>
                  <a:schemeClr val="tx1"/>
                </a:solidFill>
                <a:latin typeface="Times New Roman" pitchFamily="18" charset="0"/>
                <a:cs typeface="Times New Roman" pitchFamily="18" charset="0"/>
              </a:rPr>
              <a:t>Being a combination drug, </a:t>
            </a:r>
            <a:r>
              <a:rPr lang="en-IN" sz="1800" dirty="0" err="1" smtClean="0">
                <a:solidFill>
                  <a:schemeClr val="tx1"/>
                </a:solidFill>
                <a:latin typeface="Times New Roman" pitchFamily="18" charset="0"/>
                <a:cs typeface="Times New Roman" pitchFamily="18" charset="0"/>
              </a:rPr>
              <a:t>Menotropins</a:t>
            </a:r>
            <a:r>
              <a:rPr lang="en-IN" sz="1800" dirty="0" smtClean="0">
                <a:solidFill>
                  <a:schemeClr val="tx1"/>
                </a:solidFill>
                <a:latin typeface="Times New Roman" pitchFamily="18" charset="0"/>
                <a:cs typeface="Times New Roman" pitchFamily="18" charset="0"/>
              </a:rPr>
              <a:t> bind to the Follicle stimulating hormone receptor (which results in ovulation in the absence of sufficient endogenous Luteinizing hormone)and It also binds to the LH receptor, thereby stimulating proper hormone release. The drug contains both FSH and </a:t>
            </a:r>
            <a:r>
              <a:rPr lang="en-IN" sz="1800" dirty="0" err="1" smtClean="0">
                <a:solidFill>
                  <a:schemeClr val="tx1"/>
                </a:solidFill>
                <a:latin typeface="Times New Roman" pitchFamily="18" charset="0"/>
                <a:cs typeface="Times New Roman" pitchFamily="18" charset="0"/>
              </a:rPr>
              <a:t>LH,therefore</a:t>
            </a:r>
            <a:r>
              <a:rPr lang="en-IN" sz="1800" dirty="0" smtClean="0">
                <a:solidFill>
                  <a:schemeClr val="tx1"/>
                </a:solidFill>
                <a:latin typeface="Times New Roman" pitchFamily="18" charset="0"/>
                <a:cs typeface="Times New Roman" pitchFamily="18" charset="0"/>
              </a:rPr>
              <a:t>, it induces ovarian follicular growth and development as well as </a:t>
            </a:r>
            <a:r>
              <a:rPr lang="en-IN" sz="1800" dirty="0" err="1" smtClean="0">
                <a:solidFill>
                  <a:schemeClr val="tx1"/>
                </a:solidFill>
                <a:latin typeface="Times New Roman" pitchFamily="18" charset="0"/>
                <a:cs typeface="Times New Roman" pitchFamily="18" charset="0"/>
              </a:rPr>
              <a:t>gonadal</a:t>
            </a:r>
            <a:r>
              <a:rPr lang="en-IN" sz="1800" dirty="0" smtClean="0">
                <a:solidFill>
                  <a:schemeClr val="tx1"/>
                </a:solidFill>
                <a:latin typeface="Times New Roman" pitchFamily="18" charset="0"/>
                <a:cs typeface="Times New Roman" pitchFamily="18" charset="0"/>
              </a:rPr>
              <a:t> steroid production in women who do not have ovarian failure.FSH is the primary driver of follicular recruitment and growth in early </a:t>
            </a:r>
            <a:r>
              <a:rPr lang="en-IN" sz="1800" dirty="0" err="1" smtClean="0">
                <a:solidFill>
                  <a:schemeClr val="tx1"/>
                </a:solidFill>
                <a:latin typeface="Times New Roman" pitchFamily="18" charset="0"/>
                <a:cs typeface="Times New Roman" pitchFamily="18" charset="0"/>
              </a:rPr>
              <a:t>folliculogenesis</a:t>
            </a:r>
            <a:r>
              <a:rPr lang="en-IN" sz="1800" dirty="0" smtClean="0">
                <a:solidFill>
                  <a:schemeClr val="tx1"/>
                </a:solidFill>
                <a:latin typeface="Times New Roman" pitchFamily="18" charset="0"/>
                <a:cs typeface="Times New Roman" pitchFamily="18" charset="0"/>
              </a:rPr>
              <a:t>, while LH is important for ovarian </a:t>
            </a:r>
            <a:r>
              <a:rPr lang="en-IN" sz="1800" dirty="0" err="1" smtClean="0">
                <a:solidFill>
                  <a:schemeClr val="tx1"/>
                </a:solidFill>
                <a:latin typeface="Times New Roman" pitchFamily="18" charset="0"/>
                <a:cs typeface="Times New Roman" pitchFamily="18" charset="0"/>
              </a:rPr>
              <a:t>steroidogenesis</a:t>
            </a:r>
            <a:r>
              <a:rPr lang="en-IN" sz="1800" dirty="0" smtClean="0">
                <a:solidFill>
                  <a:schemeClr val="tx1"/>
                </a:solidFill>
                <a:latin typeface="Times New Roman" pitchFamily="18" charset="0"/>
                <a:cs typeface="Times New Roman" pitchFamily="18" charset="0"/>
              </a:rPr>
              <a:t> and is involved in the physiological events leading to development of a competent pre-</a:t>
            </a:r>
            <a:r>
              <a:rPr lang="en-IN" sz="1800" dirty="0" err="1" smtClean="0">
                <a:solidFill>
                  <a:schemeClr val="tx1"/>
                </a:solidFill>
                <a:latin typeface="Times New Roman" pitchFamily="18" charset="0"/>
                <a:cs typeface="Times New Roman" pitchFamily="18" charset="0"/>
              </a:rPr>
              <a:t>ovulatory</a:t>
            </a:r>
            <a:r>
              <a:rPr lang="en-IN" sz="1800" dirty="0" smtClean="0">
                <a:solidFill>
                  <a:schemeClr val="tx1"/>
                </a:solidFill>
                <a:latin typeface="Times New Roman" pitchFamily="18" charset="0"/>
                <a:cs typeface="Times New Roman" pitchFamily="18" charset="0"/>
              </a:rPr>
              <a:t> follicle </a:t>
            </a:r>
            <a:r>
              <a:rPr lang="en-US" sz="1800" dirty="0" smtClean="0">
                <a:solidFill>
                  <a:schemeClr val="tx1"/>
                </a:solidFill>
                <a:latin typeface="Times New Roman" pitchFamily="18" charset="0"/>
                <a:cs typeface="Times New Roman"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57158" y="500042"/>
            <a:ext cx="7772400" cy="4000528"/>
          </a:xfrm>
        </p:spPr>
        <p:txBody>
          <a:bodyPr>
            <a:normAutofit/>
          </a:bodyPr>
          <a:lstStyle/>
          <a:p>
            <a:pPr>
              <a:buFont typeface="Arial" pitchFamily="34" charset="0"/>
              <a:buChar char="•"/>
            </a:pPr>
            <a:endParaRPr lang="en-US" dirty="0" smtClean="0"/>
          </a:p>
          <a:p>
            <a:pPr>
              <a:buClrTx/>
            </a:pPr>
            <a:endParaRPr lang="en-US" sz="2400" dirty="0" smtClean="0">
              <a:solidFill>
                <a:schemeClr val="tx1"/>
              </a:solidFill>
              <a:latin typeface="Times New Roman" pitchFamily="18" charset="0"/>
              <a:cs typeface="Times New Roman" pitchFamily="18" charset="0"/>
            </a:endParaRPr>
          </a:p>
          <a:p>
            <a:pPr marL="457200" indent="-457200">
              <a:buClrTx/>
            </a:pPr>
            <a:r>
              <a:rPr lang="en-US" sz="2400" b="1" dirty="0" smtClean="0">
                <a:solidFill>
                  <a:schemeClr val="tx1"/>
                </a:solidFill>
                <a:latin typeface="Times New Roman" pitchFamily="18" charset="0"/>
                <a:cs typeface="Times New Roman" pitchFamily="18" charset="0"/>
              </a:rPr>
              <a:t>Targets </a:t>
            </a:r>
            <a:r>
              <a:rPr lang="en-US" sz="2400" dirty="0" smtClean="0">
                <a:solidFill>
                  <a:schemeClr val="tx1"/>
                </a:solidFill>
                <a:latin typeface="Times New Roman" pitchFamily="18" charset="0"/>
                <a:cs typeface="Times New Roman" pitchFamily="18" charset="0"/>
              </a:rPr>
              <a:t>:</a:t>
            </a:r>
          </a:p>
          <a:p>
            <a:pPr>
              <a:buClrTx/>
            </a:pPr>
            <a:r>
              <a:rPr lang="en-IN" sz="1800" dirty="0" smtClean="0">
                <a:solidFill>
                  <a:schemeClr val="tx1"/>
                </a:solidFill>
                <a:latin typeface="Times New Roman" pitchFamily="18" charset="0"/>
                <a:cs typeface="Times New Roman" pitchFamily="18" charset="0"/>
              </a:rPr>
              <a:t>Follicle-stimulating hormone </a:t>
            </a:r>
            <a:r>
              <a:rPr lang="en-IN" sz="1800" dirty="0" err="1" smtClean="0">
                <a:solidFill>
                  <a:schemeClr val="tx1"/>
                </a:solidFill>
                <a:latin typeface="Times New Roman" pitchFamily="18" charset="0"/>
                <a:cs typeface="Times New Roman" pitchFamily="18" charset="0"/>
              </a:rPr>
              <a:t>receptor,Lutropin-choriogonadotropic</a:t>
            </a:r>
            <a:r>
              <a:rPr lang="en-IN" sz="1800" dirty="0" smtClean="0">
                <a:solidFill>
                  <a:schemeClr val="tx1"/>
                </a:solidFill>
                <a:latin typeface="Times New Roman" pitchFamily="18" charset="0"/>
                <a:cs typeface="Times New Roman" pitchFamily="18" charset="0"/>
              </a:rPr>
              <a:t> hormone receptor</a:t>
            </a:r>
          </a:p>
          <a:p>
            <a:pPr>
              <a:buClrTx/>
            </a:pPr>
            <a:r>
              <a:rPr lang="en-IN" sz="1800" dirty="0" smtClean="0">
                <a:solidFill>
                  <a:schemeClr val="tx1"/>
                </a:solidFill>
                <a:latin typeface="Times New Roman" pitchFamily="18" charset="0"/>
                <a:cs typeface="Times New Roman" pitchFamily="18" charset="0"/>
              </a:rPr>
              <a:t> </a:t>
            </a:r>
            <a:endParaRPr lang="en-US" sz="1800"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Affected organisms </a:t>
            </a:r>
            <a:r>
              <a:rPr lang="en-US" sz="2400" dirty="0" smtClean="0">
                <a:solidFill>
                  <a:schemeClr val="tx1"/>
                </a:solidFill>
                <a:latin typeface="Times New Roman" pitchFamily="18" charset="0"/>
                <a:cs typeface="Times New Roman" pitchFamily="18" charset="0"/>
              </a:rPr>
              <a:t>: </a:t>
            </a:r>
          </a:p>
          <a:p>
            <a:pPr>
              <a:buClrTx/>
            </a:pPr>
            <a:r>
              <a:rPr lang="en-IN" sz="1800" dirty="0" smtClean="0">
                <a:solidFill>
                  <a:schemeClr val="tx1"/>
                </a:solidFill>
                <a:latin typeface="Times New Roman" pitchFamily="18" charset="0"/>
                <a:cs typeface="Times New Roman" pitchFamily="18" charset="0"/>
              </a:rPr>
              <a:t>Humans and other mammals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9512" y="404664"/>
            <a:ext cx="8021484" cy="5832648"/>
          </a:xfrm>
        </p:spPr>
        <p:txBody>
          <a:bodyPr>
            <a:normAutofit lnSpcReduction="10000"/>
          </a:bodyPr>
          <a:lstStyle/>
          <a:p>
            <a:r>
              <a:rPr lang="en-US" sz="2600" b="1" dirty="0" smtClean="0">
                <a:solidFill>
                  <a:schemeClr val="tx1"/>
                </a:solidFill>
                <a:latin typeface="Times New Roman" pitchFamily="18" charset="0"/>
                <a:cs typeface="Times New Roman" pitchFamily="18" charset="0"/>
              </a:rPr>
              <a:t>Categories</a:t>
            </a:r>
            <a:r>
              <a:rPr lang="en-US" sz="2600" dirty="0" smtClean="0">
                <a:solidFill>
                  <a:schemeClr val="tx1"/>
                </a:solidFill>
                <a:latin typeface="Times New Roman" pitchFamily="18" charset="0"/>
                <a:cs typeface="Times New Roman" pitchFamily="18" charset="0"/>
              </a:rPr>
              <a:t> : </a:t>
            </a:r>
          </a:p>
          <a:p>
            <a:r>
              <a:rPr lang="en-IN" sz="1800" dirty="0" smtClean="0">
                <a:solidFill>
                  <a:schemeClr val="tx1"/>
                </a:solidFill>
                <a:latin typeface="Times New Roman" pitchFamily="18" charset="0"/>
                <a:cs typeface="Times New Roman" pitchFamily="18" charset="0"/>
              </a:rPr>
              <a:t>Fertility Agents, Female      and Fertility Agents </a:t>
            </a:r>
            <a:endParaRPr lang="en-US" sz="1800" dirty="0" smtClean="0">
              <a:solidFill>
                <a:schemeClr val="tx1"/>
              </a:solidFill>
              <a:latin typeface="Times New Roman" pitchFamily="18" charset="0"/>
              <a:cs typeface="Times New Roman" pitchFamily="18" charset="0"/>
            </a:endParaRPr>
          </a:p>
          <a:p>
            <a:endParaRPr lang="en-US" sz="2600" dirty="0" smtClean="0">
              <a:solidFill>
                <a:schemeClr val="tx1"/>
              </a:solidFill>
              <a:latin typeface="Times New Roman" pitchFamily="18" charset="0"/>
              <a:cs typeface="Times New Roman" pitchFamily="18" charset="0"/>
            </a:endParaRPr>
          </a:p>
          <a:p>
            <a:r>
              <a:rPr lang="en-US" sz="2600" b="1" dirty="0" smtClean="0">
                <a:solidFill>
                  <a:schemeClr val="tx1"/>
                </a:solidFill>
                <a:latin typeface="Times New Roman" pitchFamily="18" charset="0"/>
                <a:cs typeface="Times New Roman" pitchFamily="18" charset="0"/>
              </a:rPr>
              <a:t>Sequence</a:t>
            </a:r>
            <a:r>
              <a:rPr lang="en-US" sz="2600" dirty="0" smtClean="0">
                <a:solidFill>
                  <a:schemeClr val="tx1"/>
                </a:solidFill>
                <a:latin typeface="Times New Roman" pitchFamily="18" charset="0"/>
                <a:cs typeface="Times New Roman" pitchFamily="18" charset="0"/>
              </a:rPr>
              <a:t> :</a:t>
            </a:r>
          </a:p>
          <a:p>
            <a:r>
              <a:rPr lang="en-IN" sz="1800" dirty="0" smtClean="0">
                <a:solidFill>
                  <a:schemeClr val="tx1"/>
                </a:solidFill>
                <a:latin typeface="Times New Roman" pitchFamily="18" charset="0"/>
                <a:cs typeface="Times New Roman" pitchFamily="18" charset="0"/>
              </a:rPr>
              <a:t>AlphaChain </a:t>
            </a:r>
            <a:r>
              <a:rPr lang="en-IN" sz="1800" dirty="0" smtClean="0">
                <a:solidFill>
                  <a:schemeClr val="tx1"/>
                </a:solidFill>
                <a:latin typeface="Times New Roman" pitchFamily="18" charset="0"/>
                <a:cs typeface="Times New Roman" pitchFamily="18" charset="0"/>
              </a:rPr>
              <a:t>(LH</a:t>
            </a:r>
            <a:r>
              <a:rPr lang="en-IN" sz="1800" dirty="0" smtClean="0">
                <a:solidFill>
                  <a:schemeClr val="tx1"/>
                </a:solidFill>
                <a:latin typeface="Times New Roman" pitchFamily="18" charset="0"/>
                <a:cs typeface="Times New Roman" pitchFamily="18" charset="0"/>
              </a:rPr>
              <a:t>)</a:t>
            </a:r>
          </a:p>
          <a:p>
            <a:r>
              <a:rPr lang="en-IN" sz="1800" dirty="0" smtClean="0">
                <a:solidFill>
                  <a:schemeClr val="tx1"/>
                </a:solidFill>
                <a:latin typeface="Times New Roman" pitchFamily="18" charset="0"/>
                <a:cs typeface="Times New Roman" pitchFamily="18" charset="0"/>
              </a:rPr>
              <a:t>APDVQDCPECTLQENPFFSQPGAPILQCMGCCFSRAYPTPLRSKKTMLVQKNVTSESTCCVAKSYNRVTVMGGFKVENHTACHCSTCYYHKS </a:t>
            </a:r>
          </a:p>
          <a:p>
            <a:r>
              <a:rPr lang="en-IN" sz="1800" dirty="0" smtClean="0">
                <a:solidFill>
                  <a:schemeClr val="tx1"/>
                </a:solidFill>
                <a:latin typeface="Times New Roman" pitchFamily="18" charset="0"/>
                <a:cs typeface="Times New Roman" pitchFamily="18" charset="0"/>
              </a:rPr>
              <a:t>BetaChain </a:t>
            </a:r>
            <a:r>
              <a:rPr lang="en-IN" sz="1800" dirty="0" smtClean="0">
                <a:solidFill>
                  <a:schemeClr val="tx1"/>
                </a:solidFill>
                <a:latin typeface="Times New Roman" pitchFamily="18" charset="0"/>
                <a:cs typeface="Times New Roman" pitchFamily="18" charset="0"/>
              </a:rPr>
              <a:t>(LH</a:t>
            </a:r>
            <a:r>
              <a:rPr lang="en-IN" sz="1800" dirty="0" smtClean="0">
                <a:solidFill>
                  <a:schemeClr val="tx1"/>
                </a:solidFill>
                <a:latin typeface="Times New Roman" pitchFamily="18" charset="0"/>
                <a:cs typeface="Times New Roman" pitchFamily="18" charset="0"/>
              </a:rPr>
              <a:t>)</a:t>
            </a:r>
          </a:p>
          <a:p>
            <a:r>
              <a:rPr lang="en-IN" sz="1800" dirty="0" smtClean="0">
                <a:solidFill>
                  <a:schemeClr val="tx1"/>
                </a:solidFill>
                <a:latin typeface="Times New Roman" pitchFamily="18" charset="0"/>
                <a:cs typeface="Times New Roman" pitchFamily="18" charset="0"/>
              </a:rPr>
              <a:t>SREPLRPWCHPINAILAVEKEGCPVCITVNTTICAGYCPTMMRVLQAVLPPLPQVVCTYRDVRFESIRLPGCPRGVDPVVSFPVALSCRCGPCRRSTSDCGGPKDHPLTCDHPQLSGLLFL </a:t>
            </a:r>
          </a:p>
          <a:p>
            <a:r>
              <a:rPr lang="en-IN" sz="1800" dirty="0" smtClean="0">
                <a:solidFill>
                  <a:schemeClr val="tx1"/>
                </a:solidFill>
                <a:latin typeface="Times New Roman" pitchFamily="18" charset="0"/>
                <a:cs typeface="Times New Roman" pitchFamily="18" charset="0"/>
              </a:rPr>
              <a:t>AlphaChain </a:t>
            </a:r>
            <a:r>
              <a:rPr lang="en-IN" sz="1800" dirty="0" smtClean="0">
                <a:solidFill>
                  <a:schemeClr val="tx1"/>
                </a:solidFill>
                <a:latin typeface="Times New Roman" pitchFamily="18" charset="0"/>
                <a:cs typeface="Times New Roman" pitchFamily="18" charset="0"/>
              </a:rPr>
              <a:t>(FSH</a:t>
            </a:r>
            <a:r>
              <a:rPr lang="en-IN" sz="1800" dirty="0" smtClean="0">
                <a:solidFill>
                  <a:schemeClr val="tx1"/>
                </a:solidFill>
                <a:latin typeface="Times New Roman" pitchFamily="18" charset="0"/>
                <a:cs typeface="Times New Roman" pitchFamily="18" charset="0"/>
              </a:rPr>
              <a:t>)</a:t>
            </a:r>
          </a:p>
          <a:p>
            <a:r>
              <a:rPr lang="en-IN" sz="1800" dirty="0" smtClean="0">
                <a:solidFill>
                  <a:schemeClr val="tx1"/>
                </a:solidFill>
                <a:latin typeface="Times New Roman" pitchFamily="18" charset="0"/>
                <a:cs typeface="Times New Roman" pitchFamily="18" charset="0"/>
              </a:rPr>
              <a:t>APDVQDCPECTLQENPFFSQPGAPILQCMGCCFSRAYPTPLRSKKTMLVQKNVTSESTCCVAKSYNRVTVMGGFKVENHTACHCSTCYYHKS </a:t>
            </a:r>
          </a:p>
          <a:p>
            <a:r>
              <a:rPr lang="en-IN" sz="1800" dirty="0" smtClean="0">
                <a:solidFill>
                  <a:schemeClr val="tx1"/>
                </a:solidFill>
                <a:latin typeface="Times New Roman" pitchFamily="18" charset="0"/>
                <a:cs typeface="Times New Roman" pitchFamily="18" charset="0"/>
              </a:rPr>
              <a:t>BetaChain </a:t>
            </a:r>
            <a:r>
              <a:rPr lang="en-IN" sz="1800" dirty="0" smtClean="0">
                <a:solidFill>
                  <a:schemeClr val="tx1"/>
                </a:solidFill>
                <a:latin typeface="Times New Roman" pitchFamily="18" charset="0"/>
                <a:cs typeface="Times New Roman" pitchFamily="18" charset="0"/>
              </a:rPr>
              <a:t>(FSH</a:t>
            </a:r>
            <a:r>
              <a:rPr lang="en-IN" sz="1800" dirty="0" smtClean="0">
                <a:solidFill>
                  <a:schemeClr val="tx1"/>
                </a:solidFill>
                <a:latin typeface="Times New Roman" pitchFamily="18" charset="0"/>
                <a:cs typeface="Times New Roman" pitchFamily="18" charset="0"/>
              </a:rPr>
              <a:t>)</a:t>
            </a:r>
          </a:p>
          <a:p>
            <a:r>
              <a:rPr lang="en-IN" sz="1800" dirty="0" smtClean="0">
                <a:solidFill>
                  <a:schemeClr val="tx1"/>
                </a:solidFill>
                <a:latin typeface="Times New Roman" pitchFamily="18" charset="0"/>
                <a:cs typeface="Times New Roman" pitchFamily="18" charset="0"/>
              </a:rPr>
              <a:t>NSCELTNITIAIEKEECRFCISINTTWCAGYCYTRDLVYKDPARPKIQKTCTFKELVYETVRVPGCAHHADSLYTYPVATQCHCGKCDSDSTDCTVRGLGPSYCSFGEMKE</a:t>
            </a:r>
            <a:endParaRPr lang="en-IN" sz="1900" dirty="0">
              <a:solidFill>
                <a:schemeClr val="tx1"/>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71472" y="642918"/>
            <a:ext cx="7772400" cy="5572164"/>
          </a:xfrm>
        </p:spPr>
        <p:txBody>
          <a:bodyPr>
            <a:noAutofit/>
          </a:bodyPr>
          <a:lstStyle/>
          <a:p>
            <a:pPr>
              <a:buClrTx/>
            </a:pPr>
            <a:r>
              <a:rPr lang="en-US" sz="2400" b="1" dirty="0" smtClean="0">
                <a:solidFill>
                  <a:schemeClr val="tx1"/>
                </a:solidFill>
                <a:latin typeface="Times New Roman" pitchFamily="18" charset="0"/>
                <a:cs typeface="Times New Roman" pitchFamily="18" charset="0"/>
              </a:rPr>
              <a:t>Brands </a:t>
            </a:r>
            <a:r>
              <a:rPr lang="en-US" sz="1800" b="1"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Menopur</a:t>
            </a:r>
            <a:r>
              <a:rPr lang="en-IN" sz="1800" dirty="0" smtClean="0">
                <a:solidFill>
                  <a:schemeClr val="tx1"/>
                </a:solidFill>
                <a:latin typeface="Times New Roman" pitchFamily="18" charset="0"/>
                <a:cs typeface="Times New Roman" pitchFamily="18" charset="0"/>
              </a:rPr>
              <a:t> </a:t>
            </a:r>
            <a:endParaRPr lang="en-US" sz="1800" b="1"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Description : </a:t>
            </a:r>
            <a:r>
              <a:rPr lang="en-IN" sz="1800" dirty="0" smtClean="0">
                <a:solidFill>
                  <a:schemeClr val="tx1"/>
                </a:solidFill>
                <a:latin typeface="Times New Roman" pitchFamily="18" charset="0"/>
                <a:cs typeface="Times New Roman" pitchFamily="18" charset="0"/>
              </a:rPr>
              <a:t>MENOPUR® is a preparation of </a:t>
            </a:r>
            <a:r>
              <a:rPr lang="en-IN" sz="1800" dirty="0" err="1" smtClean="0">
                <a:solidFill>
                  <a:schemeClr val="tx1"/>
                </a:solidFill>
                <a:latin typeface="Times New Roman" pitchFamily="18" charset="0"/>
                <a:cs typeface="Times New Roman" pitchFamily="18" charset="0"/>
              </a:rPr>
              <a:t>gonadotropins</a:t>
            </a:r>
            <a:r>
              <a:rPr lang="en-IN" sz="1800" dirty="0" smtClean="0">
                <a:solidFill>
                  <a:schemeClr val="tx1"/>
                </a:solidFill>
                <a:latin typeface="Times New Roman" pitchFamily="18" charset="0"/>
                <a:cs typeface="Times New Roman" pitchFamily="18" charset="0"/>
              </a:rPr>
              <a:t> (FSH and LH activity), extracted from the urine of postmenopausal women, which has undergone additional steps for purification </a:t>
            </a:r>
            <a:endParaRPr lang="en-US" sz="1800" b="1"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Used for/Prescribed for : </a:t>
            </a:r>
            <a:r>
              <a:rPr lang="en-IN" sz="1800" dirty="0" err="1" smtClean="0">
                <a:solidFill>
                  <a:schemeClr val="tx1"/>
                </a:solidFill>
                <a:latin typeface="Times New Roman" pitchFamily="18" charset="0"/>
                <a:cs typeface="Times New Roman" pitchFamily="18" charset="0"/>
              </a:rPr>
              <a:t>Menotropins</a:t>
            </a:r>
            <a:r>
              <a:rPr lang="en-IN" sz="1800" dirty="0" smtClean="0">
                <a:solidFill>
                  <a:schemeClr val="tx1"/>
                </a:solidFill>
                <a:latin typeface="Times New Roman" pitchFamily="18" charset="0"/>
                <a:cs typeface="Times New Roman" pitchFamily="18" charset="0"/>
              </a:rPr>
              <a:t> are used to stimulate ovulation (the release of an egg) when a woman's ovaries can produce a follicle but hormonal stimulation is deficient. </a:t>
            </a:r>
            <a:r>
              <a:rPr lang="en-IN" sz="1800" dirty="0" err="1" smtClean="0">
                <a:solidFill>
                  <a:schemeClr val="tx1"/>
                </a:solidFill>
                <a:latin typeface="Times New Roman" pitchFamily="18" charset="0"/>
                <a:cs typeface="Times New Roman" pitchFamily="18" charset="0"/>
              </a:rPr>
              <a:t>Menotropins</a:t>
            </a:r>
            <a:r>
              <a:rPr lang="en-IN" sz="1800" dirty="0" smtClean="0">
                <a:solidFill>
                  <a:schemeClr val="tx1"/>
                </a:solidFill>
                <a:latin typeface="Times New Roman" pitchFamily="18" charset="0"/>
                <a:cs typeface="Times New Roman" pitchFamily="18" charset="0"/>
              </a:rPr>
              <a:t> are also used to stimulate the development of multiple eggs for in vitro fertilization. Likewise, </a:t>
            </a:r>
            <a:r>
              <a:rPr lang="en-IN" sz="1800" dirty="0" err="1" smtClean="0">
                <a:solidFill>
                  <a:schemeClr val="tx1"/>
                </a:solidFill>
                <a:latin typeface="Times New Roman" pitchFamily="18" charset="0"/>
                <a:cs typeface="Times New Roman" pitchFamily="18" charset="0"/>
              </a:rPr>
              <a:t>menotropins</a:t>
            </a:r>
            <a:r>
              <a:rPr lang="en-IN" sz="1800" dirty="0" smtClean="0">
                <a:solidFill>
                  <a:schemeClr val="tx1"/>
                </a:solidFill>
                <a:latin typeface="Times New Roman" pitchFamily="18" charset="0"/>
                <a:cs typeface="Times New Roman" pitchFamily="18" charset="0"/>
              </a:rPr>
              <a:t> are used to stimulate the production of sperm in men who have functioning testes but in whom hormonal stimulation is deficient. </a:t>
            </a:r>
            <a:endParaRPr lang="en-US" sz="1800" b="1"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Formulation : </a:t>
            </a:r>
            <a:r>
              <a:rPr lang="en-IN" sz="1800" dirty="0" smtClean="0">
                <a:solidFill>
                  <a:schemeClr val="tx1"/>
                </a:solidFill>
                <a:latin typeface="Times New Roman" pitchFamily="18" charset="0"/>
                <a:cs typeface="Times New Roman" pitchFamily="18" charset="0"/>
              </a:rPr>
              <a:t>Each vial of MENOPUR® contains 75 International Units of follicle-stimulating hormone (FSH) activity and 75 International Units of luteinizing hormone (LH) activity, plus 21 mg lactose monohydrate and 0.005 mg </a:t>
            </a:r>
            <a:r>
              <a:rPr lang="en-IN" sz="1800" dirty="0" err="1" smtClean="0">
                <a:solidFill>
                  <a:schemeClr val="tx1"/>
                </a:solidFill>
                <a:latin typeface="Times New Roman" pitchFamily="18" charset="0"/>
                <a:cs typeface="Times New Roman" pitchFamily="18" charset="0"/>
              </a:rPr>
              <a:t>Polysorbate</a:t>
            </a:r>
            <a:r>
              <a:rPr lang="en-IN" sz="1800" dirty="0" smtClean="0">
                <a:solidFill>
                  <a:schemeClr val="tx1"/>
                </a:solidFill>
                <a:latin typeface="Times New Roman" pitchFamily="18" charset="0"/>
                <a:cs typeface="Times New Roman" pitchFamily="18" charset="0"/>
              </a:rPr>
              <a:t> 20 and Sodium Phosphate Buffer (Sodium Phosphate Dibasic, </a:t>
            </a:r>
            <a:r>
              <a:rPr lang="en-IN" sz="1800" dirty="0" err="1" smtClean="0">
                <a:solidFill>
                  <a:schemeClr val="tx1"/>
                </a:solidFill>
                <a:latin typeface="Times New Roman" pitchFamily="18" charset="0"/>
                <a:cs typeface="Times New Roman" pitchFamily="18" charset="0"/>
              </a:rPr>
              <a:t>Heptahydrate</a:t>
            </a:r>
            <a:r>
              <a:rPr lang="en-IN" sz="1800" dirty="0" smtClean="0">
                <a:solidFill>
                  <a:schemeClr val="tx1"/>
                </a:solidFill>
                <a:latin typeface="Times New Roman" pitchFamily="18" charset="0"/>
                <a:cs typeface="Times New Roman" pitchFamily="18" charset="0"/>
              </a:rPr>
              <a:t> and Phosphoric Acid). </a:t>
            </a:r>
            <a:endParaRPr lang="en-US" sz="1800" b="1"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Form : </a:t>
            </a:r>
            <a:r>
              <a:rPr lang="en-IN" sz="1800" dirty="0" smtClean="0">
                <a:solidFill>
                  <a:schemeClr val="tx1"/>
                </a:solidFill>
                <a:latin typeface="Times New Roman" pitchFamily="18" charset="0"/>
                <a:cs typeface="Times New Roman" pitchFamily="18" charset="0"/>
              </a:rPr>
              <a:t>sterile, lyophilized powder which is reconstitution with sterile 0.9% Sodium Chloride Injection. </a:t>
            </a:r>
            <a:endParaRPr lang="en-US" sz="1800" b="1"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Route of administration : </a:t>
            </a:r>
            <a:r>
              <a:rPr lang="en-IN" sz="1800" dirty="0" smtClean="0">
                <a:solidFill>
                  <a:schemeClr val="tx1"/>
                </a:solidFill>
                <a:latin typeface="Times New Roman" pitchFamily="18" charset="0"/>
                <a:cs typeface="Times New Roman" pitchFamily="18" charset="0"/>
              </a:rPr>
              <a:t>subcutaneous injection </a:t>
            </a:r>
            <a:endParaRPr lang="en-US" sz="1800" b="1" dirty="0" smtClean="0">
              <a:solidFill>
                <a:schemeClr val="tx1"/>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714620"/>
            <a:ext cx="7620000" cy="2654296"/>
          </a:xfrm>
        </p:spPr>
        <p:txBody>
          <a:bodyPr/>
          <a:lstStyle/>
          <a:p>
            <a:r>
              <a:rPr lang="en-US" sz="2400" b="1" dirty="0" smtClean="0">
                <a:solidFill>
                  <a:schemeClr val="tx1"/>
                </a:solidFill>
                <a:latin typeface="Times New Roman" pitchFamily="18" charset="0"/>
                <a:cs typeface="Times New Roman" pitchFamily="18" charset="0"/>
              </a:rPr>
              <a:t>Dosage :</a:t>
            </a:r>
            <a:r>
              <a:rPr lang="en-US" sz="3200" b="1" dirty="0" smtClean="0">
                <a:solidFill>
                  <a:schemeClr val="tx1"/>
                </a:solidFill>
                <a:latin typeface="Times New Roman" pitchFamily="18" charset="0"/>
                <a:cs typeface="Times New Roman" pitchFamily="18" charset="0"/>
              </a:rPr>
              <a:t/>
            </a:r>
            <a:br>
              <a:rPr lang="en-US" sz="3200" b="1" dirty="0" smtClean="0">
                <a:solidFill>
                  <a:schemeClr val="tx1"/>
                </a:solidFill>
                <a:latin typeface="Times New Roman" pitchFamily="18" charset="0"/>
                <a:cs typeface="Times New Roman" pitchFamily="18" charset="0"/>
              </a:rPr>
            </a:br>
            <a:r>
              <a:rPr lang="en-IN" sz="1800" dirty="0" smtClean="0">
                <a:solidFill>
                  <a:schemeClr val="tx1"/>
                </a:solidFill>
                <a:latin typeface="Times New Roman" pitchFamily="18" charset="0"/>
                <a:cs typeface="Times New Roman" pitchFamily="18" charset="0"/>
              </a:rPr>
              <a:t>The recommended dosing scheme for patients undergoing IVF follows a stepwise approach and is individualized for each woman. The recommended initial dose of MENOPUR® for women who have received a </a:t>
            </a:r>
            <a:r>
              <a:rPr lang="en-IN" sz="1800" dirty="0" err="1" smtClean="0">
                <a:solidFill>
                  <a:schemeClr val="tx1"/>
                </a:solidFill>
                <a:latin typeface="Times New Roman" pitchFamily="18" charset="0"/>
                <a:cs typeface="Times New Roman" pitchFamily="18" charset="0"/>
              </a:rPr>
              <a:t>GnRH</a:t>
            </a:r>
            <a:r>
              <a:rPr lang="en-IN" sz="1800" dirty="0" smtClean="0">
                <a:solidFill>
                  <a:schemeClr val="tx1"/>
                </a:solidFill>
                <a:latin typeface="Times New Roman" pitchFamily="18" charset="0"/>
                <a:cs typeface="Times New Roman" pitchFamily="18" charset="0"/>
              </a:rPr>
              <a:t> agonist for pituitary suppression is 225 International Units </a:t>
            </a:r>
            <a:r>
              <a:rPr lang="en-US" sz="2400" b="1" dirty="0" smtClean="0">
                <a:solidFill>
                  <a:schemeClr val="tx1"/>
                </a:solidFill>
                <a:latin typeface="Times New Roman" pitchFamily="18" charset="0"/>
                <a:cs typeface="Times New Roman" pitchFamily="18" charset="0"/>
              </a:rPr>
              <a:t/>
            </a:r>
            <a:br>
              <a:rPr lang="en-US" sz="2400" b="1" dirty="0" smtClean="0">
                <a:solidFill>
                  <a:schemeClr val="tx1"/>
                </a:solidFill>
                <a:latin typeface="Times New Roman" pitchFamily="18" charset="0"/>
                <a:cs typeface="Times New Roman" pitchFamily="18" charset="0"/>
              </a:rPr>
            </a:br>
            <a:r>
              <a:rPr lang="en-US" sz="2400" b="1" dirty="0" smtClean="0">
                <a:solidFill>
                  <a:schemeClr val="tx1"/>
                </a:solidFill>
                <a:latin typeface="Times New Roman" pitchFamily="18" charset="0"/>
                <a:cs typeface="Times New Roman" pitchFamily="18" charset="0"/>
              </a:rPr>
              <a:t>Contraindication </a:t>
            </a:r>
            <a:r>
              <a:rPr lang="en-US" sz="1800" b="1" dirty="0" smtClean="0">
                <a:solidFill>
                  <a:schemeClr val="tx1"/>
                </a:solidFill>
                <a:latin typeface="Times New Roman" pitchFamily="18" charset="0"/>
                <a:cs typeface="Times New Roman" pitchFamily="18" charset="0"/>
              </a:rPr>
              <a:t>: </a:t>
            </a:r>
            <a:br>
              <a:rPr lang="en-US" sz="1800" b="1" dirty="0" smtClean="0">
                <a:solidFill>
                  <a:schemeClr val="tx1"/>
                </a:solidFill>
                <a:latin typeface="Times New Roman" pitchFamily="18" charset="0"/>
                <a:cs typeface="Times New Roman" pitchFamily="18" charset="0"/>
              </a:rPr>
            </a:br>
            <a:r>
              <a:rPr lang="en-US" sz="1800" dirty="0" smtClean="0">
                <a:solidFill>
                  <a:schemeClr val="tx1"/>
                </a:solidFill>
                <a:latin typeface="Times New Roman" pitchFamily="18" charset="0"/>
                <a:cs typeface="Times New Roman" pitchFamily="18" charset="0"/>
              </a:rPr>
              <a:t> hypersensitivity, high level of FSH indicating primary ovarian failure, cause fetal harm when </a:t>
            </a:r>
            <a:r>
              <a:rPr lang="en-US" sz="1800" dirty="0" err="1" smtClean="0">
                <a:solidFill>
                  <a:schemeClr val="tx1"/>
                </a:solidFill>
                <a:latin typeface="Times New Roman" pitchFamily="18" charset="0"/>
                <a:cs typeface="Times New Roman" pitchFamily="18" charset="0"/>
              </a:rPr>
              <a:t>administerd</a:t>
            </a:r>
            <a:r>
              <a:rPr lang="en-US" sz="1800" dirty="0" smtClean="0">
                <a:solidFill>
                  <a:schemeClr val="tx1"/>
                </a:solidFill>
                <a:latin typeface="Times New Roman" pitchFamily="18" charset="0"/>
                <a:cs typeface="Times New Roman" pitchFamily="18" charset="0"/>
              </a:rPr>
              <a:t> to </a:t>
            </a:r>
            <a:r>
              <a:rPr lang="en-US" sz="1800" dirty="0" err="1" smtClean="0">
                <a:solidFill>
                  <a:schemeClr val="tx1"/>
                </a:solidFill>
                <a:latin typeface="Times New Roman" pitchFamily="18" charset="0"/>
                <a:cs typeface="Times New Roman" pitchFamily="18" charset="0"/>
              </a:rPr>
              <a:t>prergnant</a:t>
            </a:r>
            <a:r>
              <a:rPr lang="en-US" sz="1800" dirty="0" smtClean="0">
                <a:solidFill>
                  <a:schemeClr val="tx1"/>
                </a:solidFill>
                <a:latin typeface="Times New Roman" pitchFamily="18" charset="0"/>
                <a:cs typeface="Times New Roman" pitchFamily="18" charset="0"/>
              </a:rPr>
              <a:t> woman, ex hormone dependent tumors of the reproductive tract and accessory organs, Tumors of pituitary gland or hypothalamus, Abnormal uterine bleeding of undetermined origin, Ovarian cyst or enlargement of undetermined origin, not due to polycystic ovary syndrome </a:t>
            </a:r>
            <a:r>
              <a:rPr lang="en-US" sz="1800" b="1" dirty="0" smtClean="0">
                <a:solidFill>
                  <a:schemeClr val="tx1"/>
                </a:solidFill>
                <a:latin typeface="Times New Roman" pitchFamily="18" charset="0"/>
                <a:cs typeface="Times New Roman" pitchFamily="18" charset="0"/>
              </a:rPr>
              <a:t/>
            </a:r>
            <a:br>
              <a:rPr lang="en-US" sz="1800" b="1" dirty="0" smtClean="0">
                <a:solidFill>
                  <a:schemeClr val="tx1"/>
                </a:solidFill>
                <a:latin typeface="Times New Roman" pitchFamily="18" charset="0"/>
                <a:cs typeface="Times New Roman" pitchFamily="18" charset="0"/>
              </a:rPr>
            </a:br>
            <a:r>
              <a:rPr lang="en-US" sz="2400" b="1" dirty="0" smtClean="0">
                <a:solidFill>
                  <a:schemeClr val="tx1"/>
                </a:solidFill>
                <a:latin typeface="Times New Roman" pitchFamily="18" charset="0"/>
                <a:cs typeface="Times New Roman" pitchFamily="18" charset="0"/>
              </a:rPr>
              <a:t>Side effects : </a:t>
            </a:r>
            <a:br>
              <a:rPr lang="en-US" sz="2400" b="1" dirty="0" smtClean="0">
                <a:solidFill>
                  <a:schemeClr val="tx1"/>
                </a:solidFill>
                <a:latin typeface="Times New Roman" pitchFamily="18" charset="0"/>
                <a:cs typeface="Times New Roman" pitchFamily="18" charset="0"/>
              </a:rPr>
            </a:br>
            <a:r>
              <a:rPr lang="en-IN" sz="2400" b="1" dirty="0" smtClean="0">
                <a:solidFill>
                  <a:schemeClr val="tx1"/>
                </a:solidFill>
                <a:latin typeface="Times New Roman" pitchFamily="18" charset="0"/>
                <a:cs typeface="Times New Roman" pitchFamily="18" charset="0"/>
              </a:rPr>
              <a:t> </a:t>
            </a:r>
            <a:r>
              <a:rPr lang="en-IN" sz="1800" dirty="0" smtClean="0">
                <a:solidFill>
                  <a:schemeClr val="tx1"/>
                </a:solidFill>
                <a:latin typeface="Times New Roman" pitchFamily="18" charset="0"/>
                <a:cs typeface="Times New Roman" pitchFamily="18" charset="0"/>
              </a:rPr>
              <a:t>Less than 2% of female patients treated with </a:t>
            </a:r>
            <a:r>
              <a:rPr lang="en-IN" sz="1800" dirty="0" err="1" smtClean="0">
                <a:solidFill>
                  <a:schemeClr val="tx1"/>
                </a:solidFill>
                <a:latin typeface="Times New Roman" pitchFamily="18" charset="0"/>
                <a:cs typeface="Times New Roman" pitchFamily="18" charset="0"/>
              </a:rPr>
              <a:t>menotropins</a:t>
            </a:r>
            <a:r>
              <a:rPr lang="en-IN" sz="1800" dirty="0" smtClean="0">
                <a:solidFill>
                  <a:schemeClr val="tx1"/>
                </a:solidFill>
                <a:latin typeface="Times New Roman" pitchFamily="18" charset="0"/>
                <a:cs typeface="Times New Roman" pitchFamily="18" charset="0"/>
              </a:rPr>
              <a:t> develop ovarian </a:t>
            </a:r>
            <a:r>
              <a:rPr lang="en-IN" sz="1800" dirty="0" err="1" smtClean="0">
                <a:solidFill>
                  <a:schemeClr val="tx1"/>
                </a:solidFill>
                <a:latin typeface="Times New Roman" pitchFamily="18" charset="0"/>
                <a:cs typeface="Times New Roman" pitchFamily="18" charset="0"/>
              </a:rPr>
              <a:t>hyperstimulation</a:t>
            </a:r>
            <a:r>
              <a:rPr lang="en-IN" sz="1800" dirty="0" smtClean="0">
                <a:solidFill>
                  <a:schemeClr val="tx1"/>
                </a:solidFill>
                <a:latin typeface="Times New Roman" pitchFamily="18" charset="0"/>
                <a:cs typeface="Times New Roman" pitchFamily="18" charset="0"/>
              </a:rPr>
              <a:t> syndrome (OHSS), especially after the first cycle of therapy. Symptoms of OHSS include swelling of the hands or legs, abdominal pain and swelling, shortness of breath, weight gain, and nausea or vomiting. OHSS can be fatal. Other side effects may also occur. </a:t>
            </a:r>
            <a:r>
              <a:rPr lang="en-US" sz="1800" dirty="0" smtClean="0">
                <a:solidFill>
                  <a:schemeClr val="tx1"/>
                </a:solidFill>
                <a:latin typeface="Times New Roman" pitchFamily="18" charset="0"/>
                <a:cs typeface="Times New Roman" pitchFamily="18" charset="0"/>
              </a:rPr>
              <a:t/>
            </a:r>
            <a:br>
              <a:rPr lang="en-US" sz="1800" dirty="0" smtClean="0">
                <a:solidFill>
                  <a:schemeClr val="tx1"/>
                </a:solidFill>
                <a:latin typeface="Times New Roman" pitchFamily="18" charset="0"/>
                <a:cs typeface="Times New Roman" pitchFamily="18" charset="0"/>
              </a:rPr>
            </a:br>
            <a:r>
              <a:rPr lang="en-US" sz="2400" b="1" dirty="0" smtClean="0">
                <a:solidFill>
                  <a:schemeClr val="tx1"/>
                </a:solidFill>
                <a:latin typeface="Times New Roman" pitchFamily="18" charset="0"/>
                <a:cs typeface="Times New Roman" pitchFamily="18" charset="0"/>
              </a:rPr>
              <a:t>Drug interaction </a:t>
            </a:r>
            <a:r>
              <a:rPr lang="en-US" sz="2400" dirty="0" smtClean="0">
                <a:solidFill>
                  <a:schemeClr val="tx1"/>
                </a:solidFill>
                <a:latin typeface="Times New Roman" pitchFamily="18" charset="0"/>
                <a:cs typeface="Times New Roman" pitchFamily="18" charset="0"/>
              </a:rPr>
              <a:t>:</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 </a:t>
            </a:r>
            <a:r>
              <a:rPr lang="en-IN" sz="1800" dirty="0" smtClean="0">
                <a:solidFill>
                  <a:schemeClr val="tx1"/>
                </a:solidFill>
                <a:latin typeface="Times New Roman" pitchFamily="18" charset="0"/>
                <a:cs typeface="Times New Roman" pitchFamily="18" charset="0"/>
              </a:rPr>
              <a:t>A total of 2 drugs (4 brand and generic names) are known to moderately interact with </a:t>
            </a:r>
            <a:r>
              <a:rPr lang="en-IN" sz="1800" dirty="0" err="1" smtClean="0">
                <a:solidFill>
                  <a:schemeClr val="tx1"/>
                </a:solidFill>
                <a:latin typeface="Times New Roman" pitchFamily="18" charset="0"/>
                <a:cs typeface="Times New Roman" pitchFamily="18" charset="0"/>
              </a:rPr>
              <a:t>Menopur</a:t>
            </a:r>
            <a:r>
              <a:rPr lang="en-IN" sz="1800"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menotropins</a:t>
            </a:r>
            <a:r>
              <a:rPr lang="en-IN" sz="1800"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Antagon</a:t>
            </a:r>
            <a:r>
              <a:rPr lang="en-IN" sz="1800"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ganirelix</a:t>
            </a:r>
            <a:r>
              <a:rPr lang="en-IN" sz="1800" dirty="0" smtClean="0">
                <a:solidFill>
                  <a:schemeClr val="tx1"/>
                </a:solidFill>
                <a:latin typeface="Times New Roman" pitchFamily="18" charset="0"/>
                <a:cs typeface="Times New Roman" pitchFamily="18" charset="0"/>
              </a:rPr>
              <a:t>)</a:t>
            </a:r>
            <a:br>
              <a:rPr lang="en-IN" sz="1800" dirty="0" smtClean="0">
                <a:solidFill>
                  <a:schemeClr val="tx1"/>
                </a:solidFill>
                <a:latin typeface="Times New Roman" pitchFamily="18" charset="0"/>
                <a:cs typeface="Times New Roman" pitchFamily="18" charset="0"/>
              </a:rPr>
            </a:br>
            <a:r>
              <a:rPr lang="en-IN" sz="1800" dirty="0" smtClean="0">
                <a:solidFill>
                  <a:schemeClr val="tx1"/>
                </a:solidFill>
                <a:latin typeface="Times New Roman" pitchFamily="18" charset="0"/>
                <a:cs typeface="Times New Roman" pitchFamily="18" charset="0"/>
              </a:rPr>
              <a:t>follicle stimulating hormone / </a:t>
            </a:r>
            <a:r>
              <a:rPr lang="en-IN" sz="1800" dirty="0" err="1" smtClean="0">
                <a:solidFill>
                  <a:schemeClr val="tx1"/>
                </a:solidFill>
                <a:latin typeface="Times New Roman" pitchFamily="18" charset="0"/>
                <a:cs typeface="Times New Roman" pitchFamily="18" charset="0"/>
              </a:rPr>
              <a:t>ganirelix</a:t>
            </a:r>
            <a:r>
              <a:rPr lang="en-IN" sz="1800" dirty="0" smtClean="0">
                <a:solidFill>
                  <a:schemeClr val="tx1"/>
                </a:solidFill>
                <a:latin typeface="Times New Roman" pitchFamily="18" charset="0"/>
                <a:cs typeface="Times New Roman" pitchFamily="18" charset="0"/>
              </a:rPr>
              <a:t/>
            </a:r>
            <a:br>
              <a:rPr lang="en-IN" sz="1800" dirty="0" smtClean="0">
                <a:solidFill>
                  <a:schemeClr val="tx1"/>
                </a:solidFill>
                <a:latin typeface="Times New Roman" pitchFamily="18" charset="0"/>
                <a:cs typeface="Times New Roman" pitchFamily="18" charset="0"/>
              </a:rPr>
            </a:br>
            <a:r>
              <a:rPr lang="en-IN" sz="1800" dirty="0" err="1" smtClean="0">
                <a:solidFill>
                  <a:schemeClr val="tx1"/>
                </a:solidFill>
                <a:latin typeface="Times New Roman" pitchFamily="18" charset="0"/>
                <a:cs typeface="Times New Roman" pitchFamily="18" charset="0"/>
              </a:rPr>
              <a:t>Follistim</a:t>
            </a:r>
            <a:r>
              <a:rPr lang="en-IN" sz="1800" dirty="0" smtClean="0">
                <a:solidFill>
                  <a:schemeClr val="tx1"/>
                </a:solidFill>
                <a:latin typeface="Times New Roman" pitchFamily="18" charset="0"/>
                <a:cs typeface="Times New Roman" pitchFamily="18" charset="0"/>
              </a:rPr>
              <a:t> / </a:t>
            </a:r>
            <a:r>
              <a:rPr lang="en-IN" sz="1800" dirty="0" err="1" smtClean="0">
                <a:solidFill>
                  <a:schemeClr val="tx1"/>
                </a:solidFill>
                <a:latin typeface="Times New Roman" pitchFamily="18" charset="0"/>
                <a:cs typeface="Times New Roman" pitchFamily="18" charset="0"/>
              </a:rPr>
              <a:t>Antagon</a:t>
            </a:r>
            <a:r>
              <a:rPr lang="en-IN" sz="1800" dirty="0" smtClean="0">
                <a:solidFill>
                  <a:schemeClr val="tx1"/>
                </a:solidFill>
                <a:latin typeface="Times New Roman" pitchFamily="18" charset="0"/>
                <a:cs typeface="Times New Roman" pitchFamily="18" charset="0"/>
              </a:rPr>
              <a:t> (follicle stimulating hormone / </a:t>
            </a:r>
            <a:r>
              <a:rPr lang="en-IN" sz="1800" dirty="0" err="1" smtClean="0">
                <a:solidFill>
                  <a:schemeClr val="tx1"/>
                </a:solidFill>
                <a:latin typeface="Times New Roman" pitchFamily="18" charset="0"/>
                <a:cs typeface="Times New Roman" pitchFamily="18" charset="0"/>
              </a:rPr>
              <a:t>ganirelix</a:t>
            </a:r>
            <a:r>
              <a:rPr lang="en-IN" sz="1800" dirty="0" smtClean="0">
                <a:solidFill>
                  <a:schemeClr val="tx1"/>
                </a:solidFill>
                <a:latin typeface="Times New Roman" pitchFamily="18" charset="0"/>
                <a:cs typeface="Times New Roman" pitchFamily="18" charset="0"/>
              </a:rPr>
              <a:t>)</a:t>
            </a:r>
            <a:br>
              <a:rPr lang="en-IN" sz="1800" dirty="0" smtClean="0">
                <a:solidFill>
                  <a:schemeClr val="tx1"/>
                </a:solidFill>
                <a:latin typeface="Times New Roman" pitchFamily="18" charset="0"/>
                <a:cs typeface="Times New Roman" pitchFamily="18" charset="0"/>
              </a:rPr>
            </a:br>
            <a:r>
              <a:rPr lang="en-IN" sz="1800" dirty="0" err="1" smtClean="0">
                <a:solidFill>
                  <a:schemeClr val="tx1"/>
                </a:solidFill>
                <a:latin typeface="Times New Roman" pitchFamily="18" charset="0"/>
                <a:cs typeface="Times New Roman" pitchFamily="18" charset="0"/>
              </a:rPr>
              <a:t>ganirelix</a:t>
            </a:r>
            <a:r>
              <a:rPr lang="en-IN" sz="1800" dirty="0" smtClean="0">
                <a:solidFill>
                  <a:schemeClr val="tx1"/>
                </a:solidFill>
                <a:latin typeface="Times New Roman" pitchFamily="18" charset="0"/>
                <a:cs typeface="Times New Roman" pitchFamily="18" charset="0"/>
              </a:rPr>
              <a:t> </a:t>
            </a:r>
            <a:r>
              <a:rPr lang="en-US" sz="1800" b="1" dirty="0" smtClean="0">
                <a:solidFill>
                  <a:schemeClr val="tx1"/>
                </a:solidFill>
                <a:latin typeface="Times New Roman" pitchFamily="18" charset="0"/>
                <a:cs typeface="Times New Roman" pitchFamily="18" charset="0"/>
              </a:rPr>
              <a:t/>
            </a:r>
            <a:br>
              <a:rPr lang="en-US" sz="1800" b="1" dirty="0" smtClean="0">
                <a:solidFill>
                  <a:schemeClr val="tx1"/>
                </a:solidFill>
                <a:latin typeface="Times New Roman" pitchFamily="18" charset="0"/>
                <a:cs typeface="Times New Roman" pitchFamily="18" charset="0"/>
              </a:rPr>
            </a:br>
            <a:r>
              <a:rPr lang="en-IN" sz="4800" dirty="0" smtClean="0">
                <a:solidFill>
                  <a:schemeClr val="tx1"/>
                </a:solidFill>
                <a:latin typeface="Times New Roman" pitchFamily="18" charset="0"/>
                <a:cs typeface="Times New Roman" pitchFamily="18" charset="0"/>
              </a:rPr>
              <a:t/>
            </a:r>
            <a:br>
              <a:rPr lang="en-IN" sz="4800" dirty="0" smtClean="0">
                <a:solidFill>
                  <a:schemeClr val="tx1"/>
                </a:solidFill>
                <a:latin typeface="Times New Roman" pitchFamily="18" charset="0"/>
                <a:cs typeface="Times New Roman" pitchFamily="18" charset="0"/>
              </a:rPr>
            </a:b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428868"/>
            <a:ext cx="7620000" cy="1143000"/>
          </a:xfrm>
        </p:spPr>
        <p:txBody>
          <a:bodyPr/>
          <a:lstStyle/>
          <a:p>
            <a:r>
              <a:rPr lang="en-US" sz="2400" b="1" dirty="0" smtClean="0">
                <a:solidFill>
                  <a:schemeClr val="tx1"/>
                </a:solidFill>
                <a:latin typeface="Times New Roman" pitchFamily="18" charset="0"/>
                <a:cs typeface="Times New Roman" pitchFamily="18" charset="0"/>
              </a:rPr>
              <a:t>References</a:t>
            </a:r>
            <a:r>
              <a:rPr lang="en-US" sz="2400" dirty="0" smtClean="0">
                <a:solidFill>
                  <a:schemeClr val="tx1"/>
                </a:solidFill>
                <a:latin typeface="Times New Roman" pitchFamily="18" charset="0"/>
                <a:cs typeface="Times New Roman" pitchFamily="18" charset="0"/>
              </a:rPr>
              <a:t> :</a:t>
            </a:r>
            <a:br>
              <a:rPr lang="en-US" sz="2400" dirty="0" smtClean="0">
                <a:solidFill>
                  <a:schemeClr val="tx1"/>
                </a:solidFill>
                <a:latin typeface="Times New Roman" pitchFamily="18" charset="0"/>
                <a:cs typeface="Times New Roman" pitchFamily="18" charset="0"/>
              </a:rPr>
            </a:br>
            <a:r>
              <a:rPr lang="en-IN" sz="1800" dirty="0" smtClean="0">
                <a:solidFill>
                  <a:schemeClr val="tx1"/>
                </a:solidFill>
                <a:latin typeface="Times New Roman" pitchFamily="18" charset="0"/>
                <a:cs typeface="Times New Roman" pitchFamily="18" charset="0"/>
              </a:rPr>
              <a:t>http://www.drugs.com/drug-interactions/menotropins,menopur-index.html?filter=2&amp;generic_only= </a:t>
            </a:r>
            <a:r>
              <a:rPr lang="en-IN" sz="1800" dirty="0" smtClean="0">
                <a:solidFill>
                  <a:schemeClr val="tx1"/>
                </a:solidFill>
                <a:latin typeface="Times New Roman" pitchFamily="18" charset="0"/>
                <a:cs typeface="Times New Roman" pitchFamily="18" charset="0"/>
              </a:rPr>
              <a:t/>
            </a:r>
            <a:br>
              <a:rPr lang="en-IN" sz="1800" dirty="0" smtClean="0">
                <a:solidFill>
                  <a:schemeClr val="tx1"/>
                </a:solidFill>
                <a:latin typeface="Times New Roman" pitchFamily="18" charset="0"/>
                <a:cs typeface="Times New Roman" pitchFamily="18" charset="0"/>
              </a:rPr>
            </a:br>
            <a:r>
              <a:rPr lang="en-IN" sz="1800" dirty="0" smtClean="0">
                <a:solidFill>
                  <a:schemeClr val="tx1"/>
                </a:solidFill>
                <a:latin typeface="Times New Roman" pitchFamily="18" charset="0"/>
                <a:cs typeface="Times New Roman" pitchFamily="18" charset="0"/>
              </a:rPr>
              <a:t>http</a:t>
            </a:r>
            <a:r>
              <a:rPr lang="en-IN" sz="1800" dirty="0" smtClean="0">
                <a:solidFill>
                  <a:schemeClr val="tx1"/>
                </a:solidFill>
                <a:latin typeface="Times New Roman" pitchFamily="18" charset="0"/>
                <a:cs typeface="Times New Roman" pitchFamily="18" charset="0"/>
              </a:rPr>
              <a:t>://www.rxlist.com/menopur-drug.htm http://www.drugs.com/mtm/menopur-injectable.html </a:t>
            </a:r>
            <a:endParaRPr lang="en-IN" sz="1800" dirty="0">
              <a:solidFill>
                <a:schemeClr val="tx1"/>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139</TotalTime>
  <Words>518</Words>
  <Application>Microsoft Macintosh PowerPoint</Application>
  <PresentationFormat>On-screen Show (4:3)</PresentationFormat>
  <Paragraphs>41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Adjacency</vt:lpstr>
      <vt:lpstr>Menotropins </vt:lpstr>
      <vt:lpstr>PowerPoint Presentation</vt:lpstr>
      <vt:lpstr>PowerPoint Presentation</vt:lpstr>
      <vt:lpstr>PowerPoint Presentation</vt:lpstr>
      <vt:lpstr>PowerPoint Presentation</vt:lpstr>
      <vt:lpstr>PowerPoint Presentation</vt:lpstr>
      <vt:lpstr>Dosage : The recommended dosing scheme for patients undergoing IVF follows a stepwise approach and is individualized for each woman. The recommended initial dose of MENOPUR® for women who have received a GnRH agonist for pituitary suppression is 225 International Units  Contraindication :   hypersensitivity, high level of FSH indicating primary ovarian failure, cause fetal harm when administerd to prergnant woman, ex hormone dependent tumors of the reproductive tract and accessory organs, Tumors of pituitary gland or hypothalamus, Abnormal uterine bleeding of undetermined origin, Ovarian cyst or enlargement of undetermined origin, not due to polycystic ovary syndrome  Side effects :   Less than 2% of female patients treated with menotropins develop ovarian hyperstimulation syndrome (OHSS), especially after the first cycle of therapy. Symptoms of OHSS include swelling of the hands or legs, abdominal pain and swelling, shortness of breath, weight gain, and nausea or vomiting. OHSS can be fatal. Other side effects may also occur.  Drug interaction :  A total of 2 drugs (4 brand and generic names) are known to moderately interact with Menopur (menotropins).                  Antagon (ganirelix) follicle stimulating hormone / ganirelix Follistim / Antagon (follicle stimulating hormone / ganirelix) ganirelix   </vt:lpstr>
      <vt:lpstr>References : http://www.drugs.com/drug-interactions/menotropins,menopur-index.html?filter=2&amp;generic_only=  http://www.rxlist.com/menopur-drug.htm http://www.drugs.com/mtm/menopur-injectable.html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Lepirudin</dc:title>
  <dc:creator>Lubna</dc:creator>
  <cp:lastModifiedBy>bic2</cp:lastModifiedBy>
  <cp:revision>17</cp:revision>
  <dcterms:created xsi:type="dcterms:W3CDTF">2014-12-29T07:14:40Z</dcterms:created>
  <dcterms:modified xsi:type="dcterms:W3CDTF">2015-01-11T16:05:45Z</dcterms:modified>
</cp:coreProperties>
</file>