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75" r:id="rId8"/>
    <p:sldId id="273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4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11/01/15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11/01/15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11/01/15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11/01/15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11/01/15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11/01/15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11/01/15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11/01/15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11/01/15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11/01/15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11/01/15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6C06386-6845-44F2-8209-E12BCF258F88}" type="datetimeFigureOut">
              <a:rPr lang="en-US" smtClean="0"/>
              <a:pPr/>
              <a:t>11/01/15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drugbank.ca/drugs/DB0155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1470025"/>
          </a:xfrm>
        </p:spPr>
        <p:txBody>
          <a:bodyPr/>
          <a:lstStyle/>
          <a:p>
            <a:pPr algn="ctr"/>
            <a:r>
              <a:rPr lang="en-IN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Oprelvekin</a:t>
            </a:r>
            <a:r>
              <a:rPr lang="en-IN" dirty="0" smtClean="0"/>
              <a:t> </a:t>
            </a:r>
            <a:endParaRPr lang="en-IN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924944"/>
            <a:ext cx="7004224" cy="3024336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Drugbank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ID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DB00038</a:t>
            </a:r>
          </a:p>
          <a:p>
            <a:r>
              <a:rPr lang="en-IN" b="1" dirty="0">
                <a:solidFill>
                  <a:srgbClr val="2F2B20"/>
                </a:solidFill>
              </a:rPr>
              <a:t>Protein chemical </a:t>
            </a:r>
            <a:r>
              <a:rPr lang="en-IN" b="1" dirty="0" smtClean="0">
                <a:solidFill>
                  <a:srgbClr val="2F2B20"/>
                </a:solidFill>
              </a:rPr>
              <a:t>formula </a:t>
            </a:r>
            <a:r>
              <a:rPr lang="en-IN" dirty="0" smtClean="0">
                <a:solidFill>
                  <a:srgbClr val="2F2B20"/>
                </a:solidFill>
              </a:rPr>
              <a:t>: C</a:t>
            </a:r>
            <a:r>
              <a:rPr lang="en-IN" baseline="-25000" dirty="0" smtClean="0">
                <a:solidFill>
                  <a:srgbClr val="2F2B20"/>
                </a:solidFill>
              </a:rPr>
              <a:t>854</a:t>
            </a:r>
            <a:r>
              <a:rPr lang="en-IN" dirty="0" smtClean="0">
                <a:solidFill>
                  <a:srgbClr val="2F2B20"/>
                </a:solidFill>
              </a:rPr>
              <a:t>H</a:t>
            </a:r>
            <a:r>
              <a:rPr lang="en-IN" baseline="-25000" dirty="0" smtClean="0">
                <a:solidFill>
                  <a:srgbClr val="2F2B20"/>
                </a:solidFill>
              </a:rPr>
              <a:t>1411</a:t>
            </a:r>
            <a:r>
              <a:rPr lang="en-IN" dirty="0" smtClean="0">
                <a:solidFill>
                  <a:srgbClr val="2F2B20"/>
                </a:solidFill>
              </a:rPr>
              <a:t>N</a:t>
            </a:r>
            <a:r>
              <a:rPr lang="en-IN" baseline="-25000" dirty="0" smtClean="0">
                <a:solidFill>
                  <a:srgbClr val="2F2B20"/>
                </a:solidFill>
              </a:rPr>
              <a:t>253</a:t>
            </a:r>
            <a:r>
              <a:rPr lang="en-IN" dirty="0" smtClean="0">
                <a:solidFill>
                  <a:srgbClr val="2F2B20"/>
                </a:solidFill>
              </a:rPr>
              <a:t>O</a:t>
            </a:r>
            <a:r>
              <a:rPr lang="en-IN" baseline="-25000" dirty="0" smtClean="0">
                <a:solidFill>
                  <a:srgbClr val="2F2B20"/>
                </a:solidFill>
              </a:rPr>
              <a:t>235</a:t>
            </a:r>
            <a:r>
              <a:rPr lang="en-IN" dirty="0" smtClean="0">
                <a:solidFill>
                  <a:srgbClr val="2F2B20"/>
                </a:solidFill>
              </a:rPr>
              <a:t>S</a:t>
            </a:r>
            <a:r>
              <a:rPr lang="en-IN" baseline="-25000" dirty="0" smtClean="0">
                <a:solidFill>
                  <a:srgbClr val="2F2B20"/>
                </a:solidFill>
              </a:rPr>
              <a:t>2</a:t>
            </a:r>
          </a:p>
          <a:p>
            <a:r>
              <a:rPr lang="en-IN" b="1" dirty="0" smtClean="0">
                <a:solidFill>
                  <a:srgbClr val="2F2B20"/>
                </a:solidFill>
              </a:rPr>
              <a:t>Protein </a:t>
            </a:r>
            <a:r>
              <a:rPr lang="en-IN" b="1" dirty="0">
                <a:solidFill>
                  <a:srgbClr val="2F2B20"/>
                </a:solidFill>
              </a:rPr>
              <a:t>average </a:t>
            </a:r>
            <a:r>
              <a:rPr lang="en-IN" b="1" dirty="0" smtClean="0">
                <a:solidFill>
                  <a:srgbClr val="2F2B20"/>
                </a:solidFill>
              </a:rPr>
              <a:t>weight : </a:t>
            </a:r>
            <a:r>
              <a:rPr lang="en-IN" dirty="0" smtClean="0">
                <a:solidFill>
                  <a:srgbClr val="2F2B20"/>
                </a:solidFill>
              </a:rPr>
              <a:t>19047.2000</a:t>
            </a:r>
            <a:endParaRPr lang="en-US" dirty="0" smtClean="0">
              <a:solidFill>
                <a:srgbClr val="2F2B2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Half life :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6.9 +/- 1.7 hrs </a:t>
            </a:r>
          </a:p>
          <a:p>
            <a:pPr algn="l"/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14290"/>
            <a:ext cx="7854696" cy="664371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Description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Oprelvekin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the active ingredient in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NeumegaÂ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 is recombinant Interleukin eleven, which is produced in Escherichia coli (E. coli) by recombinant DNA technology. The protein has a molecular mass of approximately 19,000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daltons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and is non-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glycosylated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The polypeptide is 177 amino acids in length (the natural IL-11 has 178). This alteration has not resulted in measurable differences in bioactivity either in vitro or in vivo.&amp;#13; The primary hematopoietic activity of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NeumegaÂ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 is stimulation of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megakaryocytopoiesis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thrombopoiesis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In mice and nonhuman primate studies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NeumegaÂ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 has shown potent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thrombopoietic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activity in compromised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hematopoiesis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including moderately to severely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myelosuppressed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animals. In these studies,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NeumegaÂ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 improved platelet nadirs and accelerated platelet recoveries compared to controls.&amp;#13; In animal studies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Oprelvekin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also has non-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hematopoetic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activities. This includes the regulation of intestinal epithelium growth (enhanced healing of gastrointestinal lesions), the inhibition of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adipogenesis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the induction of acute phase protein synthesis (e.g., fibrinogen), and inhibition of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macrophageal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released pro-inflammatory cytokines. 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Indication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Increases reduced platelet levels due to chemotherapy 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Pharmacodynamics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Oprelvekin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indicated for the prevention of severe thrombocytopenia and the reduction of the need for platelet transfusions following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myelosuppressive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chemotherapy in adult patients with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nonmyeloid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malignancies who are at high risk of severe thrombocytopenia. The primary hematopoietic activity of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Oprelvekin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stimulation of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megakaryocytopoiesis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thrombopoiesis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Oprelvekin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has shown potent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thrombopoietic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activity in individuals with compromised </a:t>
            </a:r>
            <a:r>
              <a:rPr lang="en-IN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hematopoiesis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282" y="1714488"/>
            <a:ext cx="8020344" cy="4733148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Mechanism of action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lnSpc>
                <a:spcPct val="160000"/>
              </a:lnSpc>
            </a:pP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Oprelvekin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binds to the interleukin 11 receptor which leads to a cascade of signal transduction events. IL-11 is a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thrombopoietic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growth factor that directly stimulates the proliferation of hematopoietic stem cells and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megakaryocyte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progenitor cells and induces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megakaryocyte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maturation resulting in increased platelet production. </a:t>
            </a:r>
          </a:p>
          <a:p>
            <a:pPr>
              <a:lnSpc>
                <a:spcPct val="160000"/>
              </a:lnSpc>
            </a:pP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Absorption : </a:t>
            </a:r>
          </a:p>
          <a:p>
            <a:pPr>
              <a:lnSpc>
                <a:spcPct val="160000"/>
              </a:lnSpc>
            </a:pP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Absolute bioavailability is over 80%. </a:t>
            </a:r>
          </a:p>
          <a:p>
            <a:pPr>
              <a:lnSpc>
                <a:spcPct val="160000"/>
              </a:lnSpc>
            </a:pP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Route of Elimination : </a:t>
            </a:r>
          </a:p>
          <a:p>
            <a:pPr>
              <a:lnSpc>
                <a:spcPct val="160000"/>
              </a:lnSpc>
            </a:pP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kidney is the primary route of elimination. The amount of intact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Neumega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urine was low, indicating that the molecule was metabolized before excretion. </a:t>
            </a:r>
            <a:endParaRPr lang="en-U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714356"/>
            <a:ext cx="7772400" cy="450059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ClrTx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Drug Interaction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ClrTx/>
            </a:pPr>
            <a:r>
              <a:rPr lang="en-US" sz="1800" dirty="0" smtClean="0">
                <a:solidFill>
                  <a:srgbClr val="2F2B20"/>
                </a:solidFill>
                <a:hlinkClick r:id="rId2"/>
              </a:rPr>
              <a:t>Dihydrocodeine</a:t>
            </a:r>
            <a:r>
              <a:rPr lang="en-US" sz="1800" dirty="0" smtClean="0">
                <a:solidFill>
                  <a:srgbClr val="2F2B20"/>
                </a:solidFill>
              </a:rPr>
              <a:t> : May </a:t>
            </a:r>
            <a:r>
              <a:rPr lang="en-US" sz="1800" dirty="0">
                <a:solidFill>
                  <a:srgbClr val="2F2B20"/>
                </a:solidFill>
              </a:rPr>
              <a:t>increase the serum levels of opioid analgesics. It is recommended to monitor therapy for the signs and symptoms of respiratory depression and enhanced sedation. </a:t>
            </a:r>
            <a:endParaRPr lang="en-US" sz="1900" dirty="0" smtClean="0">
              <a:solidFill>
                <a:srgbClr val="2F2B2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Tx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Targets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ClrTx/>
            </a:pPr>
            <a:r>
              <a:rPr lang="en-IN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Interleukin-11 receptor subunit alpha </a:t>
            </a:r>
          </a:p>
          <a:p>
            <a:pPr marL="457200" indent="-457200">
              <a:buClrTx/>
            </a:pPr>
            <a:endParaRPr lang="en-US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Affected organisms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ClrTx/>
            </a:pPr>
            <a:r>
              <a:rPr lang="en-IN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Humans and other mammals 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34" y="1785926"/>
            <a:ext cx="7772400" cy="3071834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Categories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en-IN" sz="1800" dirty="0" err="1" smtClean="0">
                <a:solidFill>
                  <a:schemeClr val="tx1"/>
                </a:solidFill>
              </a:rPr>
              <a:t>Antineoplastic</a:t>
            </a:r>
            <a:r>
              <a:rPr lang="en-IN" sz="1800" dirty="0" smtClean="0">
                <a:solidFill>
                  <a:schemeClr val="tx1"/>
                </a:solidFill>
              </a:rPr>
              <a:t> Agents      and Coagulants      and Thrombotic Agents 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Sequence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IN" sz="1800" dirty="0" smtClean="0">
                <a:solidFill>
                  <a:schemeClr val="tx1"/>
                </a:solidFill>
              </a:rPr>
              <a:t>GPPPGPPRVSPDPRAELDSTVLLTRSLLADTRQLAAQLRDKFPADGDHNLDSLPTLAMSAGALGALQLPGVLTRLRADLLSYLRHVQWLRRAGGSSLKTLEPELGTLQARLDRLLRRLQLLMSRLALPQPPPDPPAPPLAPPSSAWGGIRAAHAILGGLHLTLDWAVRGLLLLKTRL </a:t>
            </a:r>
            <a:endParaRPr lang="en-IN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428604"/>
            <a:ext cx="7772400" cy="5572164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Brands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Neumega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Tx/>
            </a:pPr>
            <a:endParaRPr lang="en-U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Company : 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Genetics Institute Inc </a:t>
            </a:r>
          </a:p>
          <a:p>
            <a:pPr>
              <a:buClrTx/>
            </a:pPr>
            <a:endParaRPr lang="en-U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Description : 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Interleukin eleven (IL-11) is a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thrombopoietic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growth factor that directly stimulates the proliferation of hematopoietic stem cells and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megakaryocyte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progenitor cells and induces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megakaryocyte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maturation resulting in increased platelet production. IL-11 is a member of a family of human growth factors which includes human growth hormone, granulocyte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colonystimulating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factor (G-CSF), and other growth factors.</a:t>
            </a:r>
            <a:b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Oprelvekin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the active ingredient in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Neumega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oprelvekin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, is produced in Escherichia coli (E. coli) by recombinant DNA technology. The protein has a molecular mass of approximately 19,000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daltons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and is non-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glycosylated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The polypeptide is 177 amino acids in length and differs from the 178 amino acid length of native IL-11 only in lacking the amino-terminal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proline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residue. This alteration has not resulted in measurable differences in bioactivity either in vitro or in vivo. </a:t>
            </a:r>
            <a:endParaRPr lang="en-U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00372"/>
            <a:ext cx="7620000" cy="11430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Used for/Prescribed for :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800" dirty="0" smtClean="0">
                <a:solidFill>
                  <a:schemeClr val="tx1"/>
                </a:solidFill>
              </a:rPr>
              <a:t>Prevention of severe reductions in the number of blood clotting cells (platelets) caused by some chemotherapy </a:t>
            </a:r>
            <a:br>
              <a:rPr lang="en-IN" sz="1800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Formulation :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800" dirty="0" err="1" smtClean="0">
                <a:solidFill>
                  <a:schemeClr val="tx1"/>
                </a:solidFill>
              </a:rPr>
              <a:t>Neumega</a:t>
            </a:r>
            <a:r>
              <a:rPr lang="en-IN" sz="1800" dirty="0" smtClean="0">
                <a:solidFill>
                  <a:schemeClr val="tx1"/>
                </a:solidFill>
              </a:rPr>
              <a:t> (</a:t>
            </a:r>
            <a:r>
              <a:rPr lang="en-IN" sz="1800" dirty="0" err="1" smtClean="0">
                <a:solidFill>
                  <a:schemeClr val="tx1"/>
                </a:solidFill>
              </a:rPr>
              <a:t>oprelvekin</a:t>
            </a:r>
            <a:r>
              <a:rPr lang="en-IN" sz="1800" dirty="0" smtClean="0">
                <a:solidFill>
                  <a:schemeClr val="tx1"/>
                </a:solidFill>
              </a:rPr>
              <a:t>) is formulated in single-use vials containing 5 mg of </a:t>
            </a:r>
            <a:r>
              <a:rPr lang="en-IN" sz="1800" dirty="0" err="1" smtClean="0">
                <a:solidFill>
                  <a:schemeClr val="tx1"/>
                </a:solidFill>
              </a:rPr>
              <a:t>oprelvekin</a:t>
            </a:r>
            <a:r>
              <a:rPr lang="en-IN" sz="1800" dirty="0" smtClean="0">
                <a:solidFill>
                  <a:schemeClr val="tx1"/>
                </a:solidFill>
              </a:rPr>
              <a:t> (specific activity approximately 8 x 106 Units/mg) as a sterile, lyophilized powder with 23 mg </a:t>
            </a:r>
            <a:r>
              <a:rPr lang="en-IN" sz="1800" dirty="0" err="1" smtClean="0">
                <a:solidFill>
                  <a:schemeClr val="tx1"/>
                </a:solidFill>
              </a:rPr>
              <a:t>Glycine</a:t>
            </a:r>
            <a:r>
              <a:rPr lang="en-IN" sz="1800" dirty="0" smtClean="0">
                <a:solidFill>
                  <a:schemeClr val="tx1"/>
                </a:solidFill>
              </a:rPr>
              <a:t>, USP, 1.6 mg Dibasic Sodium Phosphate </a:t>
            </a:r>
            <a:r>
              <a:rPr lang="en-IN" sz="1800" dirty="0" err="1" smtClean="0">
                <a:solidFill>
                  <a:schemeClr val="tx1"/>
                </a:solidFill>
              </a:rPr>
              <a:t>Heptahydrate</a:t>
            </a:r>
            <a:r>
              <a:rPr lang="en-IN" sz="1800" dirty="0" smtClean="0">
                <a:solidFill>
                  <a:schemeClr val="tx1"/>
                </a:solidFill>
              </a:rPr>
              <a:t>, USP, and 0.55 mg Monobasic Sodium Phosphate Monohydrate, USP. When reconstituted with 1 </a:t>
            </a:r>
            <a:r>
              <a:rPr lang="en-IN" sz="1800" dirty="0" err="1" smtClean="0">
                <a:solidFill>
                  <a:schemeClr val="tx1"/>
                </a:solidFill>
              </a:rPr>
              <a:t>mL</a:t>
            </a:r>
            <a:r>
              <a:rPr lang="en-IN" sz="1800" dirty="0" smtClean="0">
                <a:solidFill>
                  <a:schemeClr val="tx1"/>
                </a:solidFill>
              </a:rPr>
              <a:t> of Sterile Water for Injection, USP, the resulting solution has a pH of 7.0 and a concentration of 5 mg/</a:t>
            </a:r>
            <a:r>
              <a:rPr lang="en-IN" sz="1800" dirty="0" err="1" smtClean="0">
                <a:solidFill>
                  <a:schemeClr val="tx1"/>
                </a:solidFill>
              </a:rPr>
              <a:t>mL.</a:t>
            </a:r>
            <a:r>
              <a:rPr lang="en-IN" sz="1800" dirty="0" smtClean="0">
                <a:solidFill>
                  <a:schemeClr val="tx1"/>
                </a:solidFill>
              </a:rPr>
              <a:t> </a:t>
            </a:r>
            <a:br>
              <a:rPr lang="en-IN" sz="1800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 : </a:t>
            </a:r>
            <a:r>
              <a:rPr lang="en-IN" sz="1800" dirty="0" smtClean="0">
                <a:solidFill>
                  <a:schemeClr val="tx1"/>
                </a:solidFill>
              </a:rPr>
              <a:t>sterile, lyophilized powder </a:t>
            </a:r>
            <a:br>
              <a:rPr lang="en-IN" sz="1800" dirty="0" smtClean="0">
                <a:solidFill>
                  <a:schemeClr val="tx1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Route of administration : </a:t>
            </a:r>
            <a:r>
              <a:rPr lang="en-IN" sz="1800" dirty="0" smtClean="0">
                <a:solidFill>
                  <a:schemeClr val="tx1"/>
                </a:solidFill>
              </a:rPr>
              <a:t>must be injected under the skin not in the muscle. 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357430"/>
            <a:ext cx="7620000" cy="2654296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Dosage :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ecommended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dose of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Neumega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oprelvekin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in adults with severe renal impairment (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creatinine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clearance &lt; 30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/min) is 25 µg/kg. An estimate of the patient's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creatinine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clearance (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CLcr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in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/min is required.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Contraindication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Neumega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contraindicated in patients with a history</a:t>
            </a:r>
            <a:b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hypersensitivity to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Neumega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or any component of the product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Side effects : </a:t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most COMMON side effects are ; Chills; constipation; cough;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diarrhea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dizziness; fever; flushing; hair loss; headache; increased cough; indigestion; inflammation or sores of the mouth or lips; joint pain; loss of appetite; mild swelling of the arms and legs; muscle pain; nausea; nervousness; pain; runny nose; shortness of breath when moving; sleeplessness; sore throat; stomach pain; vomiting; weakness.   SEVERE side effects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includer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Severe allergic reactions (rash; hives; itching; difficulty breathing; tightness in the chest; swelling of the mouth, face, lips, or tongue); eye infection; eye pain; fainting; heart flutter; irregular or fast heartbeat; pain, redness, or swelling at the injection site; pounding in the chest; severe headache, dizziness, or one-sided weakness; unusual bruising; unusual or severe swelling; vision changes.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Drug interaction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total of 2 drugs (4 brand and generic names) are known to majorly interact with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Neumega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oprelvekin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Ifex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ifosfamide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Ifex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Mesnex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ifosfamide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mesna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ifosfamide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ifosfamide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IN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mesna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428868"/>
            <a:ext cx="7620000" cy="11430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800" dirty="0" smtClean="0">
                <a:solidFill>
                  <a:schemeClr val="tx1"/>
                </a:solidFill>
              </a:rPr>
              <a:t>http://www.pfizer.com/files/products/</a:t>
            </a:r>
            <a:r>
              <a:rPr lang="en-IN" sz="1800" smtClean="0">
                <a:solidFill>
                  <a:schemeClr val="tx1"/>
                </a:solidFill>
              </a:rPr>
              <a:t>uspi_neumega.pdf </a:t>
            </a:r>
            <a:r>
              <a:rPr lang="en-IN" sz="1800" smtClean="0">
                <a:solidFill>
                  <a:schemeClr val="tx1"/>
                </a:solidFill>
              </a:rPr>
              <a:t/>
            </a:r>
            <a:br>
              <a:rPr lang="en-IN" sz="1800" smtClean="0">
                <a:solidFill>
                  <a:schemeClr val="tx1"/>
                </a:solidFill>
              </a:rPr>
            </a:br>
            <a:r>
              <a:rPr lang="en-IN" sz="1800" smtClean="0">
                <a:solidFill>
                  <a:schemeClr val="tx1"/>
                </a:solidFill>
              </a:rPr>
              <a:t>http</a:t>
            </a:r>
            <a:r>
              <a:rPr lang="en-IN" sz="1800" dirty="0" smtClean="0">
                <a:solidFill>
                  <a:schemeClr val="tx1"/>
                </a:solidFill>
              </a:rPr>
              <a:t>://www.rxlist.com/neumega-</a:t>
            </a:r>
            <a:r>
              <a:rPr lang="en-IN" sz="1800" smtClean="0">
                <a:solidFill>
                  <a:schemeClr val="tx1"/>
                </a:solidFill>
              </a:rPr>
              <a:t>drug.htm </a:t>
            </a:r>
            <a:r>
              <a:rPr lang="en-IN" sz="1800" smtClean="0">
                <a:solidFill>
                  <a:schemeClr val="tx1"/>
                </a:solidFill>
              </a:rPr>
              <a:t/>
            </a:r>
            <a:br>
              <a:rPr lang="en-IN" sz="1800" smtClean="0">
                <a:solidFill>
                  <a:schemeClr val="tx1"/>
                </a:solidFill>
              </a:rPr>
            </a:br>
            <a:r>
              <a:rPr lang="en-IN" sz="1800" smtClean="0">
                <a:solidFill>
                  <a:schemeClr val="tx1"/>
                </a:solidFill>
              </a:rPr>
              <a:t>http</a:t>
            </a:r>
            <a:r>
              <a:rPr lang="en-IN" sz="1800" dirty="0" smtClean="0">
                <a:solidFill>
                  <a:schemeClr val="tx1"/>
                </a:solidFill>
              </a:rPr>
              <a:t>://www.drugs.com/cdi/neumega.html </a:t>
            </a:r>
            <a:endParaRPr lang="en-IN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144</TotalTime>
  <Words>541</Words>
  <Application>Microsoft Macintosh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Oprelvekin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Used for/Prescribed for :  Prevention of severe reductions in the number of blood clotting cells (platelets) caused by some chemotherapy   Formulation :  Neumega (oprelvekin) is formulated in single-use vials containing 5 mg of oprelvekin (specific activity approximately 8 x 106 Units/mg) as a sterile, lyophilized powder with 23 mg Glycine, USP, 1.6 mg Dibasic Sodium Phosphate Heptahydrate, USP, and 0.55 mg Monobasic Sodium Phosphate Monohydrate, USP. When reconstituted with 1 mL of Sterile Water for Injection, USP, the resulting solution has a pH of 7.0 and a concentration of 5 mg/mL.   Form : sterile, lyophilized powder   Route of administration : must be injected under the skin not in the muscle.  </vt:lpstr>
      <vt:lpstr>Dosage : Recommended dose of Neumega (oprelvekin) in adults with severe renal impairment (creatinine clearance &lt; 30 mL/min) is 25 µg/kg. An estimate of the patient's creatinine clearance (CLcr) in mL/min is required.  Contraindication :   Neumega is contraindicated in patients with a history of hypersensitivity to Neumega or any component of the product  Side effects :   most COMMON side effects are ; Chills; constipation; cough; diarrhea; dizziness; fever; flushing; hair loss; headache; increased cough; indigestion; inflammation or sores of the mouth or lips; joint pain; loss of appetite; mild swelling of the arms and legs; muscle pain; nausea; nervousness; pain; runny nose; shortness of breath when moving; sleeplessness; sore throat; stomach pain; vomiting; weakness.   SEVERE side effects includer:    Severe allergic reactions (rash; hives; itching; difficulty breathing; tightness in the chest; swelling of the mouth, face, lips, or tongue); eye infection; eye pain; fainting; heart flutter; irregular or fast heartbeat; pain, redness, or swelling at the injection site; pounding in the chest; severe headache, dizziness, or one-sided weakness; unusual bruising; unusual or severe swelling; vision changes.  Drug interaction :  A total of 2 drugs (4 brand and generic names) are known to majorly interact with Neumega (oprelvekin).Ifex (ifosfamide), Ifex / Mesnex (ifosfamide / mesna), ifosfamide, ifosfamide / mesna  </vt:lpstr>
      <vt:lpstr>References : http://www.pfizer.com/files/products/uspi_neumega.pdf  http://www.rxlist.com/neumega-drug.htm  http://www.drugs.com/cdi/neumega.html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Lepirudin</dc:title>
  <dc:creator>Lubna</dc:creator>
  <cp:lastModifiedBy>bic2</cp:lastModifiedBy>
  <cp:revision>17</cp:revision>
  <dcterms:created xsi:type="dcterms:W3CDTF">2014-12-29T07:14:40Z</dcterms:created>
  <dcterms:modified xsi:type="dcterms:W3CDTF">2015-01-11T16:07:37Z</dcterms:modified>
</cp:coreProperties>
</file>